
<file path=[Content_Types].xml><?xml version="1.0" encoding="utf-8"?>
<Types xmlns="http://schemas.openxmlformats.org/package/2006/content-types">
  <Default Extension="bmp" ContentType="image/bmp"/>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96" r:id="rId1"/>
    <p:sldMasterId id="2147484209" r:id="rId2"/>
    <p:sldMasterId id="2147484221" r:id="rId3"/>
    <p:sldMasterId id="2147484233" r:id="rId4"/>
    <p:sldMasterId id="2147484245" r:id="rId5"/>
    <p:sldMasterId id="2147484257" r:id="rId6"/>
    <p:sldMasterId id="2147484455" r:id="rId7"/>
    <p:sldMasterId id="2147484467" r:id="rId8"/>
    <p:sldMasterId id="2147484479" r:id="rId9"/>
    <p:sldMasterId id="2147484491" r:id="rId10"/>
    <p:sldMasterId id="2147484503" r:id="rId11"/>
    <p:sldMasterId id="2147484515" r:id="rId12"/>
    <p:sldMasterId id="2147484527" r:id="rId13"/>
    <p:sldMasterId id="2147484540" r:id="rId14"/>
    <p:sldMasterId id="2147484552" r:id="rId15"/>
    <p:sldMasterId id="2147484564" r:id="rId16"/>
    <p:sldMasterId id="2147484576" r:id="rId17"/>
    <p:sldMasterId id="2147484588" r:id="rId18"/>
    <p:sldMasterId id="2147484600" r:id="rId19"/>
    <p:sldMasterId id="2147484613" r:id="rId20"/>
    <p:sldMasterId id="2147484625" r:id="rId21"/>
    <p:sldMasterId id="2147484637" r:id="rId22"/>
    <p:sldMasterId id="2147484649" r:id="rId23"/>
    <p:sldMasterId id="2147484661" r:id="rId24"/>
    <p:sldMasterId id="2147489071" r:id="rId25"/>
    <p:sldMasterId id="2147489194" r:id="rId26"/>
    <p:sldMasterId id="2147489220" r:id="rId27"/>
  </p:sldMasterIdLst>
  <p:notesMasterIdLst>
    <p:notesMasterId r:id="rId171"/>
  </p:notesMasterIdLst>
  <p:sldIdLst>
    <p:sldId id="594" r:id="rId28"/>
    <p:sldId id="802" r:id="rId29"/>
    <p:sldId id="475" r:id="rId30"/>
    <p:sldId id="505" r:id="rId31"/>
    <p:sldId id="798" r:id="rId32"/>
    <p:sldId id="800" r:id="rId33"/>
    <p:sldId id="256" r:id="rId34"/>
    <p:sldId id="418" r:id="rId35"/>
    <p:sldId id="801" r:id="rId36"/>
    <p:sldId id="431" r:id="rId37"/>
    <p:sldId id="432" r:id="rId38"/>
    <p:sldId id="433" r:id="rId39"/>
    <p:sldId id="434" r:id="rId40"/>
    <p:sldId id="435" r:id="rId41"/>
    <p:sldId id="436" r:id="rId42"/>
    <p:sldId id="437" r:id="rId43"/>
    <p:sldId id="438" r:id="rId44"/>
    <p:sldId id="439" r:id="rId45"/>
    <p:sldId id="639" r:id="rId46"/>
    <p:sldId id="448" r:id="rId47"/>
    <p:sldId id="404" r:id="rId48"/>
    <p:sldId id="405" r:id="rId49"/>
    <p:sldId id="407" r:id="rId50"/>
    <p:sldId id="421" r:id="rId51"/>
    <p:sldId id="408" r:id="rId52"/>
    <p:sldId id="410" r:id="rId53"/>
    <p:sldId id="411" r:id="rId54"/>
    <p:sldId id="412" r:id="rId55"/>
    <p:sldId id="413" r:id="rId56"/>
    <p:sldId id="414" r:id="rId57"/>
    <p:sldId id="450" r:id="rId58"/>
    <p:sldId id="416" r:id="rId59"/>
    <p:sldId id="451" r:id="rId60"/>
    <p:sldId id="454" r:id="rId61"/>
    <p:sldId id="455" r:id="rId62"/>
    <p:sldId id="638" r:id="rId63"/>
    <p:sldId id="456" r:id="rId64"/>
    <p:sldId id="589" r:id="rId65"/>
    <p:sldId id="278" r:id="rId66"/>
    <p:sldId id="279" r:id="rId67"/>
    <p:sldId id="428" r:id="rId68"/>
    <p:sldId id="280" r:id="rId69"/>
    <p:sldId id="281" r:id="rId70"/>
    <p:sldId id="643" r:id="rId71"/>
    <p:sldId id="644" r:id="rId72"/>
    <p:sldId id="645" r:id="rId73"/>
    <p:sldId id="646" r:id="rId74"/>
    <p:sldId id="647" r:id="rId75"/>
    <p:sldId id="648" r:id="rId76"/>
    <p:sldId id="649" r:id="rId77"/>
    <p:sldId id="650" r:id="rId78"/>
    <p:sldId id="652" r:id="rId79"/>
    <p:sldId id="653" r:id="rId80"/>
    <p:sldId id="654" r:id="rId81"/>
    <p:sldId id="655" r:id="rId82"/>
    <p:sldId id="657" r:id="rId83"/>
    <p:sldId id="658" r:id="rId84"/>
    <p:sldId id="659" r:id="rId85"/>
    <p:sldId id="660" r:id="rId86"/>
    <p:sldId id="661" r:id="rId87"/>
    <p:sldId id="662" r:id="rId88"/>
    <p:sldId id="663" r:id="rId89"/>
    <p:sldId id="664" r:id="rId90"/>
    <p:sldId id="665" r:id="rId91"/>
    <p:sldId id="667" r:id="rId92"/>
    <p:sldId id="669" r:id="rId93"/>
    <p:sldId id="670" r:id="rId94"/>
    <p:sldId id="672" r:id="rId95"/>
    <p:sldId id="673" r:id="rId96"/>
    <p:sldId id="674" r:id="rId97"/>
    <p:sldId id="675" r:id="rId98"/>
    <p:sldId id="676" r:id="rId99"/>
    <p:sldId id="677" r:id="rId100"/>
    <p:sldId id="678" r:id="rId101"/>
    <p:sldId id="679" r:id="rId102"/>
    <p:sldId id="680" r:id="rId103"/>
    <p:sldId id="681" r:id="rId104"/>
    <p:sldId id="682" r:id="rId105"/>
    <p:sldId id="683" r:id="rId106"/>
    <p:sldId id="803" r:id="rId107"/>
    <p:sldId id="458" r:id="rId108"/>
    <p:sldId id="285" r:id="rId109"/>
    <p:sldId id="443" r:id="rId110"/>
    <p:sldId id="291" r:id="rId111"/>
    <p:sldId id="825" r:id="rId112"/>
    <p:sldId id="293" r:id="rId113"/>
    <p:sldId id="826" r:id="rId114"/>
    <p:sldId id="295" r:id="rId115"/>
    <p:sldId id="296" r:id="rId116"/>
    <p:sldId id="310" r:id="rId117"/>
    <p:sldId id="312" r:id="rId118"/>
    <p:sldId id="313" r:id="rId119"/>
    <p:sldId id="799" r:id="rId120"/>
    <p:sldId id="687" r:id="rId121"/>
    <p:sldId id="688" r:id="rId122"/>
    <p:sldId id="689" r:id="rId123"/>
    <p:sldId id="707" r:id="rId124"/>
    <p:sldId id="805" r:id="rId125"/>
    <p:sldId id="806" r:id="rId126"/>
    <p:sldId id="807" r:id="rId127"/>
    <p:sldId id="808" r:id="rId128"/>
    <p:sldId id="809" r:id="rId129"/>
    <p:sldId id="810" r:id="rId130"/>
    <p:sldId id="811" r:id="rId131"/>
    <p:sldId id="812" r:id="rId132"/>
    <p:sldId id="813" r:id="rId133"/>
    <p:sldId id="814" r:id="rId134"/>
    <p:sldId id="815" r:id="rId135"/>
    <p:sldId id="816" r:id="rId136"/>
    <p:sldId id="817" r:id="rId137"/>
    <p:sldId id="820" r:id="rId138"/>
    <p:sldId id="821" r:id="rId139"/>
    <p:sldId id="822" r:id="rId140"/>
    <p:sldId id="823" r:id="rId141"/>
    <p:sldId id="824" r:id="rId142"/>
    <p:sldId id="818" r:id="rId143"/>
    <p:sldId id="819" r:id="rId144"/>
    <p:sldId id="827" r:id="rId145"/>
    <p:sldId id="828" r:id="rId146"/>
    <p:sldId id="829" r:id="rId147"/>
    <p:sldId id="830" r:id="rId148"/>
    <p:sldId id="833" r:id="rId149"/>
    <p:sldId id="834" r:id="rId150"/>
    <p:sldId id="835" r:id="rId151"/>
    <p:sldId id="836" r:id="rId152"/>
    <p:sldId id="837" r:id="rId153"/>
    <p:sldId id="838" r:id="rId154"/>
    <p:sldId id="839" r:id="rId155"/>
    <p:sldId id="840" r:id="rId156"/>
    <p:sldId id="841" r:id="rId157"/>
    <p:sldId id="842" r:id="rId158"/>
    <p:sldId id="843" r:id="rId159"/>
    <p:sldId id="844" r:id="rId160"/>
    <p:sldId id="845" r:id="rId161"/>
    <p:sldId id="846" r:id="rId162"/>
    <p:sldId id="847" r:id="rId163"/>
    <p:sldId id="848" r:id="rId164"/>
    <p:sldId id="849" r:id="rId165"/>
    <p:sldId id="850" r:id="rId166"/>
    <p:sldId id="851" r:id="rId167"/>
    <p:sldId id="852" r:id="rId168"/>
    <p:sldId id="853" r:id="rId169"/>
    <p:sldId id="832" r:id="rId1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F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نمط فاتح 3 - تمييز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نمط فاتح 3 - تميي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8228" autoAdjust="0"/>
    <p:restoredTop sz="88810" autoAdjust="0"/>
  </p:normalViewPr>
  <p:slideViewPr>
    <p:cSldViewPr>
      <p:cViewPr>
        <p:scale>
          <a:sx n="70" d="100"/>
          <a:sy n="70" d="100"/>
        </p:scale>
        <p:origin x="-11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0" d="100"/>
        <a:sy n="30" d="100"/>
      </p:scale>
      <p:origin x="0" y="15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 /><Relationship Id="rId117" Type="http://schemas.openxmlformats.org/officeDocument/2006/relationships/slide" Target="slides/slide90.xml" /><Relationship Id="rId21" Type="http://schemas.openxmlformats.org/officeDocument/2006/relationships/slideMaster" Target="slideMasters/slideMaster21.xml" /><Relationship Id="rId42" Type="http://schemas.openxmlformats.org/officeDocument/2006/relationships/slide" Target="slides/slide15.xml" /><Relationship Id="rId47" Type="http://schemas.openxmlformats.org/officeDocument/2006/relationships/slide" Target="slides/slide20.xml" /><Relationship Id="rId63" Type="http://schemas.openxmlformats.org/officeDocument/2006/relationships/slide" Target="slides/slide36.xml" /><Relationship Id="rId68" Type="http://schemas.openxmlformats.org/officeDocument/2006/relationships/slide" Target="slides/slide41.xml" /><Relationship Id="rId84" Type="http://schemas.openxmlformats.org/officeDocument/2006/relationships/slide" Target="slides/slide57.xml" /><Relationship Id="rId89" Type="http://schemas.openxmlformats.org/officeDocument/2006/relationships/slide" Target="slides/slide62.xml" /><Relationship Id="rId112" Type="http://schemas.openxmlformats.org/officeDocument/2006/relationships/slide" Target="slides/slide85.xml" /><Relationship Id="rId133" Type="http://schemas.openxmlformats.org/officeDocument/2006/relationships/slide" Target="slides/slide106.xml" /><Relationship Id="rId138" Type="http://schemas.openxmlformats.org/officeDocument/2006/relationships/slide" Target="slides/slide111.xml" /><Relationship Id="rId154" Type="http://schemas.openxmlformats.org/officeDocument/2006/relationships/slide" Target="slides/slide127.xml" /><Relationship Id="rId159" Type="http://schemas.openxmlformats.org/officeDocument/2006/relationships/slide" Target="slides/slide132.xml" /><Relationship Id="rId175" Type="http://schemas.openxmlformats.org/officeDocument/2006/relationships/tableStyles" Target="tableStyles.xml" /><Relationship Id="rId170" Type="http://schemas.openxmlformats.org/officeDocument/2006/relationships/slide" Target="slides/slide143.xml" /><Relationship Id="rId16" Type="http://schemas.openxmlformats.org/officeDocument/2006/relationships/slideMaster" Target="slideMasters/slideMaster16.xml" /><Relationship Id="rId107" Type="http://schemas.openxmlformats.org/officeDocument/2006/relationships/slide" Target="slides/slide80.xml" /><Relationship Id="rId11" Type="http://schemas.openxmlformats.org/officeDocument/2006/relationships/slideMaster" Target="slideMasters/slideMaster11.xml" /><Relationship Id="rId32" Type="http://schemas.openxmlformats.org/officeDocument/2006/relationships/slide" Target="slides/slide5.xml" /><Relationship Id="rId37" Type="http://schemas.openxmlformats.org/officeDocument/2006/relationships/slide" Target="slides/slide10.xml" /><Relationship Id="rId53" Type="http://schemas.openxmlformats.org/officeDocument/2006/relationships/slide" Target="slides/slide26.xml" /><Relationship Id="rId58" Type="http://schemas.openxmlformats.org/officeDocument/2006/relationships/slide" Target="slides/slide31.xml" /><Relationship Id="rId74" Type="http://schemas.openxmlformats.org/officeDocument/2006/relationships/slide" Target="slides/slide47.xml" /><Relationship Id="rId79" Type="http://schemas.openxmlformats.org/officeDocument/2006/relationships/slide" Target="slides/slide52.xml" /><Relationship Id="rId102" Type="http://schemas.openxmlformats.org/officeDocument/2006/relationships/slide" Target="slides/slide75.xml" /><Relationship Id="rId123" Type="http://schemas.openxmlformats.org/officeDocument/2006/relationships/slide" Target="slides/slide96.xml" /><Relationship Id="rId128" Type="http://schemas.openxmlformats.org/officeDocument/2006/relationships/slide" Target="slides/slide101.xml" /><Relationship Id="rId144" Type="http://schemas.openxmlformats.org/officeDocument/2006/relationships/slide" Target="slides/slide117.xml" /><Relationship Id="rId149" Type="http://schemas.openxmlformats.org/officeDocument/2006/relationships/slide" Target="slides/slide122.xml" /><Relationship Id="rId5" Type="http://schemas.openxmlformats.org/officeDocument/2006/relationships/slideMaster" Target="slideMasters/slideMaster5.xml" /><Relationship Id="rId90" Type="http://schemas.openxmlformats.org/officeDocument/2006/relationships/slide" Target="slides/slide63.xml" /><Relationship Id="rId95" Type="http://schemas.openxmlformats.org/officeDocument/2006/relationships/slide" Target="slides/slide68.xml" /><Relationship Id="rId160" Type="http://schemas.openxmlformats.org/officeDocument/2006/relationships/slide" Target="slides/slide133.xml" /><Relationship Id="rId165" Type="http://schemas.openxmlformats.org/officeDocument/2006/relationships/slide" Target="slides/slide138.xml" /><Relationship Id="rId22" Type="http://schemas.openxmlformats.org/officeDocument/2006/relationships/slideMaster" Target="slideMasters/slideMaster22.xml" /><Relationship Id="rId27" Type="http://schemas.openxmlformats.org/officeDocument/2006/relationships/slideMaster" Target="slideMasters/slideMaster27.xml" /><Relationship Id="rId43" Type="http://schemas.openxmlformats.org/officeDocument/2006/relationships/slide" Target="slides/slide16.xml" /><Relationship Id="rId48" Type="http://schemas.openxmlformats.org/officeDocument/2006/relationships/slide" Target="slides/slide21.xml" /><Relationship Id="rId64" Type="http://schemas.openxmlformats.org/officeDocument/2006/relationships/slide" Target="slides/slide37.xml" /><Relationship Id="rId69" Type="http://schemas.openxmlformats.org/officeDocument/2006/relationships/slide" Target="slides/slide42.xml" /><Relationship Id="rId113" Type="http://schemas.openxmlformats.org/officeDocument/2006/relationships/slide" Target="slides/slide86.xml" /><Relationship Id="rId118" Type="http://schemas.openxmlformats.org/officeDocument/2006/relationships/slide" Target="slides/slide91.xml" /><Relationship Id="rId134" Type="http://schemas.openxmlformats.org/officeDocument/2006/relationships/slide" Target="slides/slide107.xml" /><Relationship Id="rId139" Type="http://schemas.openxmlformats.org/officeDocument/2006/relationships/slide" Target="slides/slide112.xml" /><Relationship Id="rId80" Type="http://schemas.openxmlformats.org/officeDocument/2006/relationships/slide" Target="slides/slide53.xml" /><Relationship Id="rId85" Type="http://schemas.openxmlformats.org/officeDocument/2006/relationships/slide" Target="slides/slide58.xml" /><Relationship Id="rId150" Type="http://schemas.openxmlformats.org/officeDocument/2006/relationships/slide" Target="slides/slide123.xml" /><Relationship Id="rId155" Type="http://schemas.openxmlformats.org/officeDocument/2006/relationships/slide" Target="slides/slide128.xml" /><Relationship Id="rId171" Type="http://schemas.openxmlformats.org/officeDocument/2006/relationships/notesMaster" Target="notesMasters/notesMaster1.xml" /><Relationship Id="rId12" Type="http://schemas.openxmlformats.org/officeDocument/2006/relationships/slideMaster" Target="slideMasters/slideMaster12.xml" /><Relationship Id="rId17" Type="http://schemas.openxmlformats.org/officeDocument/2006/relationships/slideMaster" Target="slideMasters/slideMaster17.xml" /><Relationship Id="rId33" Type="http://schemas.openxmlformats.org/officeDocument/2006/relationships/slide" Target="slides/slide6.xml" /><Relationship Id="rId38" Type="http://schemas.openxmlformats.org/officeDocument/2006/relationships/slide" Target="slides/slide11.xml" /><Relationship Id="rId59" Type="http://schemas.openxmlformats.org/officeDocument/2006/relationships/slide" Target="slides/slide32.xml" /><Relationship Id="rId103" Type="http://schemas.openxmlformats.org/officeDocument/2006/relationships/slide" Target="slides/slide76.xml" /><Relationship Id="rId108" Type="http://schemas.openxmlformats.org/officeDocument/2006/relationships/slide" Target="slides/slide81.xml" /><Relationship Id="rId124" Type="http://schemas.openxmlformats.org/officeDocument/2006/relationships/slide" Target="slides/slide97.xml" /><Relationship Id="rId129" Type="http://schemas.openxmlformats.org/officeDocument/2006/relationships/slide" Target="slides/slide102.xml" /><Relationship Id="rId54" Type="http://schemas.openxmlformats.org/officeDocument/2006/relationships/slide" Target="slides/slide27.xml" /><Relationship Id="rId70" Type="http://schemas.openxmlformats.org/officeDocument/2006/relationships/slide" Target="slides/slide43.xml" /><Relationship Id="rId75" Type="http://schemas.openxmlformats.org/officeDocument/2006/relationships/slide" Target="slides/slide48.xml" /><Relationship Id="rId91" Type="http://schemas.openxmlformats.org/officeDocument/2006/relationships/slide" Target="slides/slide64.xml" /><Relationship Id="rId96" Type="http://schemas.openxmlformats.org/officeDocument/2006/relationships/slide" Target="slides/slide69.xml" /><Relationship Id="rId140" Type="http://schemas.openxmlformats.org/officeDocument/2006/relationships/slide" Target="slides/slide113.xml" /><Relationship Id="rId145" Type="http://schemas.openxmlformats.org/officeDocument/2006/relationships/slide" Target="slides/slide118.xml" /><Relationship Id="rId161" Type="http://schemas.openxmlformats.org/officeDocument/2006/relationships/slide" Target="slides/slide134.xml" /><Relationship Id="rId166" Type="http://schemas.openxmlformats.org/officeDocument/2006/relationships/slide" Target="slides/slide139.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23" Type="http://schemas.openxmlformats.org/officeDocument/2006/relationships/slideMaster" Target="slideMasters/slideMaster23.xml" /><Relationship Id="rId28" Type="http://schemas.openxmlformats.org/officeDocument/2006/relationships/slide" Target="slides/slide1.xml" /><Relationship Id="rId49" Type="http://schemas.openxmlformats.org/officeDocument/2006/relationships/slide" Target="slides/slide22.xml" /><Relationship Id="rId114" Type="http://schemas.openxmlformats.org/officeDocument/2006/relationships/slide" Target="slides/slide87.xml" /><Relationship Id="rId119" Type="http://schemas.openxmlformats.org/officeDocument/2006/relationships/slide" Target="slides/slide92.xml" /><Relationship Id="rId10" Type="http://schemas.openxmlformats.org/officeDocument/2006/relationships/slideMaster" Target="slideMasters/slideMaster10.xml" /><Relationship Id="rId31" Type="http://schemas.openxmlformats.org/officeDocument/2006/relationships/slide" Target="slides/slide4.xml" /><Relationship Id="rId44" Type="http://schemas.openxmlformats.org/officeDocument/2006/relationships/slide" Target="slides/slide17.xml" /><Relationship Id="rId52" Type="http://schemas.openxmlformats.org/officeDocument/2006/relationships/slide" Target="slides/slide25.xml" /><Relationship Id="rId60" Type="http://schemas.openxmlformats.org/officeDocument/2006/relationships/slide" Target="slides/slide33.xml" /><Relationship Id="rId65" Type="http://schemas.openxmlformats.org/officeDocument/2006/relationships/slide" Target="slides/slide38.xml" /><Relationship Id="rId73" Type="http://schemas.openxmlformats.org/officeDocument/2006/relationships/slide" Target="slides/slide46.xml" /><Relationship Id="rId78" Type="http://schemas.openxmlformats.org/officeDocument/2006/relationships/slide" Target="slides/slide51.xml" /><Relationship Id="rId81" Type="http://schemas.openxmlformats.org/officeDocument/2006/relationships/slide" Target="slides/slide54.xml" /><Relationship Id="rId86" Type="http://schemas.openxmlformats.org/officeDocument/2006/relationships/slide" Target="slides/slide59.xml" /><Relationship Id="rId94" Type="http://schemas.openxmlformats.org/officeDocument/2006/relationships/slide" Target="slides/slide67.xml" /><Relationship Id="rId99" Type="http://schemas.openxmlformats.org/officeDocument/2006/relationships/slide" Target="slides/slide72.xml" /><Relationship Id="rId101" Type="http://schemas.openxmlformats.org/officeDocument/2006/relationships/slide" Target="slides/slide74.xml" /><Relationship Id="rId122" Type="http://schemas.openxmlformats.org/officeDocument/2006/relationships/slide" Target="slides/slide95.xml" /><Relationship Id="rId130" Type="http://schemas.openxmlformats.org/officeDocument/2006/relationships/slide" Target="slides/slide103.xml" /><Relationship Id="rId135" Type="http://schemas.openxmlformats.org/officeDocument/2006/relationships/slide" Target="slides/slide108.xml" /><Relationship Id="rId143" Type="http://schemas.openxmlformats.org/officeDocument/2006/relationships/slide" Target="slides/slide116.xml" /><Relationship Id="rId148" Type="http://schemas.openxmlformats.org/officeDocument/2006/relationships/slide" Target="slides/slide121.xml" /><Relationship Id="rId151" Type="http://schemas.openxmlformats.org/officeDocument/2006/relationships/slide" Target="slides/slide124.xml" /><Relationship Id="rId156" Type="http://schemas.openxmlformats.org/officeDocument/2006/relationships/slide" Target="slides/slide129.xml" /><Relationship Id="rId164" Type="http://schemas.openxmlformats.org/officeDocument/2006/relationships/slide" Target="slides/slide137.xml" /><Relationship Id="rId169" Type="http://schemas.openxmlformats.org/officeDocument/2006/relationships/slide" Target="slides/slide142.xml" /><Relationship Id="rId4" Type="http://schemas.openxmlformats.org/officeDocument/2006/relationships/slideMaster" Target="slideMasters/slideMaster4.xml" /><Relationship Id="rId9" Type="http://schemas.openxmlformats.org/officeDocument/2006/relationships/slideMaster" Target="slideMasters/slideMaster9.xml" /><Relationship Id="rId172" Type="http://schemas.openxmlformats.org/officeDocument/2006/relationships/presProps" Target="presProps.xml" /><Relationship Id="rId13" Type="http://schemas.openxmlformats.org/officeDocument/2006/relationships/slideMaster" Target="slideMasters/slideMaster13.xml" /><Relationship Id="rId18" Type="http://schemas.openxmlformats.org/officeDocument/2006/relationships/slideMaster" Target="slideMasters/slideMaster18.xml" /><Relationship Id="rId39" Type="http://schemas.openxmlformats.org/officeDocument/2006/relationships/slide" Target="slides/slide12.xml" /><Relationship Id="rId109" Type="http://schemas.openxmlformats.org/officeDocument/2006/relationships/slide" Target="slides/slide82.xml" /><Relationship Id="rId34" Type="http://schemas.openxmlformats.org/officeDocument/2006/relationships/slide" Target="slides/slide7.xml" /><Relationship Id="rId50" Type="http://schemas.openxmlformats.org/officeDocument/2006/relationships/slide" Target="slides/slide23.xml" /><Relationship Id="rId55" Type="http://schemas.openxmlformats.org/officeDocument/2006/relationships/slide" Target="slides/slide28.xml" /><Relationship Id="rId76" Type="http://schemas.openxmlformats.org/officeDocument/2006/relationships/slide" Target="slides/slide49.xml" /><Relationship Id="rId97" Type="http://schemas.openxmlformats.org/officeDocument/2006/relationships/slide" Target="slides/slide70.xml" /><Relationship Id="rId104" Type="http://schemas.openxmlformats.org/officeDocument/2006/relationships/slide" Target="slides/slide77.xml" /><Relationship Id="rId120" Type="http://schemas.openxmlformats.org/officeDocument/2006/relationships/slide" Target="slides/slide93.xml" /><Relationship Id="rId125" Type="http://schemas.openxmlformats.org/officeDocument/2006/relationships/slide" Target="slides/slide98.xml" /><Relationship Id="rId141" Type="http://schemas.openxmlformats.org/officeDocument/2006/relationships/slide" Target="slides/slide114.xml" /><Relationship Id="rId146" Type="http://schemas.openxmlformats.org/officeDocument/2006/relationships/slide" Target="slides/slide119.xml" /><Relationship Id="rId167" Type="http://schemas.openxmlformats.org/officeDocument/2006/relationships/slide" Target="slides/slide140.xml" /><Relationship Id="rId7" Type="http://schemas.openxmlformats.org/officeDocument/2006/relationships/slideMaster" Target="slideMasters/slideMaster7.xml" /><Relationship Id="rId71" Type="http://schemas.openxmlformats.org/officeDocument/2006/relationships/slide" Target="slides/slide44.xml" /><Relationship Id="rId92" Type="http://schemas.openxmlformats.org/officeDocument/2006/relationships/slide" Target="slides/slide65.xml" /><Relationship Id="rId162" Type="http://schemas.openxmlformats.org/officeDocument/2006/relationships/slide" Target="slides/slide135.xml" /><Relationship Id="rId2" Type="http://schemas.openxmlformats.org/officeDocument/2006/relationships/slideMaster" Target="slideMasters/slideMaster2.xml" /><Relationship Id="rId29" Type="http://schemas.openxmlformats.org/officeDocument/2006/relationships/slide" Target="slides/slide2.xml" /><Relationship Id="rId24" Type="http://schemas.openxmlformats.org/officeDocument/2006/relationships/slideMaster" Target="slideMasters/slideMaster24.xml" /><Relationship Id="rId40" Type="http://schemas.openxmlformats.org/officeDocument/2006/relationships/slide" Target="slides/slide13.xml" /><Relationship Id="rId45" Type="http://schemas.openxmlformats.org/officeDocument/2006/relationships/slide" Target="slides/slide18.xml" /><Relationship Id="rId66" Type="http://schemas.openxmlformats.org/officeDocument/2006/relationships/slide" Target="slides/slide39.xml" /><Relationship Id="rId87" Type="http://schemas.openxmlformats.org/officeDocument/2006/relationships/slide" Target="slides/slide60.xml" /><Relationship Id="rId110" Type="http://schemas.openxmlformats.org/officeDocument/2006/relationships/slide" Target="slides/slide83.xml" /><Relationship Id="rId115" Type="http://schemas.openxmlformats.org/officeDocument/2006/relationships/slide" Target="slides/slide88.xml" /><Relationship Id="rId131" Type="http://schemas.openxmlformats.org/officeDocument/2006/relationships/slide" Target="slides/slide104.xml" /><Relationship Id="rId136" Type="http://schemas.openxmlformats.org/officeDocument/2006/relationships/slide" Target="slides/slide109.xml" /><Relationship Id="rId157" Type="http://schemas.openxmlformats.org/officeDocument/2006/relationships/slide" Target="slides/slide130.xml" /><Relationship Id="rId61" Type="http://schemas.openxmlformats.org/officeDocument/2006/relationships/slide" Target="slides/slide34.xml" /><Relationship Id="rId82" Type="http://schemas.openxmlformats.org/officeDocument/2006/relationships/slide" Target="slides/slide55.xml" /><Relationship Id="rId152" Type="http://schemas.openxmlformats.org/officeDocument/2006/relationships/slide" Target="slides/slide125.xml" /><Relationship Id="rId173" Type="http://schemas.openxmlformats.org/officeDocument/2006/relationships/viewProps" Target="viewProps.xml" /><Relationship Id="rId19" Type="http://schemas.openxmlformats.org/officeDocument/2006/relationships/slideMaster" Target="slideMasters/slideMaster19.xml" /><Relationship Id="rId14" Type="http://schemas.openxmlformats.org/officeDocument/2006/relationships/slideMaster" Target="slideMasters/slideMaster14.xml" /><Relationship Id="rId30" Type="http://schemas.openxmlformats.org/officeDocument/2006/relationships/slide" Target="slides/slide3.xml" /><Relationship Id="rId35" Type="http://schemas.openxmlformats.org/officeDocument/2006/relationships/slide" Target="slides/slide8.xml" /><Relationship Id="rId56" Type="http://schemas.openxmlformats.org/officeDocument/2006/relationships/slide" Target="slides/slide29.xml" /><Relationship Id="rId77" Type="http://schemas.openxmlformats.org/officeDocument/2006/relationships/slide" Target="slides/slide50.xml" /><Relationship Id="rId100" Type="http://schemas.openxmlformats.org/officeDocument/2006/relationships/slide" Target="slides/slide73.xml" /><Relationship Id="rId105" Type="http://schemas.openxmlformats.org/officeDocument/2006/relationships/slide" Target="slides/slide78.xml" /><Relationship Id="rId126" Type="http://schemas.openxmlformats.org/officeDocument/2006/relationships/slide" Target="slides/slide99.xml" /><Relationship Id="rId147" Type="http://schemas.openxmlformats.org/officeDocument/2006/relationships/slide" Target="slides/slide120.xml" /><Relationship Id="rId168" Type="http://schemas.openxmlformats.org/officeDocument/2006/relationships/slide" Target="slides/slide141.xml" /><Relationship Id="rId8" Type="http://schemas.openxmlformats.org/officeDocument/2006/relationships/slideMaster" Target="slideMasters/slideMaster8.xml" /><Relationship Id="rId51" Type="http://schemas.openxmlformats.org/officeDocument/2006/relationships/slide" Target="slides/slide24.xml" /><Relationship Id="rId72" Type="http://schemas.openxmlformats.org/officeDocument/2006/relationships/slide" Target="slides/slide45.xml" /><Relationship Id="rId93" Type="http://schemas.openxmlformats.org/officeDocument/2006/relationships/slide" Target="slides/slide66.xml" /><Relationship Id="rId98" Type="http://schemas.openxmlformats.org/officeDocument/2006/relationships/slide" Target="slides/slide71.xml" /><Relationship Id="rId121" Type="http://schemas.openxmlformats.org/officeDocument/2006/relationships/slide" Target="slides/slide94.xml" /><Relationship Id="rId142" Type="http://schemas.openxmlformats.org/officeDocument/2006/relationships/slide" Target="slides/slide115.xml" /><Relationship Id="rId163" Type="http://schemas.openxmlformats.org/officeDocument/2006/relationships/slide" Target="slides/slide136.xml" /><Relationship Id="rId3" Type="http://schemas.openxmlformats.org/officeDocument/2006/relationships/slideMaster" Target="slideMasters/slideMaster3.xml" /><Relationship Id="rId25" Type="http://schemas.openxmlformats.org/officeDocument/2006/relationships/slideMaster" Target="slideMasters/slideMaster25.xml" /><Relationship Id="rId46" Type="http://schemas.openxmlformats.org/officeDocument/2006/relationships/slide" Target="slides/slide19.xml" /><Relationship Id="rId67" Type="http://schemas.openxmlformats.org/officeDocument/2006/relationships/slide" Target="slides/slide40.xml" /><Relationship Id="rId116" Type="http://schemas.openxmlformats.org/officeDocument/2006/relationships/slide" Target="slides/slide89.xml" /><Relationship Id="rId137" Type="http://schemas.openxmlformats.org/officeDocument/2006/relationships/slide" Target="slides/slide110.xml" /><Relationship Id="rId158" Type="http://schemas.openxmlformats.org/officeDocument/2006/relationships/slide" Target="slides/slide131.xml" /><Relationship Id="rId20" Type="http://schemas.openxmlformats.org/officeDocument/2006/relationships/slideMaster" Target="slideMasters/slideMaster20.xml" /><Relationship Id="rId41" Type="http://schemas.openxmlformats.org/officeDocument/2006/relationships/slide" Target="slides/slide14.xml" /><Relationship Id="rId62" Type="http://schemas.openxmlformats.org/officeDocument/2006/relationships/slide" Target="slides/slide35.xml" /><Relationship Id="rId83" Type="http://schemas.openxmlformats.org/officeDocument/2006/relationships/slide" Target="slides/slide56.xml" /><Relationship Id="rId88" Type="http://schemas.openxmlformats.org/officeDocument/2006/relationships/slide" Target="slides/slide61.xml" /><Relationship Id="rId111" Type="http://schemas.openxmlformats.org/officeDocument/2006/relationships/slide" Target="slides/slide84.xml" /><Relationship Id="rId132" Type="http://schemas.openxmlformats.org/officeDocument/2006/relationships/slide" Target="slides/slide105.xml" /><Relationship Id="rId153" Type="http://schemas.openxmlformats.org/officeDocument/2006/relationships/slide" Target="slides/slide126.xml" /><Relationship Id="rId174" Type="http://schemas.openxmlformats.org/officeDocument/2006/relationships/theme" Target="theme/theme1.xml" /><Relationship Id="rId15" Type="http://schemas.openxmlformats.org/officeDocument/2006/relationships/slideMaster" Target="slideMasters/slideMaster15.xml" /><Relationship Id="rId36" Type="http://schemas.openxmlformats.org/officeDocument/2006/relationships/slide" Target="slides/slide9.xml" /><Relationship Id="rId57" Type="http://schemas.openxmlformats.org/officeDocument/2006/relationships/slide" Target="slides/slide30.xml" /><Relationship Id="rId106" Type="http://schemas.openxmlformats.org/officeDocument/2006/relationships/slide" Target="slides/slide79.xml" /><Relationship Id="rId127" Type="http://schemas.openxmlformats.org/officeDocument/2006/relationships/slide" Target="slides/slide100.xml"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85022B-36D3-4926-8DD9-7E54FBC3D429}"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US"/>
        </a:p>
      </dgm:t>
    </dgm:pt>
    <dgm:pt modelId="{82A4AC0D-319F-4A87-958D-FF0E8928AA28}">
      <dgm:prSet custT="1"/>
      <dgm:spPr/>
      <dgm:t>
        <a:bodyPr/>
        <a:lstStyle/>
        <a:p>
          <a:pPr algn="ctr" rtl="0"/>
          <a:r>
            <a:rPr lang="en-US" sz="2200" b="1" dirty="0"/>
            <a:t>C=</a:t>
          </a:r>
          <a:r>
            <a:rPr lang="en-US" sz="2200" b="1" dirty="0" err="1"/>
            <a:t>CaO</a:t>
          </a:r>
          <a:r>
            <a:rPr lang="en-US" sz="2200" b="1" dirty="0"/>
            <a:t>,   S=SiO</a:t>
          </a:r>
          <a:r>
            <a:rPr lang="en-US" sz="2200" b="1" baseline="-25000" dirty="0"/>
            <a:t>2</a:t>
          </a:r>
          <a:r>
            <a:rPr lang="en-US" sz="2200" b="1" dirty="0"/>
            <a:t>,   A=Al</a:t>
          </a:r>
          <a:r>
            <a:rPr lang="en-US" sz="2200" b="1" baseline="-25000" dirty="0"/>
            <a:t>2</a:t>
          </a:r>
          <a:r>
            <a:rPr lang="en-US" sz="2200" b="1" dirty="0"/>
            <a:t>O</a:t>
          </a:r>
          <a:r>
            <a:rPr lang="en-US" sz="2200" b="1" baseline="-25000" dirty="0"/>
            <a:t>3</a:t>
          </a:r>
          <a:r>
            <a:rPr lang="en-US" sz="2200" b="1" dirty="0"/>
            <a:t>,   F=Fe</a:t>
          </a:r>
          <a:r>
            <a:rPr lang="en-US" sz="2200" b="1" baseline="-25000" dirty="0"/>
            <a:t>2</a:t>
          </a:r>
          <a:r>
            <a:rPr lang="en-US" sz="2200" b="1" dirty="0"/>
            <a:t>O</a:t>
          </a:r>
          <a:r>
            <a:rPr lang="en-US" sz="2200" b="1" baseline="-25000" dirty="0"/>
            <a:t>3</a:t>
          </a:r>
          <a:r>
            <a:rPr lang="en-US" sz="2200" b="1" dirty="0"/>
            <a:t>,   H=H</a:t>
          </a:r>
          <a:r>
            <a:rPr lang="en-US" sz="2200" b="1" baseline="-25000" dirty="0"/>
            <a:t>2</a:t>
          </a:r>
          <a:r>
            <a:rPr lang="en-US" sz="2200" b="1" dirty="0"/>
            <a:t>O</a:t>
          </a:r>
          <a:endParaRPr lang="en-US" sz="2200" dirty="0"/>
        </a:p>
      </dgm:t>
    </dgm:pt>
    <dgm:pt modelId="{8035F2B9-07AB-40A3-BAD3-A274D1ABC0D4}" type="parTrans" cxnId="{86C0F06F-1210-4FAF-9C0E-7725109895DD}">
      <dgm:prSet/>
      <dgm:spPr/>
      <dgm:t>
        <a:bodyPr/>
        <a:lstStyle/>
        <a:p>
          <a:endParaRPr lang="en-US"/>
        </a:p>
      </dgm:t>
    </dgm:pt>
    <dgm:pt modelId="{E04C5953-D2EB-461B-8304-6B9A94EF062E}" type="sibTrans" cxnId="{86C0F06F-1210-4FAF-9C0E-7725109895DD}">
      <dgm:prSet/>
      <dgm:spPr/>
      <dgm:t>
        <a:bodyPr/>
        <a:lstStyle/>
        <a:p>
          <a:endParaRPr lang="en-US"/>
        </a:p>
      </dgm:t>
    </dgm:pt>
    <dgm:pt modelId="{C7E1B9E6-4443-47C6-B9C1-192782D2E8DF}" type="pres">
      <dgm:prSet presAssocID="{3385022B-36D3-4926-8DD9-7E54FBC3D429}" presName="Name0" presStyleCnt="0">
        <dgm:presLayoutVars>
          <dgm:dir/>
          <dgm:resizeHandles val="exact"/>
        </dgm:presLayoutVars>
      </dgm:prSet>
      <dgm:spPr/>
    </dgm:pt>
    <dgm:pt modelId="{46CBACF9-B60B-46ED-AB13-823F0DAEFC66}" type="pres">
      <dgm:prSet presAssocID="{82A4AC0D-319F-4A87-958D-FF0E8928AA28}" presName="node" presStyleLbl="node1" presStyleIdx="0" presStyleCnt="1" custLinFactNeighborY="-9573">
        <dgm:presLayoutVars>
          <dgm:bulletEnabled val="1"/>
        </dgm:presLayoutVars>
      </dgm:prSet>
      <dgm:spPr/>
    </dgm:pt>
  </dgm:ptLst>
  <dgm:cxnLst>
    <dgm:cxn modelId="{86C0F06F-1210-4FAF-9C0E-7725109895DD}" srcId="{3385022B-36D3-4926-8DD9-7E54FBC3D429}" destId="{82A4AC0D-319F-4A87-958D-FF0E8928AA28}" srcOrd="0" destOrd="0" parTransId="{8035F2B9-07AB-40A3-BAD3-A274D1ABC0D4}" sibTransId="{E04C5953-D2EB-461B-8304-6B9A94EF062E}"/>
    <dgm:cxn modelId="{3C500AAA-7D3E-4738-B317-774595135FA5}" type="presOf" srcId="{3385022B-36D3-4926-8DD9-7E54FBC3D429}" destId="{C7E1B9E6-4443-47C6-B9C1-192782D2E8DF}" srcOrd="0" destOrd="0" presId="urn:microsoft.com/office/officeart/2005/8/layout/hList6"/>
    <dgm:cxn modelId="{80166ADD-B0B6-47A8-98AE-90B08E7CB9E8}" type="presOf" srcId="{82A4AC0D-319F-4A87-958D-FF0E8928AA28}" destId="{46CBACF9-B60B-46ED-AB13-823F0DAEFC66}" srcOrd="0" destOrd="0" presId="urn:microsoft.com/office/officeart/2005/8/layout/hList6"/>
    <dgm:cxn modelId="{F1A38B22-4C60-4764-BC3B-6820854DF2D3}" type="presParOf" srcId="{C7E1B9E6-4443-47C6-B9C1-192782D2E8DF}" destId="{46CBACF9-B60B-46ED-AB13-823F0DAEFC66}" srcOrd="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ACF9-B60B-46ED-AB13-823F0DAEFC66}">
      <dsp:nvSpPr>
        <dsp:cNvPr id="0" name=""/>
        <dsp:cNvSpPr/>
      </dsp:nvSpPr>
      <dsp:spPr>
        <a:xfrm rot="16200000">
          <a:off x="3764379" y="-3764379"/>
          <a:ext cx="752160" cy="8280920"/>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rtl="0">
            <a:lnSpc>
              <a:spcPct val="90000"/>
            </a:lnSpc>
            <a:spcBef>
              <a:spcPct val="0"/>
            </a:spcBef>
            <a:spcAft>
              <a:spcPct val="35000"/>
            </a:spcAft>
            <a:buNone/>
          </a:pPr>
          <a:r>
            <a:rPr lang="en-US" sz="2200" b="1" kern="1200" dirty="0"/>
            <a:t>C=</a:t>
          </a:r>
          <a:r>
            <a:rPr lang="en-US" sz="2200" b="1" kern="1200" dirty="0" err="1"/>
            <a:t>CaO</a:t>
          </a:r>
          <a:r>
            <a:rPr lang="en-US" sz="2200" b="1" kern="1200" dirty="0"/>
            <a:t>,   S=SiO</a:t>
          </a:r>
          <a:r>
            <a:rPr lang="en-US" sz="2200" b="1" kern="1200" baseline="-25000" dirty="0"/>
            <a:t>2</a:t>
          </a:r>
          <a:r>
            <a:rPr lang="en-US" sz="2200" b="1" kern="1200" dirty="0"/>
            <a:t>,   A=Al</a:t>
          </a:r>
          <a:r>
            <a:rPr lang="en-US" sz="2200" b="1" kern="1200" baseline="-25000" dirty="0"/>
            <a:t>2</a:t>
          </a:r>
          <a:r>
            <a:rPr lang="en-US" sz="2200" b="1" kern="1200" dirty="0"/>
            <a:t>O</a:t>
          </a:r>
          <a:r>
            <a:rPr lang="en-US" sz="2200" b="1" kern="1200" baseline="-25000" dirty="0"/>
            <a:t>3</a:t>
          </a:r>
          <a:r>
            <a:rPr lang="en-US" sz="2200" b="1" kern="1200" dirty="0"/>
            <a:t>,   F=Fe</a:t>
          </a:r>
          <a:r>
            <a:rPr lang="en-US" sz="2200" b="1" kern="1200" baseline="-25000" dirty="0"/>
            <a:t>2</a:t>
          </a:r>
          <a:r>
            <a:rPr lang="en-US" sz="2200" b="1" kern="1200" dirty="0"/>
            <a:t>O</a:t>
          </a:r>
          <a:r>
            <a:rPr lang="en-US" sz="2200" b="1" kern="1200" baseline="-25000" dirty="0"/>
            <a:t>3</a:t>
          </a:r>
          <a:r>
            <a:rPr lang="en-US" sz="2200" b="1" kern="1200" dirty="0"/>
            <a:t>,   H=H</a:t>
          </a:r>
          <a:r>
            <a:rPr lang="en-US" sz="2200" b="1" kern="1200" baseline="-25000" dirty="0"/>
            <a:t>2</a:t>
          </a:r>
          <a:r>
            <a:rPr lang="en-US" sz="2200" b="1" kern="1200" dirty="0"/>
            <a:t>O</a:t>
          </a:r>
          <a:endParaRPr lang="en-US" sz="2200" kern="1200" dirty="0"/>
        </a:p>
      </dsp:txBody>
      <dsp:txXfrm rot="5400000">
        <a:off x="-1" y="150433"/>
        <a:ext cx="8280920" cy="4512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8.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pPr>
              <a:defRPr/>
            </a:pPr>
            <a:endParaRPr lang="ar-SA"/>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pPr>
              <a:defRPr/>
            </a:pPr>
            <a:fld id="{05C14286-E8FC-4005-AE2A-CA9B78E85A7A}" type="datetimeFigureOut">
              <a:rPr lang="ar-SA"/>
              <a:pPr>
                <a:defRPr/>
              </a:pPr>
              <a:t>19/07/1441</a:t>
            </a:fld>
            <a:endParaRPr lang="ar-S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SA"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pPr>
              <a:defRPr/>
            </a:pPr>
            <a:endParaRPr lang="ar-SA"/>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pPr>
              <a:defRPr/>
            </a:pPr>
            <a:fld id="{7B873899-32CE-4225-9180-8285CFFE6CC8}" type="slidenum">
              <a:rPr lang="ar-SA"/>
              <a:pPr>
                <a:defRPr/>
              </a:pPr>
              <a:t>‹#›</a:t>
            </a:fld>
            <a:endParaRPr lang="ar-SA"/>
          </a:p>
        </p:txBody>
      </p:sp>
    </p:spTree>
    <p:extLst>
      <p:ext uri="{BB962C8B-B14F-4D97-AF65-F5344CB8AC3E}">
        <p14:creationId xmlns:p14="http://schemas.microsoft.com/office/powerpoint/2010/main" val="993317643"/>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B873899-32CE-4225-9180-8285CFFE6CC8}" type="slidenum">
              <a:rPr lang="ar-SA" smtClean="0"/>
              <a:pPr>
                <a:defRPr/>
              </a:pPr>
              <a:t>3</a:t>
            </a:fld>
            <a:endParaRPr 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873899-32CE-4225-9180-8285CFFE6CC8}" type="slidenum">
              <a:rPr lang="ar-SA" smtClean="0"/>
              <a:pPr>
                <a:defRPr/>
              </a:pPr>
              <a:t>58</a:t>
            </a:fld>
            <a:endParaRPr lang="ar-SA"/>
          </a:p>
        </p:txBody>
      </p:sp>
    </p:spTree>
    <p:extLst>
      <p:ext uri="{BB962C8B-B14F-4D97-AF65-F5344CB8AC3E}">
        <p14:creationId xmlns:p14="http://schemas.microsoft.com/office/powerpoint/2010/main" val="101292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B873899-32CE-4225-9180-8285CFFE6CC8}" type="slidenum">
              <a:rPr lang="ar-SA" smtClean="0"/>
              <a:pPr>
                <a:defRPr/>
              </a:pPr>
              <a:t>129</a:t>
            </a:fld>
            <a:endParaRPr lang="ar-SA"/>
          </a:p>
        </p:txBody>
      </p:sp>
    </p:spTree>
    <p:extLst>
      <p:ext uri="{BB962C8B-B14F-4D97-AF65-F5344CB8AC3E}">
        <p14:creationId xmlns:p14="http://schemas.microsoft.com/office/powerpoint/2010/main" val="316993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 /></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 /></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 /></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 /></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 /></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 /></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 /></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 /></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 /></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ar-SA"/>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ar-SA"/>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ar-SA"/>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ar-SA"/>
          </a:p>
        </p:txBody>
      </p:sp>
      <p:sp>
        <p:nvSpPr>
          <p:cNvPr id="48131" name="Rectangle 3"/>
          <p:cNvSpPr>
            <a:spLocks noGrp="1" noChangeArrowheads="1"/>
          </p:cNvSpPr>
          <p:nvPr>
            <p:ph type="ctrTitle"/>
          </p:nvPr>
        </p:nvSpPr>
        <p:spPr>
          <a:xfrm>
            <a:off x="315913" y="466725"/>
            <a:ext cx="6781800" cy="2133600"/>
          </a:xfrm>
        </p:spPr>
        <p:txBody>
          <a:bodyPr/>
          <a:lstStyle>
            <a:lvl1pPr algn="r">
              <a:defRPr sz="4800"/>
            </a:lvl1pPr>
          </a:lstStyle>
          <a:p>
            <a:r>
              <a:rPr lang="en-US" altLang="en-US"/>
              <a:t>Click to edit Master title style</a:t>
            </a:r>
          </a:p>
        </p:txBody>
      </p:sp>
      <p:sp>
        <p:nvSpPr>
          <p:cNvPr id="4813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D94940AD-56C0-45D8-8B24-CEF3AE07E2D9}" type="datetimeFigureOut">
              <a:rPr lang="en-US"/>
              <a:pPr>
                <a:defRPr/>
              </a:pPr>
              <a:t>3/13/2020</a:t>
            </a:fld>
            <a:endParaRPr lang="en-US"/>
          </a:p>
        </p:txBody>
      </p:sp>
      <p:sp>
        <p:nvSpPr>
          <p:cNvPr id="39" name="Rectangle 6"/>
          <p:cNvSpPr>
            <a:spLocks noGrp="1" noChangeArrowheads="1"/>
          </p:cNvSpPr>
          <p:nvPr>
            <p:ph type="ftr" sz="quarter" idx="11"/>
          </p:nvPr>
        </p:nvSpPr>
        <p:spPr/>
        <p:txBody>
          <a:bodyPr/>
          <a:lstStyle>
            <a:lvl1pPr>
              <a:defRPr/>
            </a:lvl1pPr>
          </a:lstStyle>
          <a:p>
            <a:pPr>
              <a:defRPr/>
            </a:pPr>
            <a:endParaRPr lang="en-US"/>
          </a:p>
        </p:txBody>
      </p:sp>
      <p:sp>
        <p:nvSpPr>
          <p:cNvPr id="40" name="Rectangle 7"/>
          <p:cNvSpPr>
            <a:spLocks noGrp="1" noChangeArrowheads="1"/>
          </p:cNvSpPr>
          <p:nvPr>
            <p:ph type="sldNum" sz="quarter" idx="12"/>
          </p:nvPr>
        </p:nvSpPr>
        <p:spPr/>
        <p:txBody>
          <a:bodyPr/>
          <a:lstStyle>
            <a:lvl1pPr>
              <a:defRPr/>
            </a:lvl1pPr>
          </a:lstStyle>
          <a:p>
            <a:pPr>
              <a:defRPr/>
            </a:pPr>
            <a:fld id="{F2A06FDC-5C86-4A29-B39F-F136032B2C0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14A4FC8C-8B7C-4B51-A5F4-3A5B7F7726FF}"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81C2AC0-F37D-45E8-BEAE-270C2DB4D79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DA2BD2D-551C-47D6-8AC2-D5842D289D0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2578B2-4EE9-4F4D-A544-EB2FEBE433D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ar-SA"/>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ar-SA"/>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ar-SA"/>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ar-SA"/>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5788"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7578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FFA766D-FE9A-4EDF-9F99-CEB434EA0AA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F0FEC57-214E-4F2A-AD80-077BEAF752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61DAEAC-1B5B-4C86-BFC3-9032F2EE375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3849ED6-ED06-4FF3-867B-3510783E053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018BF3A6-81FA-4B55-A737-BF1A338B994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DAB46DA5-356D-434A-A486-3A09947069A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7BBB5716-5C2B-4122-92E1-9BF5157F600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61B4332B-989F-4F85-B060-D41B7A0B784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1732BEDE-BC1D-44D5-B198-8716A90D51AC}"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E88ABF-50F0-4ABE-B6C2-CF993CF1286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3B50EF1-7282-4669-B3BD-7732A1DF248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37BD960-C7F2-4362-8874-2E339C95C30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6FA6D7C-F993-4B6C-BD72-EDE7D5F11D6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ar-SA"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sp>
        <p:nvSpPr>
          <p:cNvPr id="78856"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7886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1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20"/>
          <p:cNvSpPr>
            <a:spLocks noGrp="1" noChangeArrowheads="1"/>
          </p:cNvSpPr>
          <p:nvPr>
            <p:ph type="ftr" sz="quarter" idx="11"/>
          </p:nvPr>
        </p:nvSpPr>
        <p:spPr/>
        <p:txBody>
          <a:bodyPr/>
          <a:lstStyle>
            <a:lvl1pPr algn="r">
              <a:defRPr/>
            </a:lvl1pPr>
          </a:lstStyle>
          <a:p>
            <a:pPr>
              <a:defRPr/>
            </a:pPr>
            <a:endParaRPr lang="en-US"/>
          </a:p>
        </p:txBody>
      </p:sp>
      <p:sp>
        <p:nvSpPr>
          <p:cNvPr id="12" name="Rectangle 21"/>
          <p:cNvSpPr>
            <a:spLocks noGrp="1" noChangeArrowheads="1"/>
          </p:cNvSpPr>
          <p:nvPr>
            <p:ph type="sldNum" sz="quarter" idx="12"/>
          </p:nvPr>
        </p:nvSpPr>
        <p:spPr>
          <a:xfrm>
            <a:off x="76200" y="6248400"/>
            <a:ext cx="587375" cy="488950"/>
          </a:xfrm>
        </p:spPr>
        <p:txBody>
          <a:bodyPr anchorCtr="0"/>
          <a:lstStyle>
            <a:lvl1pPr>
              <a:defRPr/>
            </a:lvl1pPr>
          </a:lstStyle>
          <a:p>
            <a:pPr>
              <a:defRPr/>
            </a:pPr>
            <a:fld id="{558B1C41-B5B9-45D5-9B0D-2CDCD21C107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7CC2BFE-D715-4BA8-9660-B05CB743910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A8A39A5-A18D-4AD7-AA37-7422C0881C0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09AC208-850F-41CF-8FB8-721513A528B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368F0DA7-CB93-424C-9FF5-8D24BD92BA7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D9CE19C0-D935-458D-B791-97C5E5E90F7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AD7DA2A-8037-4239-8740-B79CD644EBE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A965B2D2-5995-4553-9F58-26B5E91643C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4281B5B-00D2-4F50-8254-E11A372E667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05BAD06A-410B-4F59-A2A1-AE80C442B0B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D997C83-FBBA-464F-BB28-4D523FFC5F1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ar-SA"/>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ar-SA"/>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23" name="Freeform 26"/>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ar-SA"/>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ar-SA"/>
          </a:p>
        </p:txBody>
      </p:sp>
      <p:sp>
        <p:nvSpPr>
          <p:cNvPr id="819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8192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F1BDE207-B538-4F05-A56C-68ACC03FC0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42825CB-CBE0-4B94-9C9B-9AB187A4B99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638F40E-0576-407D-89F1-FDD58C7043C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123BC08-E0F7-42AF-B75C-05651918AD8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7167F3F-1AA9-4D57-A2B8-0313D85F582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8B04B81-40DB-4FFD-9F56-4E9EE6C415C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325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5325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pPr>
              <a:defRPr/>
            </a:pPr>
            <a:fld id="{7151CDDE-82CE-4624-8145-160BC6B4982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BF05600-E963-445D-9D51-686D410F1B4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7638927-443A-4624-9AF4-D41EB51E9FD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A26FFC9-BB72-41FF-84E8-3EAF8C946CF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D2ADC22-AE3D-45B9-B8B3-D00F32DBB02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085E065-7F32-4D91-8A55-23F25999C5F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ar-SA"/>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ar-SA"/>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ar-SA"/>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ar-SA"/>
          </a:p>
        </p:txBody>
      </p:sp>
      <p:sp>
        <p:nvSpPr>
          <p:cNvPr id="48131" name="Rectangle 3"/>
          <p:cNvSpPr>
            <a:spLocks noGrp="1" noChangeArrowheads="1"/>
          </p:cNvSpPr>
          <p:nvPr>
            <p:ph type="ctrTitle"/>
          </p:nvPr>
        </p:nvSpPr>
        <p:spPr>
          <a:xfrm>
            <a:off x="315913" y="466725"/>
            <a:ext cx="6781800" cy="2133600"/>
          </a:xfrm>
        </p:spPr>
        <p:txBody>
          <a:bodyPr/>
          <a:lstStyle>
            <a:lvl1pPr algn="r">
              <a:defRPr sz="4800"/>
            </a:lvl1pPr>
          </a:lstStyle>
          <a:p>
            <a:r>
              <a:rPr lang="en-US" altLang="en-US"/>
              <a:t>Click to edit Master title style</a:t>
            </a:r>
          </a:p>
        </p:txBody>
      </p:sp>
      <p:sp>
        <p:nvSpPr>
          <p:cNvPr id="4813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D8E223DA-B8E3-462C-9E69-B6ED669042AE}" type="datetimeFigureOut">
              <a:rPr lang="en-US"/>
              <a:pPr>
                <a:defRPr/>
              </a:pPr>
              <a:t>3/13/2020</a:t>
            </a:fld>
            <a:endParaRPr lang="en-US"/>
          </a:p>
        </p:txBody>
      </p:sp>
      <p:sp>
        <p:nvSpPr>
          <p:cNvPr id="39" name="Rectangle 6"/>
          <p:cNvSpPr>
            <a:spLocks noGrp="1" noChangeArrowheads="1"/>
          </p:cNvSpPr>
          <p:nvPr>
            <p:ph type="ftr" sz="quarter" idx="11"/>
          </p:nvPr>
        </p:nvSpPr>
        <p:spPr/>
        <p:txBody>
          <a:bodyPr/>
          <a:lstStyle>
            <a:lvl1pPr>
              <a:defRPr/>
            </a:lvl1pPr>
          </a:lstStyle>
          <a:p>
            <a:pPr>
              <a:defRPr/>
            </a:pPr>
            <a:endParaRPr lang="en-US"/>
          </a:p>
        </p:txBody>
      </p:sp>
      <p:sp>
        <p:nvSpPr>
          <p:cNvPr id="40" name="Rectangle 7"/>
          <p:cNvSpPr>
            <a:spLocks noGrp="1" noChangeArrowheads="1"/>
          </p:cNvSpPr>
          <p:nvPr>
            <p:ph type="sldNum" sz="quarter" idx="12"/>
          </p:nvPr>
        </p:nvSpPr>
        <p:spPr/>
        <p:txBody>
          <a:bodyPr/>
          <a:lstStyle>
            <a:lvl1pPr>
              <a:defRPr/>
            </a:lvl1pPr>
          </a:lstStyle>
          <a:p>
            <a:pPr>
              <a:defRPr/>
            </a:pPr>
            <a:fld id="{48B70222-8C8A-4B13-A7C8-1D686428712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4C5ACB44-8292-4E3C-A056-2EC8619E022F}"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4CC9E87-0159-4247-B661-BF91B0E6672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F41B3F8A-FB33-4714-8B23-C246E9A47A35}"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A95BDBB-A2CD-434A-8718-DE79809C0FD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fld id="{A0C4FD36-6969-4BE4-9D97-6A82057DA878}"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A228D82-9E01-447E-B2E9-EBFDA601AA9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fld id="{290AE62D-1EDD-4639-8382-96E2701F881A}" type="datetimeFigureOut">
              <a:rPr lang="en-US"/>
              <a:pPr>
                <a:defRPr/>
              </a:pPr>
              <a:t>3/13/2020</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7E108944-66C0-44D0-9685-97B85D5A6BA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353690-84C2-487E-AD8E-0604C84491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fld id="{305E458A-3C99-49A1-9DD3-6D042651EBC7}" type="datetimeFigureOut">
              <a:rPr lang="en-US"/>
              <a:pPr>
                <a:defRPr/>
              </a:pPr>
              <a:t>3/13/2020</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5DD97A4F-4DAC-46B9-8AF9-14136235728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59D40ADC-483B-4F06-9113-267A206876EC}" type="datetimeFigureOut">
              <a:rPr lang="en-US"/>
              <a:pPr>
                <a:defRPr/>
              </a:pPr>
              <a:t>3/13/2020</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CE55542-EBB6-4193-ADD7-63D4AA03828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4F591B2-3EA8-419C-B682-20DAAA8AE017}"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9B7302-C252-43AF-82F1-69680481F7E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AB748BB-4B39-473C-AC3D-B0FACC2393CA}"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AC2A618-614F-4644-A0B4-7DDA17842B9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8D63AA31-B140-49F3-B4ED-602CDB673844}"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0C00E07-58A7-46CA-A5EF-B116843A33D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039839DF-CE82-4DA7-99A2-D4F0EF40980E}"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7767D69-405E-4CEB-9CEE-C4D792EBA6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325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5325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pPr>
              <a:defRPr/>
            </a:pPr>
            <a:fld id="{86668A28-0B05-4371-9E9E-A4C72CC6686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39C9CE76-5D06-425C-AFDA-6FDFFE3F285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DEF1D0F1-4507-481A-A9F6-976BC5C6B94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EE8E6C-BB87-4C7A-B81C-26CD146BC84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EE6AB3CF-ED69-4A78-B38E-4DC0A4ECA8F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579121DC-268A-4766-9D67-FA5D1DD99C3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CEB1D407-7F74-45FF-BE08-AF9CD2C2FCC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FC2B87BB-52CC-4B12-AA8A-D16F64799E9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68D74C4-893B-4B9F-AFC3-2242B930D89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03335D4-3B42-49BD-B935-8322022EA42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D0CA523-5D50-48BE-98D4-A95F0DA6AE5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31038E3-B2EF-45F2-AB33-7C4EB5794AD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70668"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70669"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368BDD45-7D57-4343-B0AF-2B38FE97B2D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F2F1394-D925-44FB-A8F7-591E6200562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48032BDD-4EF1-4F7F-916B-D4510822F6F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B51AA47-9CC5-4795-BCEE-6640A071692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3CA7CE6-0BA9-4644-AA14-2589D282251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55345A5F-7381-4125-B775-90B71AE6877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0D9AFEF-DCED-4FB4-ADD7-72DD56930FA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B27EDAFF-3DD6-47E4-9030-AC7F2B0D02B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CECEF11-AB79-4D49-8D87-BAA59289EF2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073FC36B-CDC7-4FAA-AD9B-DF54B3AE7DA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D81A88-8780-44C6-9110-05439D61D51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47D9722-3942-4FE2-92FA-93624DBE9B0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ar-SA"/>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ar-SA"/>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ar-SA"/>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ar-SA"/>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5788"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7578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2EE66D07-CAE9-47A9-B588-F533BF7E991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1C353A5-E75D-4B32-8F94-32D99782291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31EAD836-8077-4B99-A9D1-DBEF5D71CEF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A0325C4-27D2-42DA-88F8-527FFB5843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CEE0FDA-6CFC-4F92-A507-303AB1E4049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DCCBF7D2-8295-4DEE-B762-C4C77CD9796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FA11A7E9-032F-4849-9400-86F2DFE7833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E3EA7AE-009D-42BA-8424-639C8B4154C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28CD71D-1990-4BC5-ABC9-CEB44AAD91B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68A60E13-C7EC-46CF-935B-273FAD34AAD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BF27626-BC50-458D-A626-EB14D505959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65161CE-CF0C-42EA-B658-DB7C88D1D30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ar-SA"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sp>
        <p:nvSpPr>
          <p:cNvPr id="78856"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7886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1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20"/>
          <p:cNvSpPr>
            <a:spLocks noGrp="1" noChangeArrowheads="1"/>
          </p:cNvSpPr>
          <p:nvPr>
            <p:ph type="ftr" sz="quarter" idx="11"/>
          </p:nvPr>
        </p:nvSpPr>
        <p:spPr/>
        <p:txBody>
          <a:bodyPr/>
          <a:lstStyle>
            <a:lvl1pPr algn="r">
              <a:defRPr/>
            </a:lvl1pPr>
          </a:lstStyle>
          <a:p>
            <a:pPr>
              <a:defRPr/>
            </a:pPr>
            <a:endParaRPr lang="en-US"/>
          </a:p>
        </p:txBody>
      </p:sp>
      <p:sp>
        <p:nvSpPr>
          <p:cNvPr id="12" name="Rectangle 21"/>
          <p:cNvSpPr>
            <a:spLocks noGrp="1" noChangeArrowheads="1"/>
          </p:cNvSpPr>
          <p:nvPr>
            <p:ph type="sldNum" sz="quarter" idx="12"/>
          </p:nvPr>
        </p:nvSpPr>
        <p:spPr>
          <a:xfrm>
            <a:off x="76200" y="6248400"/>
            <a:ext cx="587375" cy="488950"/>
          </a:xfrm>
        </p:spPr>
        <p:txBody>
          <a:bodyPr anchorCtr="0"/>
          <a:lstStyle>
            <a:lvl1pPr>
              <a:defRPr/>
            </a:lvl1pPr>
          </a:lstStyle>
          <a:p>
            <a:pPr>
              <a:defRPr/>
            </a:pPr>
            <a:fld id="{0CBEC63D-229C-41BC-841C-17E086AD00D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0B207A79-6A69-43B0-B69D-1E0ABB68808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1D635A2-BD6E-4EDD-A1E8-908651DA50E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EE49098-A3EB-4EC7-9850-290F2A5C4B0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B44B2C2E-C5BC-4683-B35C-6FDA8412FE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D57BA5D-49A7-460E-98A7-1939FFA5CEB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F8527242-2BF9-4FD4-88F0-192247A05BE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0B8F9A1B-6213-46A0-8AFB-DE4D4D282A6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8CCD13E-518C-4EB4-AEDB-8C009D12E05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D357D4C-8F49-4BE0-B08F-47E96F379BF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5CE235D2-122F-439F-BDAE-E35C0C1EA02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B64162-5AA6-40AA-8F31-F1F087A8B25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93A5C62-4CA6-4C7E-BF45-F308C813D38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extLst>
      <p:ext uri="{BB962C8B-B14F-4D97-AF65-F5344CB8AC3E}">
        <p14:creationId xmlns:p14="http://schemas.microsoft.com/office/powerpoint/2010/main" val="14477455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ar-SA"/>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ar-SA"/>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23" name="Freeform 26"/>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ar-SA"/>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ar-SA"/>
          </a:p>
        </p:txBody>
      </p:sp>
      <p:sp>
        <p:nvSpPr>
          <p:cNvPr id="819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8192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48E0DE39-CDCD-4421-B612-75DE98308EC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5A9E234-3ACA-4DA3-B4A9-E7FF60B01FB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952AD12-8A33-47E4-9802-EDFD8B80623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A5E10C0-D07B-414B-88F4-61440AC337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433C9E0A-3018-414A-A92D-FDAFF44556E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5AE22D1-6839-4448-9D33-70A9454B42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8C972C9-AA29-4C07-8F52-55CA723F60A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B28CE23-CC69-4776-99B1-8FD928C7768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72B8E57-29AA-44CA-B728-B27CFB431CD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F494359F-98F2-4900-A1C1-1FE2F819FEB5}"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0BC91E2-8442-42A3-8EC2-5E8599B1325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51B7975-E281-4FDC-83F4-43487EBBA5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AB89897-8D84-443E-B686-C89564DF106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25CC23F-760E-42C1-B089-12AA9F14CB2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ar-SA"/>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ar-SA"/>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ar-SA"/>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ar-SA"/>
          </a:p>
        </p:txBody>
      </p:sp>
      <p:sp>
        <p:nvSpPr>
          <p:cNvPr id="48131" name="Rectangle 3"/>
          <p:cNvSpPr>
            <a:spLocks noGrp="1" noChangeArrowheads="1"/>
          </p:cNvSpPr>
          <p:nvPr>
            <p:ph type="ctrTitle"/>
          </p:nvPr>
        </p:nvSpPr>
        <p:spPr>
          <a:xfrm>
            <a:off x="315913" y="466725"/>
            <a:ext cx="6781800" cy="2133600"/>
          </a:xfrm>
        </p:spPr>
        <p:txBody>
          <a:bodyPr/>
          <a:lstStyle>
            <a:lvl1pPr algn="r">
              <a:defRPr sz="4800"/>
            </a:lvl1pPr>
          </a:lstStyle>
          <a:p>
            <a:r>
              <a:rPr lang="en-US" altLang="en-US"/>
              <a:t>Click to edit Master title style</a:t>
            </a:r>
          </a:p>
        </p:txBody>
      </p:sp>
      <p:sp>
        <p:nvSpPr>
          <p:cNvPr id="4813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6B82A521-734A-4255-98BC-EFCCD61FEF2F}" type="datetimeFigureOut">
              <a:rPr lang="en-US"/>
              <a:pPr>
                <a:defRPr/>
              </a:pPr>
              <a:t>3/13/2020</a:t>
            </a:fld>
            <a:endParaRPr lang="en-US"/>
          </a:p>
        </p:txBody>
      </p:sp>
      <p:sp>
        <p:nvSpPr>
          <p:cNvPr id="39" name="Rectangle 6"/>
          <p:cNvSpPr>
            <a:spLocks noGrp="1" noChangeArrowheads="1"/>
          </p:cNvSpPr>
          <p:nvPr>
            <p:ph type="ftr" sz="quarter" idx="11"/>
          </p:nvPr>
        </p:nvSpPr>
        <p:spPr/>
        <p:txBody>
          <a:bodyPr/>
          <a:lstStyle>
            <a:lvl1pPr>
              <a:defRPr/>
            </a:lvl1pPr>
          </a:lstStyle>
          <a:p>
            <a:pPr>
              <a:defRPr/>
            </a:pPr>
            <a:endParaRPr lang="en-US"/>
          </a:p>
        </p:txBody>
      </p:sp>
      <p:sp>
        <p:nvSpPr>
          <p:cNvPr id="40" name="Rectangle 7"/>
          <p:cNvSpPr>
            <a:spLocks noGrp="1" noChangeArrowheads="1"/>
          </p:cNvSpPr>
          <p:nvPr>
            <p:ph type="sldNum" sz="quarter" idx="12"/>
          </p:nvPr>
        </p:nvSpPr>
        <p:spPr/>
        <p:txBody>
          <a:bodyPr/>
          <a:lstStyle>
            <a:lvl1pPr>
              <a:defRPr/>
            </a:lvl1pPr>
          </a:lstStyle>
          <a:p>
            <a:pPr>
              <a:defRPr/>
            </a:pPr>
            <a:fld id="{D4040689-9C3E-440E-8438-505C11B21D1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DED58097-CD7F-41BF-A946-AAFB070BDE44}"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464DFAB-E92C-4BE9-BE07-DB81351D7EB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037F660-5328-4D16-B79F-963C993E0282}"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84BE8B-BB40-4762-B389-25D2BCD3C1B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fld id="{39A18FCF-379F-4335-85B3-7ADACBB2AF82}"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4E31B0-EF56-48A5-B238-01D9596A36F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fld id="{ED499C43-DA9D-460F-B4D7-AD7EFEF2D8C3}" type="datetimeFigureOut">
              <a:rPr lang="en-US"/>
              <a:pPr>
                <a:defRPr/>
              </a:pPr>
              <a:t>3/13/2020</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E27D159-5207-43E2-8DE0-51AA05E6DF3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fld id="{68C9FBBC-84D0-4119-BFCF-E8D2017F283B}" type="datetimeFigureOut">
              <a:rPr lang="en-US"/>
              <a:pPr>
                <a:defRPr/>
              </a:pPr>
              <a:t>3/13/2020</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631DC4CB-F7F5-4892-B140-927E778F9DB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20AE1DE5-FF41-41C0-896C-810FDC93B01D}" type="datetimeFigureOut">
              <a:rPr lang="en-US"/>
              <a:pPr>
                <a:defRPr/>
              </a:pPr>
              <a:t>3/13/2020</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F34DF49E-C919-429B-B088-BBF5AF4A7DB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DBAB0CE-40CD-48BD-A536-9396728DCBF1}"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5300B6-6822-4C28-B95F-A5E87B3A2B5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E40F931-F69D-4633-8A61-2B4E49D10BC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A8AE43D-83E6-4CCB-8A1A-3A95547F3AA6}"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ABDC623-B33F-49BA-9BE9-46B5BA91B4F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AA21C310-94DE-41C8-A54A-643D568625F9}"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7B84BEF-2EE3-41E3-B0B7-6CA55E4E458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4D630A24-27D9-44AA-B5DF-65D797D41FFE}"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7F722BD-469B-4E21-A3C4-BBC993C9346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D11AAB16-DAA8-4E2B-875E-42E5B59F352F}" type="slidenum">
              <a:rPr lang="ar-SA"/>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325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5325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pPr>
              <a:defRPr/>
            </a:pPr>
            <a:fld id="{06A83EBD-5792-4C57-AB7D-7068F33802E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5E03BB-9009-4CD7-986B-9727A1018EB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F5BBAF8-99A7-44C1-AB34-70FD23F6B02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F60EC155-6B98-4DE2-A5C9-7CFF0E1B085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AC3CD74-9B5E-4E42-A9B4-D785E61E39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F8F266F4-04B6-46D1-876C-D32174C6BD1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25C5FA9-255A-4A62-8365-3941F929D73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BA8589A-ACCE-4394-A3B6-93F16C06DE3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AA2FC6AB-6A0D-4A5B-8339-A23D775E2F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7F50364-0D18-4DF7-A68F-BBCD85C5830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44CF291-A162-4890-8AC4-AD9F811087D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F92B0-134A-44F7-90F9-3CCF5DFBB44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70668"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70669"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EC72EAB4-8DBB-473F-ACAD-5D2C68B2EE4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5CD3D0C-981A-408D-B824-2EAD602E1A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34702BA-6712-494D-AFC4-FC77EA8385E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46994D-DCB6-4C65-8E26-FF3F763144B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2BF13854-D589-42D3-9992-4050463BA67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650A7F0-AA60-4B75-8758-EE8E5C9397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9AD6CDA5-8573-4AB1-A9C0-57D1B5BB884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03DE036A-E826-4F1C-AA63-9B547D964FA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762B5E0-9ACE-4470-BCA9-295D4D55F0F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5AC22C6-3F65-494D-9F0A-D9608929597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E29F962-F91E-44BD-B700-DEABBCB4D7D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89DB13A-1F93-4881-95ED-F9AC8DC547C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extLst>
      <p:ext uri="{BB962C8B-B14F-4D97-AF65-F5344CB8AC3E}">
        <p14:creationId xmlns:p14="http://schemas.microsoft.com/office/powerpoint/2010/main" val="14477455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ar-SA"/>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ar-SA"/>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ar-SA"/>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ar-SA"/>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5788"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7578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BE15DB65-88EA-4A87-9217-CA3C144588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02B3CC8-7A0B-4B27-8AA6-6A6AF4E1F60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D60261D-2507-429A-9C60-C3289E9BB2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70668"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70669"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1222463E-09DF-46DD-B244-14D21E4BB8E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0865110-1E40-4BB8-B2C8-BF675BCB6F7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3AE7DE28-488A-476D-B907-D19A9864496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640F6652-07CD-4C1D-8EE9-3B402F6553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2EC36DDD-F66E-4369-9970-F06DBB039DC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9758C99-364E-46AC-9D07-FEC719416B6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7EEBCA6-C8A8-49A7-8730-E2BA961DE9C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50452A8-D49D-42BF-8EF0-B8FC0BE6AEC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CBEC9B2-6919-4F13-879D-7B6EBACE56C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extLst>
      <p:ext uri="{BB962C8B-B14F-4D97-AF65-F5344CB8AC3E}">
        <p14:creationId xmlns:p14="http://schemas.microsoft.com/office/powerpoint/2010/main" val="14477455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ar-SA"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sp>
        <p:nvSpPr>
          <p:cNvPr id="78856"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7886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1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20"/>
          <p:cNvSpPr>
            <a:spLocks noGrp="1" noChangeArrowheads="1"/>
          </p:cNvSpPr>
          <p:nvPr>
            <p:ph type="ftr" sz="quarter" idx="11"/>
          </p:nvPr>
        </p:nvSpPr>
        <p:spPr/>
        <p:txBody>
          <a:bodyPr/>
          <a:lstStyle>
            <a:lvl1pPr algn="r">
              <a:defRPr/>
            </a:lvl1pPr>
          </a:lstStyle>
          <a:p>
            <a:pPr>
              <a:defRPr/>
            </a:pPr>
            <a:endParaRPr lang="en-US"/>
          </a:p>
        </p:txBody>
      </p:sp>
      <p:sp>
        <p:nvSpPr>
          <p:cNvPr id="12" name="Rectangle 21"/>
          <p:cNvSpPr>
            <a:spLocks noGrp="1" noChangeArrowheads="1"/>
          </p:cNvSpPr>
          <p:nvPr>
            <p:ph type="sldNum" sz="quarter" idx="12"/>
          </p:nvPr>
        </p:nvSpPr>
        <p:spPr>
          <a:xfrm>
            <a:off x="76200" y="6248400"/>
            <a:ext cx="587375" cy="488950"/>
          </a:xfrm>
        </p:spPr>
        <p:txBody>
          <a:bodyPr anchorCtr="0"/>
          <a:lstStyle>
            <a:lvl1pPr>
              <a:defRPr/>
            </a:lvl1pPr>
          </a:lstStyle>
          <a:p>
            <a:pPr>
              <a:defRPr/>
            </a:pPr>
            <a:fld id="{1C42018D-1F76-4264-8535-E35A9CC469E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0331BC7-77CD-41CE-BE58-8493352CFDA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930C97C3-DF69-4E8C-BE95-55A7FFA0E2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A932B10-ADA2-475E-B5EB-7B16D611110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5AD2239-450C-4351-BB22-784F3337103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435E134B-1F5B-4EA7-B37C-375986A1E5C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A726F28D-54AE-4E41-849C-51F96EB3049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5EB4B982-3B46-431E-8549-64670AAD0E7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7085D321-F397-481B-8121-67176F2F287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4D91294F-3D99-4DAA-995F-003E541516A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5194A3B9-2F42-4DE7-823E-9D0AD1966D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43CF936E-1498-4AEC-B202-5D8EDDE5578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2F919CF3-838B-4740-9BF0-703A65938F8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ar-SA"/>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ar-SA"/>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23" name="Freeform 26"/>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ar-SA"/>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ar-SA"/>
          </a:p>
        </p:txBody>
      </p:sp>
      <p:sp>
        <p:nvSpPr>
          <p:cNvPr id="819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8192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C866A4B2-B7E6-4602-A458-260B4C8C263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A61BFD7-68F5-4D98-A79B-81A8F1F08AE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3C8F14-2D99-4C05-BBC3-1AFEA4BF85D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98DC81-F7D1-4D5F-BDE8-E16CAC7CAE8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EFA1225-E8CC-4F5B-960E-C9F149A888B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EDDBE9E5-6288-437C-81F6-AA8E6164D85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8B818A1-FAF3-4EFB-A06D-809EDECBF6A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53E5577-6C21-404A-AE80-D379C9F8A24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87CC66E-3894-4087-9048-6E33F4BF7B7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E0D4D41-F78D-4CE0-AE4C-126A93222B9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CB444F5-5741-4705-A305-C6B2FB2174C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044A6E6-91F1-4BF5-B352-310B7D4D6A8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ar-SA">
              <a:solidFill>
                <a:srgbClr val="000000"/>
              </a:solidFill>
            </a:endParaRPr>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ar-SA">
              <a:solidFill>
                <a:srgbClr val="000000"/>
              </a:solidFill>
            </a:endParaRPr>
          </a:p>
        </p:txBody>
      </p:sp>
      <p:sp>
        <p:nvSpPr>
          <p:cNvPr id="48131" name="Rectangle 3"/>
          <p:cNvSpPr>
            <a:spLocks noGrp="1" noChangeArrowheads="1"/>
          </p:cNvSpPr>
          <p:nvPr>
            <p:ph type="ctrTitle"/>
          </p:nvPr>
        </p:nvSpPr>
        <p:spPr>
          <a:xfrm>
            <a:off x="315913" y="466725"/>
            <a:ext cx="6781800" cy="2133600"/>
          </a:xfrm>
        </p:spPr>
        <p:txBody>
          <a:bodyPr/>
          <a:lstStyle>
            <a:lvl1pPr algn="r">
              <a:defRPr sz="4800"/>
            </a:lvl1pPr>
          </a:lstStyle>
          <a:p>
            <a:r>
              <a:rPr lang="en-US" altLang="en-US"/>
              <a:t>Click to edit Master title style</a:t>
            </a:r>
          </a:p>
        </p:txBody>
      </p:sp>
      <p:sp>
        <p:nvSpPr>
          <p:cNvPr id="4813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fld id="{D8E223DA-B8E3-462C-9E69-B6ED669042AE}" type="datetimeFigureOut">
              <a:rPr lang="en-US">
                <a:solidFill>
                  <a:srgbClr val="000000"/>
                </a:solidFill>
              </a:rPr>
              <a:pPr>
                <a:defRPr/>
              </a:pPr>
              <a:t>3/13/2020</a:t>
            </a:fld>
            <a:endParaRPr lang="en-US">
              <a:solidFill>
                <a:srgbClr val="000000"/>
              </a:solidFill>
            </a:endParaRPr>
          </a:p>
        </p:txBody>
      </p:sp>
      <p:sp>
        <p:nvSpPr>
          <p:cNvPr id="39"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0" name="Rectangle 7"/>
          <p:cNvSpPr>
            <a:spLocks noGrp="1" noChangeArrowheads="1"/>
          </p:cNvSpPr>
          <p:nvPr>
            <p:ph type="sldNum" sz="quarter" idx="12"/>
          </p:nvPr>
        </p:nvSpPr>
        <p:spPr/>
        <p:txBody>
          <a:bodyPr/>
          <a:lstStyle>
            <a:lvl1pPr>
              <a:defRPr/>
            </a:lvl1pPr>
          </a:lstStyle>
          <a:p>
            <a:pPr>
              <a:defRPr/>
            </a:pPr>
            <a:fld id="{48B70222-8C8A-4B13-A7C8-1D68642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09008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4C5ACB44-8292-4E3C-A056-2EC8619E022F}" type="datetimeFigureOut">
              <a:rPr lang="en-US">
                <a:solidFill>
                  <a:srgbClr val="000000"/>
                </a:solidFill>
              </a:rPr>
              <a:pPr>
                <a:defRPr/>
              </a:pPr>
              <a:t>3/13/2020</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74CC9E87-0159-4247-B661-BF91B0E667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24402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F41B3F8A-FB33-4714-8B23-C246E9A47A35}" type="datetimeFigureOut">
              <a:rPr lang="en-US">
                <a:solidFill>
                  <a:srgbClr val="000000"/>
                </a:solidFill>
              </a:rPr>
              <a:pPr>
                <a:defRPr/>
              </a:pPr>
              <a:t>3/13/2020</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A95BDBB-A2CD-434A-8718-DE79809C0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394989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fld id="{A0C4FD36-6969-4BE4-9D97-6A82057DA878}" type="datetimeFigureOut">
              <a:rPr lang="en-US">
                <a:solidFill>
                  <a:srgbClr val="000000"/>
                </a:solidFill>
              </a:rPr>
              <a:pPr>
                <a:defRPr/>
              </a:pPr>
              <a:t>3/13/2020</a:t>
            </a:fld>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A228D82-9E01-447E-B2E9-EBFDA601AA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84906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fld id="{290AE62D-1EDD-4639-8382-96E2701F881A}" type="datetimeFigureOut">
              <a:rPr lang="en-US">
                <a:solidFill>
                  <a:srgbClr val="000000"/>
                </a:solidFill>
              </a:rPr>
              <a:pPr>
                <a:defRPr/>
              </a:pPr>
              <a:t>3/13/2020</a:t>
            </a:fld>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7E108944-66C0-44D0-9685-97B85D5A6B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30000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fld id="{305E458A-3C99-49A1-9DD3-6D042651EBC7}" type="datetimeFigureOut">
              <a:rPr lang="en-US">
                <a:solidFill>
                  <a:srgbClr val="000000"/>
                </a:solidFill>
              </a:rPr>
              <a:pPr>
                <a:defRPr/>
              </a:pPr>
              <a:t>3/13/2020</a:t>
            </a:fld>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5DD97A4F-4DAC-46B9-8AF9-1413623572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44673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59D40ADC-483B-4F06-9113-267A206876EC}" type="datetimeFigureOut">
              <a:rPr lang="en-US">
                <a:solidFill>
                  <a:srgbClr val="000000"/>
                </a:solidFill>
              </a:rPr>
              <a:pPr>
                <a:defRPr/>
              </a:pPr>
              <a:t>3/13/2020</a:t>
            </a:fld>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5CE55542-EBB6-4193-ADD7-63D4AA0382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6338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4F591B2-3EA8-419C-B682-20DAAA8AE017}" type="datetimeFigureOut">
              <a:rPr lang="en-US">
                <a:solidFill>
                  <a:srgbClr val="000000"/>
                </a:solidFill>
              </a:rPr>
              <a:pPr>
                <a:defRPr/>
              </a:pPr>
              <a:t>3/13/2020</a:t>
            </a:fld>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9B7302-C252-43AF-82F1-69680481F7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97589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DAB748BB-4B39-473C-AC3D-B0FACC2393CA}" type="datetimeFigureOut">
              <a:rPr lang="en-US">
                <a:solidFill>
                  <a:srgbClr val="000000"/>
                </a:solidFill>
              </a:rPr>
              <a:pPr>
                <a:defRPr/>
              </a:pPr>
              <a:t>3/13/2020</a:t>
            </a:fld>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AC2A618-614F-4644-A0B4-7DDA17842B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388260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612DB84-7E6C-4F2C-8F5C-CB3808B040EE}"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8D63AA31-B140-49F3-B4ED-602CDB673844}" type="datetimeFigureOut">
              <a:rPr lang="en-US">
                <a:solidFill>
                  <a:srgbClr val="000000"/>
                </a:solidFill>
              </a:rPr>
              <a:pPr>
                <a:defRPr/>
              </a:pPr>
              <a:t>3/13/2020</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0C00E07-58A7-46CA-A5EF-B116843A33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59797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fld id="{039839DF-CE82-4DA7-99A2-D4F0EF40980E}" type="datetimeFigureOut">
              <a:rPr lang="en-US">
                <a:solidFill>
                  <a:srgbClr val="000000"/>
                </a:solidFill>
              </a:rPr>
              <a:pPr>
                <a:defRPr/>
              </a:pPr>
              <a:t>3/13/2020</a:t>
            </a:fld>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7767D69-405E-4CEB-9CEE-C4D792EBA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041441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extLst>
      <p:ext uri="{BB962C8B-B14F-4D97-AF65-F5344CB8AC3E}">
        <p14:creationId xmlns:p14="http://schemas.microsoft.com/office/powerpoint/2010/main" val="14477455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BEC63D-229C-41BC-841C-17E086AD00D7}" type="slidenum">
              <a:rPr lang="en-US" smtClean="0"/>
              <a:pPr>
                <a:defRPr/>
              </a:pPr>
              <a:t>‹#›</a:t>
            </a:fld>
            <a:endParaRPr lang="en-US"/>
          </a:p>
        </p:txBody>
      </p:sp>
    </p:spTree>
    <p:extLst>
      <p:ext uri="{BB962C8B-B14F-4D97-AF65-F5344CB8AC3E}">
        <p14:creationId xmlns:p14="http://schemas.microsoft.com/office/powerpoint/2010/main" val="181629040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D635A2-BD6E-4EDD-A1E8-908651DA50E5}" type="slidenum">
              <a:rPr lang="en-US" smtClean="0"/>
              <a:pPr>
                <a:defRPr/>
              </a:pPr>
              <a:t>‹#›</a:t>
            </a:fld>
            <a:endParaRPr lang="en-US"/>
          </a:p>
        </p:txBody>
      </p:sp>
    </p:spTree>
    <p:extLst>
      <p:ext uri="{BB962C8B-B14F-4D97-AF65-F5344CB8AC3E}">
        <p14:creationId xmlns:p14="http://schemas.microsoft.com/office/powerpoint/2010/main" val="108043839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E49098-A3EB-4EC7-9850-290F2A5C4B07}" type="slidenum">
              <a:rPr lang="en-US" smtClean="0"/>
              <a:pPr>
                <a:defRPr/>
              </a:pPr>
              <a:t>‹#›</a:t>
            </a:fld>
            <a:endParaRPr lang="en-US"/>
          </a:p>
        </p:txBody>
      </p:sp>
    </p:spTree>
    <p:extLst>
      <p:ext uri="{BB962C8B-B14F-4D97-AF65-F5344CB8AC3E}">
        <p14:creationId xmlns:p14="http://schemas.microsoft.com/office/powerpoint/2010/main" val="196480081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4B2C2E-C5BC-4683-B35C-6FDA8412FE23}" type="slidenum">
              <a:rPr lang="en-US" smtClean="0"/>
              <a:pPr>
                <a:defRPr/>
              </a:pPr>
              <a:t>‹#›</a:t>
            </a:fld>
            <a:endParaRPr lang="en-US"/>
          </a:p>
        </p:txBody>
      </p:sp>
    </p:spTree>
    <p:extLst>
      <p:ext uri="{BB962C8B-B14F-4D97-AF65-F5344CB8AC3E}">
        <p14:creationId xmlns:p14="http://schemas.microsoft.com/office/powerpoint/2010/main" val="249000680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57BA5D-49A7-460E-98A7-1939FFA5CEBF}" type="slidenum">
              <a:rPr lang="en-US" smtClean="0"/>
              <a:pPr>
                <a:defRPr/>
              </a:pPr>
              <a:t>‹#›</a:t>
            </a:fld>
            <a:endParaRPr lang="en-US"/>
          </a:p>
        </p:txBody>
      </p:sp>
    </p:spTree>
    <p:extLst>
      <p:ext uri="{BB962C8B-B14F-4D97-AF65-F5344CB8AC3E}">
        <p14:creationId xmlns:p14="http://schemas.microsoft.com/office/powerpoint/2010/main" val="217282033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527242-2BF9-4FD4-88F0-192247A05BE1}" type="slidenum">
              <a:rPr lang="en-US" smtClean="0"/>
              <a:pPr>
                <a:defRPr/>
              </a:pPr>
              <a:t>‹#›</a:t>
            </a:fld>
            <a:endParaRPr lang="en-US"/>
          </a:p>
        </p:txBody>
      </p:sp>
    </p:spTree>
    <p:extLst>
      <p:ext uri="{BB962C8B-B14F-4D97-AF65-F5344CB8AC3E}">
        <p14:creationId xmlns:p14="http://schemas.microsoft.com/office/powerpoint/2010/main" val="94491132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B8F9A1B-6213-46A0-8AFB-DE4D4D282A6F}" type="slidenum">
              <a:rPr lang="en-US" smtClean="0"/>
              <a:pPr>
                <a:defRPr/>
              </a:pPr>
              <a:t>‹#›</a:t>
            </a:fld>
            <a:endParaRPr lang="en-US"/>
          </a:p>
        </p:txBody>
      </p:sp>
    </p:spTree>
    <p:extLst>
      <p:ext uri="{BB962C8B-B14F-4D97-AF65-F5344CB8AC3E}">
        <p14:creationId xmlns:p14="http://schemas.microsoft.com/office/powerpoint/2010/main" val="137952450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79888070-B02A-46B8-AB79-418D4D42D81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8CCD13E-518C-4EB4-AEDB-8C009D12E051}" type="slidenum">
              <a:rPr lang="en-US" smtClean="0"/>
              <a:pPr>
                <a:defRPr/>
              </a:pPr>
              <a:t>‹#›</a:t>
            </a:fld>
            <a:endParaRPr lang="en-US"/>
          </a:p>
        </p:txBody>
      </p:sp>
    </p:spTree>
    <p:extLst>
      <p:ext uri="{BB962C8B-B14F-4D97-AF65-F5344CB8AC3E}">
        <p14:creationId xmlns:p14="http://schemas.microsoft.com/office/powerpoint/2010/main" val="58228743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D357D4C-8F49-4BE0-B08F-47E96F379BFC}" type="slidenum">
              <a:rPr lang="en-US" smtClean="0"/>
              <a:pPr>
                <a:defRPr/>
              </a:pPr>
              <a:t>‹#›</a:t>
            </a:fld>
            <a:endParaRPr lang="en-US"/>
          </a:p>
        </p:txBody>
      </p:sp>
    </p:spTree>
    <p:extLst>
      <p:ext uri="{BB962C8B-B14F-4D97-AF65-F5344CB8AC3E}">
        <p14:creationId xmlns:p14="http://schemas.microsoft.com/office/powerpoint/2010/main" val="425778236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CE235D2-122F-439F-BDAE-E35C0C1EA024}" type="slidenum">
              <a:rPr lang="en-US" smtClean="0"/>
              <a:pPr>
                <a:defRPr/>
              </a:pPr>
              <a:t>‹#›</a:t>
            </a:fld>
            <a:endParaRPr lang="en-US"/>
          </a:p>
        </p:txBody>
      </p:sp>
    </p:spTree>
    <p:extLst>
      <p:ext uri="{BB962C8B-B14F-4D97-AF65-F5344CB8AC3E}">
        <p14:creationId xmlns:p14="http://schemas.microsoft.com/office/powerpoint/2010/main" val="23517323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B64162-5AA6-40AA-8F31-F1F087A8B25B}" type="slidenum">
              <a:rPr lang="en-US" smtClean="0"/>
              <a:pPr>
                <a:defRPr/>
              </a:pPr>
              <a:t>‹#›</a:t>
            </a:fld>
            <a:endParaRPr lang="en-US"/>
          </a:p>
        </p:txBody>
      </p:sp>
    </p:spTree>
    <p:extLst>
      <p:ext uri="{BB962C8B-B14F-4D97-AF65-F5344CB8AC3E}">
        <p14:creationId xmlns:p14="http://schemas.microsoft.com/office/powerpoint/2010/main" val="148008425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extLst>
      <p:ext uri="{BB962C8B-B14F-4D97-AF65-F5344CB8AC3E}">
        <p14:creationId xmlns:p14="http://schemas.microsoft.com/office/powerpoint/2010/main" val="14477455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0CBEC63D-229C-41BC-841C-17E086AD00D7}"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D635A2-BD6E-4EDD-A1E8-908651DA50E5}"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EE49098-A3EB-4EC7-9850-290F2A5C4B07}"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44B2C2E-C5BC-4683-B35C-6FDA8412FE23}"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57BA5D-49A7-460E-98A7-1939FFA5CEB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B3807313-FB19-4A1A-9110-43D29812B279}" type="datetimeFigureOut">
              <a:rPr lang="en-US"/>
              <a:pPr>
                <a:defRPr/>
              </a:pPr>
              <a:t>3/13/2020</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43BA73E-6ABA-47AB-A249-E8657090D1B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82066CEF-A6D0-48A7-88DF-06550EFB9F4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8527242-2BF9-4FD4-88F0-192247A05BE1}"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0B8F9A1B-6213-46A0-8AFB-DE4D4D282A6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8CCD13E-518C-4EB4-AEDB-8C009D12E051}"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0D357D4C-8F49-4BE0-B08F-47E96F379BFC}"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CE235D2-122F-439F-BDAE-E35C0C1EA024}"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AB64162-5AA6-40AA-8F31-F1F087A8B25B}"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2382E370-5EC2-4818-9163-6D1413DA41D4}" type="slidenum">
              <a:rPr lang="ar-SA"/>
              <a:pPr>
                <a:defRPr/>
              </a:pPr>
              <a:t>‹#›</a:t>
            </a:fld>
            <a:endParaRPr lang="en-US"/>
          </a:p>
        </p:txBody>
      </p:sp>
    </p:spTree>
    <p:extLst>
      <p:ext uri="{BB962C8B-B14F-4D97-AF65-F5344CB8AC3E}">
        <p14:creationId xmlns:p14="http://schemas.microsoft.com/office/powerpoint/2010/main" val="14477455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4D147A3-D124-4C96-AF1A-89669030F6E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FA9BDBD-C2A8-4672-B0AD-C911B8215F1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145E1F4-BBD5-4C25-8275-99C06E31F20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62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4638"/>
            <a:ext cx="60198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E64B0FC1-340B-49B7-A2D7-FED27369C78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a:defRPr/>
                </a:pPr>
                <a:endParaRPr lang="ar-SA"/>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defRPr/>
                </a:pPr>
                <a:endParaRPr lang="ar-SA"/>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defRPr/>
              </a:pPr>
              <a:endParaRPr lang="ar-SA"/>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a:defRPr/>
              </a:pPr>
              <a:endParaRPr lang="ar-SA"/>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ar-SA"/>
            </a:p>
          </p:txBody>
        </p:sp>
      </p:grpSp>
      <p:sp>
        <p:nvSpPr>
          <p:cNvPr id="75788" name="Rectangle 12"/>
          <p:cNvSpPr>
            <a:spLocks noGrp="1" noChangeArrowheads="1"/>
          </p:cNvSpPr>
          <p:nvPr>
            <p:ph type="ctrTitle"/>
          </p:nvPr>
        </p:nvSpPr>
        <p:spPr>
          <a:xfrm>
            <a:off x="990600" y="1676400"/>
            <a:ext cx="7772400" cy="1462088"/>
          </a:xfrm>
        </p:spPr>
        <p:txBody>
          <a:bodyPr/>
          <a:lstStyle>
            <a:lvl1pPr>
              <a:defRPr/>
            </a:lvl1pPr>
          </a:lstStyle>
          <a:p>
            <a:r>
              <a:rPr lang="en-US"/>
              <a:t>Click to edit Master title style</a:t>
            </a:r>
          </a:p>
        </p:txBody>
      </p:sp>
      <p:sp>
        <p:nvSpPr>
          <p:cNvPr id="75789"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CEDB6412-1FB4-4453-9B8F-BE74889E6AC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37DBCE8-1066-48B6-AF4B-A6A0410BDFE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A04CCAE5-E3CA-4DC3-B3CC-2CC11D15406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F84F43B1-45D5-49DA-BB07-8FD45C18708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1C4BA7CF-4983-4304-9048-26E9A0328C7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fld id="{E6D930E0-6229-4A6F-BF8F-EFF8F1710E6D}"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ACBB6B-AAFE-4BAC-92AB-BE73DC79E3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F68D8CF3-5E41-4D9E-BF7A-E5A11B2E44B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C5481951-B235-4BD1-8B5E-B595C020D20C}"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C1460FA3-00B5-4049-B03C-FEA4723FC80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5AC55621-210C-4001-ABC7-DDC40997F6D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20BC18E8-3221-4B03-B070-DFF7B83E5D8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15A77384-1A7B-4EBE-8C27-63C0CD9B243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a:defRPr/>
              </a:pPr>
              <a:endParaRPr kumimoji="1" lang="ar-SA" sz="2400">
                <a:latin typeface="Times New Roman" pitchFamily="18"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sp>
        <p:nvSpPr>
          <p:cNvPr id="78856" name="Rectangle 8"/>
          <p:cNvSpPr>
            <a:spLocks noGrp="1" noChangeArrowheads="1"/>
          </p:cNvSpPr>
          <p:nvPr>
            <p:ph type="subTitle" idx="1"/>
          </p:nvPr>
        </p:nvSpPr>
        <p:spPr>
          <a:xfrm>
            <a:off x="4673600" y="2927350"/>
            <a:ext cx="40132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78860"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1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20"/>
          <p:cNvSpPr>
            <a:spLocks noGrp="1" noChangeArrowheads="1"/>
          </p:cNvSpPr>
          <p:nvPr>
            <p:ph type="ftr" sz="quarter" idx="11"/>
          </p:nvPr>
        </p:nvSpPr>
        <p:spPr/>
        <p:txBody>
          <a:bodyPr/>
          <a:lstStyle>
            <a:lvl1pPr algn="r">
              <a:defRPr/>
            </a:lvl1pPr>
          </a:lstStyle>
          <a:p>
            <a:pPr>
              <a:defRPr/>
            </a:pPr>
            <a:endParaRPr lang="en-US"/>
          </a:p>
        </p:txBody>
      </p:sp>
      <p:sp>
        <p:nvSpPr>
          <p:cNvPr id="12" name="Rectangle 21"/>
          <p:cNvSpPr>
            <a:spLocks noGrp="1" noChangeArrowheads="1"/>
          </p:cNvSpPr>
          <p:nvPr>
            <p:ph type="sldNum" sz="quarter" idx="12"/>
          </p:nvPr>
        </p:nvSpPr>
        <p:spPr>
          <a:xfrm>
            <a:off x="76200" y="6248400"/>
            <a:ext cx="587375" cy="488950"/>
          </a:xfrm>
        </p:spPr>
        <p:txBody>
          <a:bodyPr anchorCtr="0"/>
          <a:lstStyle>
            <a:lvl1pPr>
              <a:defRPr/>
            </a:lvl1pPr>
          </a:lstStyle>
          <a:p>
            <a:pPr>
              <a:defRPr/>
            </a:pPr>
            <a:fld id="{50DE9D00-391D-48EF-8000-A7E8183B33A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FF7C8833-2F61-4D87-9EDB-2C52316AE2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D26EF716-598C-4147-8FF9-B3A58F314AA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E1EDC885-85F2-42C5-A749-EB7E0C0D6B1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fld id="{6890E540-3B2E-4F2B-A9FA-4B2126F443AE}" type="datetimeFigureOut">
              <a:rPr lang="en-US"/>
              <a:pPr>
                <a:defRPr/>
              </a:pPr>
              <a:t>3/13/2020</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60EFA31-473F-4018-BE0C-A5D1FC79512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ABA132B5-4B43-4F26-95E4-4177FF7A9E6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AFE67308-B3B6-4E26-AC88-8FE5F5406A5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925E2ED-3F62-43D7-9D22-45B3028384D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01B5F96A-9A3C-466B-AD58-F79A527A195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7F7F800-EF32-48DC-BB42-BB600664D7E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BC14A0-71E8-43E1-9597-E7BE7D6FEF7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31005AB-13C2-4FED-8A38-5F546DB03A69}"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3" name="Date Placeholder 2"/>
          <p:cNvSpPr>
            <a:spLocks noGrp="1"/>
          </p:cNvSpPr>
          <p:nvPr>
            <p:ph type="dt" sz="half" idx="10"/>
          </p:nvPr>
        </p:nvSpPr>
        <p:spPr>
          <a:xfrm>
            <a:off x="6553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57200" y="6245225"/>
            <a:ext cx="2133600" cy="476250"/>
          </a:xfrm>
        </p:spPr>
        <p:txBody>
          <a:bodyPr/>
          <a:lstStyle>
            <a:lvl1pPr>
              <a:defRPr/>
            </a:lvl1pPr>
          </a:lstStyle>
          <a:p>
            <a:pPr>
              <a:defRPr/>
            </a:pPr>
            <a:fld id="{E18E8828-105D-4F2E-ACF3-8484591F8B2E}" type="slidenum">
              <a:rPr lang="ar-SA"/>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blackWhite">
          <a:xfrm>
            <a:off x="20638" y="12700"/>
            <a:ext cx="8896350" cy="6780213"/>
          </a:xfrm>
          <a:custGeom>
            <a:avLst/>
            <a:gdLst/>
            <a:ahLst/>
            <a:cxnLst>
              <a:cxn ang="0">
                <a:pos x="2822" y="0"/>
              </a:cxn>
              <a:cxn ang="0">
                <a:pos x="0" y="975"/>
              </a:cxn>
              <a:cxn ang="0">
                <a:pos x="2169" y="3619"/>
              </a:cxn>
              <a:cxn ang="0">
                <a:pos x="3985" y="1125"/>
              </a:cxn>
              <a:cxn ang="0">
                <a:pos x="2822" y="0"/>
              </a:cxn>
              <a:cxn ang="0">
                <a:pos x="2822" y="0"/>
              </a:cxn>
            </a:cxnLst>
            <a:rect l="0" t="0" r="r" b="b"/>
            <a:pathLst>
              <a:path w="3985" h="3619">
                <a:moveTo>
                  <a:pt x="2822" y="0"/>
                </a:moveTo>
                <a:lnTo>
                  <a:pt x="0" y="975"/>
                </a:lnTo>
                <a:lnTo>
                  <a:pt x="2169" y="3619"/>
                </a:lnTo>
                <a:lnTo>
                  <a:pt x="3985" y="1125"/>
                </a:lnTo>
                <a:lnTo>
                  <a:pt x="2822" y="0"/>
                </a:lnTo>
                <a:lnTo>
                  <a:pt x="2822" y="0"/>
                </a:lnTo>
                <a:close/>
              </a:path>
            </a:pathLst>
          </a:custGeom>
          <a:solidFill>
            <a:schemeClr val="accent1"/>
          </a:solidFill>
          <a:ln w="9525">
            <a:noFill/>
            <a:round/>
            <a:headEnd/>
            <a:tailEnd/>
          </a:ln>
        </p:spPr>
        <p:txBody>
          <a:bodyPr/>
          <a:lstStyle/>
          <a:p>
            <a:pPr>
              <a:defRPr/>
            </a:pPr>
            <a:endParaRPr lang="ar-SA"/>
          </a:p>
        </p:txBody>
      </p:sp>
      <p:grpSp>
        <p:nvGrpSpPr>
          <p:cNvPr id="5" name="Group 8"/>
          <p:cNvGrpSpPr>
            <a:grpSpLocks/>
          </p:cNvGrpSpPr>
          <p:nvPr/>
        </p:nvGrpSpPr>
        <p:grpSpPr bwMode="auto">
          <a:xfrm>
            <a:off x="195263" y="234950"/>
            <a:ext cx="3787775" cy="1778000"/>
            <a:chOff x="123" y="148"/>
            <a:chExt cx="2386" cy="1120"/>
          </a:xfrm>
        </p:grpSpPr>
        <p:sp>
          <p:nvSpPr>
            <p:cNvPr id="6" name="Freeform 9"/>
            <p:cNvSpPr>
              <a:spLocks/>
            </p:cNvSpPr>
            <p:nvPr userDrawn="1"/>
          </p:nvSpPr>
          <p:spPr bwMode="auto">
            <a:xfrm>
              <a:off x="177" y="177"/>
              <a:ext cx="2250" cy="1017"/>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7" name="Freeform 10"/>
            <p:cNvSpPr>
              <a:spLocks/>
            </p:cNvSpPr>
            <p:nvPr userDrawn="1"/>
          </p:nvSpPr>
          <p:spPr bwMode="auto">
            <a:xfrm>
              <a:off x="166" y="261"/>
              <a:ext cx="2244" cy="1007"/>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 name="Freeform 11"/>
            <p:cNvSpPr>
              <a:spLocks/>
            </p:cNvSpPr>
            <p:nvPr userDrawn="1"/>
          </p:nvSpPr>
          <p:spPr bwMode="auto">
            <a:xfrm>
              <a:off x="474" y="344"/>
              <a:ext cx="1488" cy="919"/>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9" name="Group 12"/>
            <p:cNvGrpSpPr>
              <a:grpSpLocks/>
            </p:cNvGrpSpPr>
            <p:nvPr userDrawn="1"/>
          </p:nvGrpSpPr>
          <p:grpSpPr bwMode="auto">
            <a:xfrm>
              <a:off x="123" y="148"/>
              <a:ext cx="2386" cy="1081"/>
              <a:chOff x="123" y="148"/>
              <a:chExt cx="2386" cy="1081"/>
            </a:xfrm>
          </p:grpSpPr>
          <p:sp>
            <p:nvSpPr>
              <p:cNvPr id="10" name="Freeform 13"/>
              <p:cNvSpPr>
                <a:spLocks/>
              </p:cNvSpPr>
              <p:nvPr userDrawn="1"/>
            </p:nvSpPr>
            <p:spPr bwMode="auto">
              <a:xfrm>
                <a:off x="2005" y="934"/>
                <a:ext cx="212" cy="214"/>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11" name="Freeform 14"/>
              <p:cNvSpPr>
                <a:spLocks/>
              </p:cNvSpPr>
              <p:nvPr userDrawn="1"/>
            </p:nvSpPr>
            <p:spPr bwMode="auto">
              <a:xfrm>
                <a:off x="123" y="148"/>
                <a:ext cx="2386" cy="108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12" name="Freeform 15"/>
              <p:cNvSpPr>
                <a:spLocks/>
              </p:cNvSpPr>
              <p:nvPr userDrawn="1"/>
            </p:nvSpPr>
            <p:spPr bwMode="auto">
              <a:xfrm>
                <a:off x="324" y="158"/>
                <a:ext cx="1686" cy="614"/>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13" name="Freeform 16"/>
              <p:cNvSpPr>
                <a:spLocks/>
              </p:cNvSpPr>
              <p:nvPr userDrawn="1"/>
            </p:nvSpPr>
            <p:spPr bwMode="auto">
              <a:xfrm>
                <a:off x="409" y="251"/>
                <a:ext cx="227" cy="410"/>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14" name="Freeform 17"/>
              <p:cNvSpPr>
                <a:spLocks/>
              </p:cNvSpPr>
              <p:nvPr userDrawn="1"/>
            </p:nvSpPr>
            <p:spPr bwMode="auto">
              <a:xfrm>
                <a:off x="846" y="536"/>
                <a:ext cx="691" cy="36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grpSp>
        <p:nvGrpSpPr>
          <p:cNvPr id="15" name="Group 18"/>
          <p:cNvGrpSpPr>
            <a:grpSpLocks/>
          </p:cNvGrpSpPr>
          <p:nvPr/>
        </p:nvGrpSpPr>
        <p:grpSpPr bwMode="auto">
          <a:xfrm>
            <a:off x="7915275" y="4368800"/>
            <a:ext cx="742950" cy="1058863"/>
            <a:chOff x="4986" y="2752"/>
            <a:chExt cx="468" cy="667"/>
          </a:xfrm>
        </p:grpSpPr>
        <p:sp>
          <p:nvSpPr>
            <p:cNvPr id="16" name="Freeform 19"/>
            <p:cNvSpPr>
              <a:spLocks/>
            </p:cNvSpPr>
            <p:nvPr userDrawn="1"/>
          </p:nvSpPr>
          <p:spPr bwMode="auto">
            <a:xfrm rot="7320404">
              <a:off x="4909" y="2936"/>
              <a:ext cx="629" cy="293"/>
            </a:xfrm>
            <a:custGeom>
              <a:avLst/>
              <a:gdLst/>
              <a:ahLst/>
              <a:cxnLst>
                <a:cxn ang="0">
                  <a:pos x="794" y="395"/>
                </a:cxn>
                <a:cxn ang="0">
                  <a:pos x="710" y="318"/>
                </a:cxn>
                <a:cxn ang="0">
                  <a:pos x="556" y="210"/>
                </a:cxn>
                <a:cxn ang="0">
                  <a:pos x="71" y="0"/>
                </a:cxn>
                <a:cxn ang="0">
                  <a:pos x="23" y="20"/>
                </a:cxn>
                <a:cxn ang="0">
                  <a:pos x="0" y="83"/>
                </a:cxn>
                <a:cxn ang="0">
                  <a:pos x="28" y="155"/>
                </a:cxn>
                <a:cxn ang="0">
                  <a:pos x="570" y="409"/>
                </a:cxn>
                <a:cxn ang="0">
                  <a:pos x="689" y="393"/>
                </a:cxn>
                <a:cxn ang="0">
                  <a:pos x="785" y="414"/>
                </a:cxn>
                <a:cxn ang="0">
                  <a:pos x="794" y="395"/>
                </a:cxn>
                <a:cxn ang="0">
                  <a:pos x="794" y="395"/>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lnTo>
                    <a:pt x="794" y="395"/>
                  </a:lnTo>
                  <a:close/>
                </a:path>
              </a:pathLst>
            </a:custGeom>
            <a:solidFill>
              <a:srgbClr val="F8F8F8"/>
            </a:solidFill>
            <a:ln w="9525">
              <a:noFill/>
              <a:round/>
              <a:headEnd/>
              <a:tailEnd/>
            </a:ln>
          </p:spPr>
          <p:txBody>
            <a:bodyPr/>
            <a:lstStyle/>
            <a:p>
              <a:pPr>
                <a:defRPr/>
              </a:pPr>
              <a:endParaRPr lang="ar-SA"/>
            </a:p>
          </p:txBody>
        </p:sp>
        <p:sp>
          <p:nvSpPr>
            <p:cNvPr id="17" name="Freeform 20"/>
            <p:cNvSpPr>
              <a:spLocks/>
            </p:cNvSpPr>
            <p:nvPr userDrawn="1"/>
          </p:nvSpPr>
          <p:spPr bwMode="auto">
            <a:xfrm rot="7320404">
              <a:off x="4893" y="2923"/>
              <a:ext cx="627" cy="29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folHlink"/>
            </a:solidFill>
            <a:ln w="9525">
              <a:noFill/>
              <a:round/>
              <a:headEnd/>
              <a:tailEnd/>
            </a:ln>
          </p:spPr>
          <p:txBody>
            <a:bodyPr/>
            <a:lstStyle/>
            <a:p>
              <a:pPr>
                <a:defRPr/>
              </a:pPr>
              <a:endParaRPr lang="ar-SA"/>
            </a:p>
          </p:txBody>
        </p:sp>
        <p:sp>
          <p:nvSpPr>
            <p:cNvPr id="18" name="Freeform 21"/>
            <p:cNvSpPr>
              <a:spLocks/>
            </p:cNvSpPr>
            <p:nvPr userDrawn="1"/>
          </p:nvSpPr>
          <p:spPr bwMode="auto">
            <a:xfrm rot="7320404">
              <a:off x="5000" y="2913"/>
              <a:ext cx="416" cy="265"/>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grpSp>
          <p:nvGrpSpPr>
            <p:cNvPr id="19" name="Group 22"/>
            <p:cNvGrpSpPr>
              <a:grpSpLocks/>
            </p:cNvGrpSpPr>
            <p:nvPr userDrawn="1"/>
          </p:nvGrpSpPr>
          <p:grpSpPr bwMode="auto">
            <a:xfrm>
              <a:off x="4986" y="2752"/>
              <a:ext cx="469" cy="667"/>
              <a:chOff x="4986" y="2752"/>
              <a:chExt cx="469" cy="667"/>
            </a:xfrm>
          </p:grpSpPr>
          <p:sp>
            <p:nvSpPr>
              <p:cNvPr id="20" name="Freeform 23"/>
              <p:cNvSpPr>
                <a:spLocks/>
              </p:cNvSpPr>
              <p:nvPr userDrawn="1"/>
            </p:nvSpPr>
            <p:spPr bwMode="auto">
              <a:xfrm rot="7320404">
                <a:off x="4987" y="3190"/>
                <a:ext cx="59" cy="61"/>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21" name="Freeform 24"/>
              <p:cNvSpPr>
                <a:spLocks/>
              </p:cNvSpPr>
              <p:nvPr userDrawn="1"/>
            </p:nvSpPr>
            <p:spPr bwMode="auto">
              <a:xfrm rot="7320404">
                <a:off x="4887" y="2930"/>
                <a:ext cx="667" cy="311"/>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22" name="Freeform 25"/>
              <p:cNvSpPr>
                <a:spLocks/>
              </p:cNvSpPr>
              <p:nvPr userDrawn="1"/>
            </p:nvSpPr>
            <p:spPr bwMode="auto">
              <a:xfrm rot="7320404">
                <a:off x="5062" y="2997"/>
                <a:ext cx="472" cy="176"/>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23" name="Freeform 26"/>
              <p:cNvSpPr>
                <a:spLocks/>
              </p:cNvSpPr>
              <p:nvPr userDrawn="1"/>
            </p:nvSpPr>
            <p:spPr bwMode="auto">
              <a:xfrm rot="7320404">
                <a:off x="5364" y="2873"/>
                <a:ext cx="63" cy="118"/>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24" name="Freeform 27"/>
              <p:cNvSpPr>
                <a:spLocks/>
              </p:cNvSpPr>
              <p:nvPr userDrawn="1"/>
            </p:nvSpPr>
            <p:spPr bwMode="auto">
              <a:xfrm rot="7320404">
                <a:off x="5137" y="3000"/>
                <a:ext cx="193" cy="104"/>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grpSp>
      </p:grpSp>
      <p:sp>
        <p:nvSpPr>
          <p:cNvPr id="25" name="Freeform 28"/>
          <p:cNvSpPr>
            <a:spLocks/>
          </p:cNvSpPr>
          <p:nvPr/>
        </p:nvSpPr>
        <p:spPr bwMode="auto">
          <a:xfrm>
            <a:off x="901700" y="5054600"/>
            <a:ext cx="6807200" cy="728663"/>
          </a:xfrm>
          <a:custGeom>
            <a:avLst/>
            <a:gdLst/>
            <a:ahLst/>
            <a:cxnLst>
              <a:cxn ang="0">
                <a:pos x="0" y="0"/>
              </a:cxn>
              <a:cxn ang="0">
                <a:pos x="816" y="256"/>
              </a:cxn>
              <a:cxn ang="0">
                <a:pos x="1560" y="144"/>
              </a:cxn>
              <a:cxn ang="0">
                <a:pos x="1856" y="376"/>
              </a:cxn>
              <a:cxn ang="0">
                <a:pos x="2344" y="152"/>
              </a:cxn>
              <a:cxn ang="0">
                <a:pos x="3536" y="456"/>
              </a:cxn>
              <a:cxn ang="0">
                <a:pos x="4288" y="136"/>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ffectLst/>
        </p:spPr>
        <p:txBody>
          <a:bodyPr/>
          <a:lstStyle/>
          <a:p>
            <a:pPr>
              <a:defRPr/>
            </a:pPr>
            <a:endParaRPr lang="ar-SA"/>
          </a:p>
        </p:txBody>
      </p:sp>
      <p:sp>
        <p:nvSpPr>
          <p:cNvPr id="26" name="Freeform 29"/>
          <p:cNvSpPr>
            <a:spLocks/>
          </p:cNvSpPr>
          <p:nvPr/>
        </p:nvSpPr>
        <p:spPr bwMode="auto">
          <a:xfrm>
            <a:off x="4076700" y="1930400"/>
            <a:ext cx="889000" cy="381000"/>
          </a:xfrm>
          <a:custGeom>
            <a:avLst/>
            <a:gdLst/>
            <a:ahLst/>
            <a:cxnLst>
              <a:cxn ang="0">
                <a:pos x="0" y="32"/>
              </a:cxn>
              <a:cxn ang="0">
                <a:pos x="280" y="144"/>
              </a:cxn>
              <a:cxn ang="0">
                <a:pos x="448" y="16"/>
              </a:cxn>
              <a:cxn ang="0">
                <a:pos x="560" y="240"/>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ffectLst/>
        </p:spPr>
        <p:txBody>
          <a:bodyPr/>
          <a:lstStyle/>
          <a:p>
            <a:pPr>
              <a:defRPr/>
            </a:pPr>
            <a:endParaRPr lang="ar-SA"/>
          </a:p>
        </p:txBody>
      </p:sp>
      <p:sp>
        <p:nvSpPr>
          <p:cNvPr id="81923"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C0C0C0"/>
                  </a:outerShdw>
                </a:effectLst>
              </a:defRPr>
            </a:lvl1pPr>
          </a:lstStyle>
          <a:p>
            <a:r>
              <a:rPr lang="en-US"/>
              <a:t>Click to edit Master title style</a:t>
            </a:r>
          </a:p>
        </p:txBody>
      </p:sp>
      <p:sp>
        <p:nvSpPr>
          <p:cNvPr id="81924"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C0C0C0"/>
                  </a:outerShdw>
                </a:effectLst>
              </a:defRPr>
            </a:lvl1pPr>
          </a:lstStyle>
          <a:p>
            <a:r>
              <a:rPr lang="en-US"/>
              <a:t>Click to edit Master subtitle style</a:t>
            </a:r>
          </a:p>
        </p:txBody>
      </p:sp>
      <p:sp>
        <p:nvSpPr>
          <p:cNvPr id="27" name="Rectangle 5"/>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8"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9" name="Rectangle 7"/>
          <p:cNvSpPr>
            <a:spLocks noGrp="1" noChangeArrowheads="1"/>
          </p:cNvSpPr>
          <p:nvPr>
            <p:ph type="sldNum" sz="quarter" idx="12"/>
          </p:nvPr>
        </p:nvSpPr>
        <p:spPr>
          <a:xfrm>
            <a:off x="6553200" y="6248400"/>
            <a:ext cx="1905000" cy="457200"/>
          </a:xfrm>
        </p:spPr>
        <p:txBody>
          <a:bodyPr/>
          <a:lstStyle>
            <a:lvl1pPr>
              <a:defRPr/>
            </a:lvl1pPr>
          </a:lstStyle>
          <a:p>
            <a:pPr>
              <a:defRPr/>
            </a:pPr>
            <a:fld id="{EF1EF885-909B-41A1-B79F-1C860731D57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2B9A8BC-D1FD-47F1-80B2-7A510C4B57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fld id="{6EAB3268-D23C-4C3C-B243-B7CC96A9F0DD}" type="datetimeFigureOut">
              <a:rPr lang="en-US"/>
              <a:pPr>
                <a:defRPr/>
              </a:pPr>
              <a:t>3/13/2020</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81F9E56-9D0E-4C6D-A482-86BB6DC220A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C668639-91C6-423D-BB85-4D96262F914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9382EFB-A27D-410F-B939-6736C5B8027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9823828-C120-422B-98FE-BFBBEE1DC39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CE654D7-8167-4B16-AFF2-35AE7A70FD5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E4E0590-E32D-40E2-A245-D2F45AD55EA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C7EEBD6-8160-494E-BEC5-69EDE4BBEB9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4D61829-8EFD-489D-9126-A2286EC1621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554E614-4AF7-4105-ABAE-7DCADE7B6BD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3801648-DB51-4921-A4E3-04808420FC12}"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ffectLst/>
        </p:spPr>
        <p:txBody>
          <a:bodyPr/>
          <a:lstStyle/>
          <a:p>
            <a:pPr>
              <a:defRPr/>
            </a:pPr>
            <a:endParaRPr lang="ar-SA"/>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ar-SA"/>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ar-SA"/>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ar-SA"/>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ar-SA"/>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ar-SA"/>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ar-SA"/>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ar-SA"/>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ar-SA"/>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ffectLst/>
        </p:spPr>
        <p:txBody>
          <a:bodyPr/>
          <a:lstStyle/>
          <a:p>
            <a:pPr>
              <a:defRPr/>
            </a:pPr>
            <a:endParaRPr lang="ar-SA"/>
          </a:p>
        </p:txBody>
      </p:sp>
      <p:sp>
        <p:nvSpPr>
          <p:cNvPr id="48131" name="Rectangle 3"/>
          <p:cNvSpPr>
            <a:spLocks noGrp="1" noChangeArrowheads="1"/>
          </p:cNvSpPr>
          <p:nvPr>
            <p:ph type="ctrTitle"/>
          </p:nvPr>
        </p:nvSpPr>
        <p:spPr>
          <a:xfrm>
            <a:off x="315913" y="466725"/>
            <a:ext cx="6781800" cy="2133600"/>
          </a:xfrm>
        </p:spPr>
        <p:txBody>
          <a:bodyPr/>
          <a:lstStyle>
            <a:lvl1pPr algn="r">
              <a:defRPr sz="4800"/>
            </a:lvl1pPr>
          </a:lstStyle>
          <a:p>
            <a:r>
              <a:rPr lang="en-US" altLang="en-US"/>
              <a:t>Click to edit Master title style</a:t>
            </a:r>
          </a:p>
        </p:txBody>
      </p:sp>
      <p:sp>
        <p:nvSpPr>
          <p:cNvPr id="48132"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endParaRPr lang="en-US"/>
          </a:p>
        </p:txBody>
      </p:sp>
      <p:sp>
        <p:nvSpPr>
          <p:cNvPr id="39" name="Rectangle 6"/>
          <p:cNvSpPr>
            <a:spLocks noGrp="1" noChangeArrowheads="1"/>
          </p:cNvSpPr>
          <p:nvPr>
            <p:ph type="ftr" sz="quarter" idx="11"/>
          </p:nvPr>
        </p:nvSpPr>
        <p:spPr/>
        <p:txBody>
          <a:bodyPr/>
          <a:lstStyle>
            <a:lvl1pPr>
              <a:defRPr/>
            </a:lvl1pPr>
          </a:lstStyle>
          <a:p>
            <a:pPr>
              <a:defRPr/>
            </a:pPr>
            <a:endParaRPr lang="en-US"/>
          </a:p>
        </p:txBody>
      </p:sp>
      <p:sp>
        <p:nvSpPr>
          <p:cNvPr id="40" name="Rectangle 7"/>
          <p:cNvSpPr>
            <a:spLocks noGrp="1" noChangeArrowheads="1"/>
          </p:cNvSpPr>
          <p:nvPr>
            <p:ph type="sldNum" sz="quarter" idx="12"/>
          </p:nvPr>
        </p:nvSpPr>
        <p:spPr/>
        <p:txBody>
          <a:bodyPr/>
          <a:lstStyle>
            <a:lvl1pPr>
              <a:defRPr/>
            </a:lvl1pPr>
          </a:lstStyle>
          <a:p>
            <a:pPr>
              <a:defRPr/>
            </a:pPr>
            <a:fld id="{284764BC-5F67-445B-9E53-EC2F9C1AEB7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E092F7F5-6229-491C-8826-DE6E31F78746}" type="datetimeFigureOut">
              <a:rPr lang="en-US"/>
              <a:pPr>
                <a:defRPr/>
              </a:pPr>
              <a:t>3/13/2020</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FFB88F8A-B81E-49D2-AF8C-E9DF1EF7F1D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1DD09C-FE75-4CBB-B145-2CE39125B5B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FE2A59-E2C7-4426-8019-84B771D3117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851347D-5438-4794-A8C9-CFCA418DDEF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C433950-8FDD-4D48-92FA-5D4B88414A7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978D0D9-1B15-453B-B889-543CE6EDF58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A7DE8A1-D7DE-4BFF-8A18-B8A511E875B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BEDEE3A-269B-43DD-B29D-1C7DDF592D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EF10B36-F43F-472C-B886-4C5170B89C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AADCC1-5908-441A-BF6F-BA74589A103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0D2248-4378-4033-8B46-89F2BA46675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436625E6-49DA-4DBB-89F2-B8762B7E11C0}"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412AE9A-5BAD-40E7-90E0-B4204B23CE3B}"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G0" fmla="+- 618 0 0"/>
            </a:gdLst>
            <a:ahLst/>
            <a:cxnLst>
              <a:cxn ang="0">
                <a:pos x="0" y="0"/>
              </a:cxn>
              <a:cxn ang="0">
                <a:pos x="618" y="0"/>
              </a:cxn>
              <a:cxn ang="0">
                <a:pos x="618" y="1000"/>
              </a:cxn>
              <a:cxn ang="0">
                <a:pos x="0" y="1000"/>
              </a:cxn>
              <a:cxn ang="0">
                <a:pos x="0" y="0"/>
              </a:cxn>
              <a:cxn ang="0">
                <a:pos x="1000" y="0"/>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3250"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53251"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en-US"/>
              <a:t>Click to edit Master subtitle style</a:t>
            </a:r>
          </a:p>
        </p:txBody>
      </p:sp>
      <p:sp>
        <p:nvSpPr>
          <p:cNvPr id="5" name="Rectangle 9"/>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1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11"/>
          <p:cNvSpPr>
            <a:spLocks noGrp="1" noChangeArrowheads="1"/>
          </p:cNvSpPr>
          <p:nvPr>
            <p:ph type="sldNum" sz="quarter" idx="12"/>
          </p:nvPr>
        </p:nvSpPr>
        <p:spPr>
          <a:xfrm>
            <a:off x="6553200" y="6248400"/>
            <a:ext cx="1905000" cy="457200"/>
          </a:xfrm>
        </p:spPr>
        <p:txBody>
          <a:bodyPr/>
          <a:lstStyle>
            <a:lvl1pPr>
              <a:defRPr/>
            </a:lvl1pPr>
          </a:lstStyle>
          <a:p>
            <a:pPr>
              <a:defRPr/>
            </a:pPr>
            <a:fld id="{3DBB13FF-6972-44ED-BC39-FDCAF5EDC73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C3DD16A-7854-4B21-8EFA-8DA684DE09B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89C3E76-2A16-4795-B6EF-CB8064DA14E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94FDB35-90D8-4735-87B9-45E69883D123}"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00F80E51-E4AE-49DC-877C-33F464D8E54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94F3E5AD-955E-4AF9-87A5-FAB7F1E932D7}"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93322D79-D15D-4729-AE46-9B379BDB61D5}"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F5DF0C3-3CB9-46FB-AF90-A237BE06B92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30FFCA86-F008-4836-8E3F-E0DC4714408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2AC0B900-A001-4B04-86F2-045BE63F1E5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8DFDB51-6086-43AF-95A6-200A664251D4}" type="datetimeFigureOut">
              <a:rPr lang="en-US"/>
              <a:pPr>
                <a:defRPr/>
              </a:pPr>
              <a:t>3/13/2020</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F3E4B8D-1CE9-4068-A2AA-BAA0A35CFD01}"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F816E8E9-A1C2-438C-830A-C2F92D7373D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600200"/>
            <a:ext cx="6837362"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w="9525">
              <a:noFill/>
              <a:round/>
              <a:headEnd/>
              <a:tailEnd/>
            </a:ln>
            <a:effectLst/>
          </p:spPr>
          <p:txBody>
            <a:bodyPr wrap="none" anchor="ctr"/>
            <a:lstStyle/>
            <a:p>
              <a:pPr algn="ctr">
                <a:defRPr/>
              </a:pPr>
              <a:endParaRPr lang="ar-SA" sz="2400">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70668" name="Rectangle 12"/>
          <p:cNvSpPr>
            <a:spLocks noGrp="1" noChangeArrowheads="1"/>
          </p:cNvSpPr>
          <p:nvPr>
            <p:ph type="ctrTitle"/>
          </p:nvPr>
        </p:nvSpPr>
        <p:spPr>
          <a:xfrm>
            <a:off x="685800" y="1219200"/>
            <a:ext cx="7772400" cy="1933575"/>
          </a:xfrm>
        </p:spPr>
        <p:txBody>
          <a:bodyPr anchor="b"/>
          <a:lstStyle>
            <a:lvl1pPr algn="r">
              <a:defRPr sz="4400"/>
            </a:lvl1pPr>
          </a:lstStyle>
          <a:p>
            <a:r>
              <a:rPr lang="en-US"/>
              <a:t>Click to edit Master title style</a:t>
            </a:r>
          </a:p>
        </p:txBody>
      </p:sp>
      <p:sp>
        <p:nvSpPr>
          <p:cNvPr id="70669" name="Rectangle 13"/>
          <p:cNvSpPr>
            <a:spLocks noGrp="1" noChangeArrowheads="1"/>
          </p:cNvSpPr>
          <p:nvPr>
            <p:ph type="subTitle" idx="1"/>
          </p:nvPr>
        </p:nvSpPr>
        <p:spPr>
          <a:xfrm>
            <a:off x="2057400" y="3505200"/>
            <a:ext cx="6400800" cy="1752600"/>
          </a:xfrm>
        </p:spPr>
        <p:txBody>
          <a:bodyPr/>
          <a:lstStyle>
            <a:lvl1pPr marL="0" indent="0" algn="r">
              <a:buFont typeface="Wingdings" pitchFamily="2" charset="2"/>
              <a:buNone/>
              <a:defRPr/>
            </a:lvl1pPr>
          </a:lstStyle>
          <a:p>
            <a:r>
              <a:rPr lang="en-US"/>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p>
        </p:txBody>
      </p:sp>
      <p:sp>
        <p:nvSpPr>
          <p:cNvPr id="12" name="Rectangle 10"/>
          <p:cNvSpPr>
            <a:spLocks noGrp="1" noChangeArrowheads="1"/>
          </p:cNvSpPr>
          <p:nvPr>
            <p:ph type="ftr" sz="quarter" idx="11"/>
          </p:nvPr>
        </p:nvSpPr>
        <p:spPr/>
        <p:txBody>
          <a:bodyPr/>
          <a:lstStyle>
            <a:lvl1pPr>
              <a:defRPr/>
            </a:lvl1pPr>
          </a:lstStyle>
          <a:p>
            <a:pPr>
              <a:defRPr/>
            </a:pPr>
            <a:endParaRPr lang="en-US"/>
          </a:p>
        </p:txBody>
      </p:sp>
      <p:sp>
        <p:nvSpPr>
          <p:cNvPr id="13" name="Rectangle 11"/>
          <p:cNvSpPr>
            <a:spLocks noGrp="1" noChangeArrowheads="1"/>
          </p:cNvSpPr>
          <p:nvPr>
            <p:ph type="sldNum" sz="quarter" idx="12"/>
          </p:nvPr>
        </p:nvSpPr>
        <p:spPr/>
        <p:txBody>
          <a:bodyPr/>
          <a:lstStyle>
            <a:lvl1pPr>
              <a:defRPr/>
            </a:lvl1pPr>
          </a:lstStyle>
          <a:p>
            <a:pPr>
              <a:defRPr/>
            </a:pPr>
            <a:fld id="{D256A318-163E-4B13-B1BF-3D30B20AB09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4A654DB-2CE3-4993-8824-72C08ED2E06A}"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CBEB52B-1956-43D1-8899-0A3FEED47A0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43A4B3E-2108-43DD-B091-E34958288E86}"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E41D663E-9589-4599-B710-96E25AC26F9F}"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644C26C1-D1CC-433A-9E8D-334DDBAA8A44}"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EA933546-F70E-4BF0-BED2-1E2D8F4FB35D}"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D6AF75F-DDE1-4855-BF77-C7E540F1D970}"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ar-S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E373642-EC98-4FAD-92E7-356A9727A018}" type="slidenum">
              <a:rPr lang="en-US"/>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 /><Relationship Id="rId3" Type="http://schemas.openxmlformats.org/officeDocument/2006/relationships/slideLayout" Target="../slideLayouts/slideLayout104.xml" /><Relationship Id="rId7" Type="http://schemas.openxmlformats.org/officeDocument/2006/relationships/slideLayout" Target="../slideLayouts/slideLayout108.xml" /><Relationship Id="rId12" Type="http://schemas.openxmlformats.org/officeDocument/2006/relationships/theme" Target="../theme/theme10.xml" /><Relationship Id="rId2" Type="http://schemas.openxmlformats.org/officeDocument/2006/relationships/slideLayout" Target="../slideLayouts/slideLayout103.xml" /><Relationship Id="rId1" Type="http://schemas.openxmlformats.org/officeDocument/2006/relationships/slideLayout" Target="../slideLayouts/slideLayout102.xml" /><Relationship Id="rId6" Type="http://schemas.openxmlformats.org/officeDocument/2006/relationships/slideLayout" Target="../slideLayouts/slideLayout107.xml" /><Relationship Id="rId11" Type="http://schemas.openxmlformats.org/officeDocument/2006/relationships/slideLayout" Target="../slideLayouts/slideLayout112.xml" /><Relationship Id="rId5" Type="http://schemas.openxmlformats.org/officeDocument/2006/relationships/slideLayout" Target="../slideLayouts/slideLayout106.xml" /><Relationship Id="rId10" Type="http://schemas.openxmlformats.org/officeDocument/2006/relationships/slideLayout" Target="../slideLayouts/slideLayout111.xml" /><Relationship Id="rId4" Type="http://schemas.openxmlformats.org/officeDocument/2006/relationships/slideLayout" Target="../slideLayouts/slideLayout105.xml" /><Relationship Id="rId9" Type="http://schemas.openxmlformats.org/officeDocument/2006/relationships/slideLayout" Target="../slideLayouts/slideLayout110.xml" /></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 /><Relationship Id="rId3" Type="http://schemas.openxmlformats.org/officeDocument/2006/relationships/slideLayout" Target="../slideLayouts/slideLayout115.xml" /><Relationship Id="rId7" Type="http://schemas.openxmlformats.org/officeDocument/2006/relationships/slideLayout" Target="../slideLayouts/slideLayout119.xml" /><Relationship Id="rId12" Type="http://schemas.openxmlformats.org/officeDocument/2006/relationships/theme" Target="../theme/theme11.xml" /><Relationship Id="rId2" Type="http://schemas.openxmlformats.org/officeDocument/2006/relationships/slideLayout" Target="../slideLayouts/slideLayout114.xml" /><Relationship Id="rId1" Type="http://schemas.openxmlformats.org/officeDocument/2006/relationships/slideLayout" Target="../slideLayouts/slideLayout113.xml" /><Relationship Id="rId6" Type="http://schemas.openxmlformats.org/officeDocument/2006/relationships/slideLayout" Target="../slideLayouts/slideLayout118.xml" /><Relationship Id="rId11" Type="http://schemas.openxmlformats.org/officeDocument/2006/relationships/slideLayout" Target="../slideLayouts/slideLayout123.xml" /><Relationship Id="rId5" Type="http://schemas.openxmlformats.org/officeDocument/2006/relationships/slideLayout" Target="../slideLayouts/slideLayout117.xml" /><Relationship Id="rId10" Type="http://schemas.openxmlformats.org/officeDocument/2006/relationships/slideLayout" Target="../slideLayouts/slideLayout122.xml" /><Relationship Id="rId4" Type="http://schemas.openxmlformats.org/officeDocument/2006/relationships/slideLayout" Target="../slideLayouts/slideLayout116.xml" /><Relationship Id="rId9" Type="http://schemas.openxmlformats.org/officeDocument/2006/relationships/slideLayout" Target="../slideLayouts/slideLayout121.xml" /></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 /><Relationship Id="rId3" Type="http://schemas.openxmlformats.org/officeDocument/2006/relationships/slideLayout" Target="../slideLayouts/slideLayout126.xml" /><Relationship Id="rId7" Type="http://schemas.openxmlformats.org/officeDocument/2006/relationships/slideLayout" Target="../slideLayouts/slideLayout130.xml" /><Relationship Id="rId12" Type="http://schemas.openxmlformats.org/officeDocument/2006/relationships/theme" Target="../theme/theme12.xml" /><Relationship Id="rId2" Type="http://schemas.openxmlformats.org/officeDocument/2006/relationships/slideLayout" Target="../slideLayouts/slideLayout125.xml" /><Relationship Id="rId1" Type="http://schemas.openxmlformats.org/officeDocument/2006/relationships/slideLayout" Target="../slideLayouts/slideLayout124.xml" /><Relationship Id="rId6" Type="http://schemas.openxmlformats.org/officeDocument/2006/relationships/slideLayout" Target="../slideLayouts/slideLayout129.xml" /><Relationship Id="rId11" Type="http://schemas.openxmlformats.org/officeDocument/2006/relationships/slideLayout" Target="../slideLayouts/slideLayout134.xml" /><Relationship Id="rId5" Type="http://schemas.openxmlformats.org/officeDocument/2006/relationships/slideLayout" Target="../slideLayouts/slideLayout128.xml" /><Relationship Id="rId10" Type="http://schemas.openxmlformats.org/officeDocument/2006/relationships/slideLayout" Target="../slideLayouts/slideLayout133.xml" /><Relationship Id="rId4" Type="http://schemas.openxmlformats.org/officeDocument/2006/relationships/slideLayout" Target="../slideLayouts/slideLayout127.xml" /><Relationship Id="rId9" Type="http://schemas.openxmlformats.org/officeDocument/2006/relationships/slideLayout" Target="../slideLayouts/slideLayout132.xml" /></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 /><Relationship Id="rId3" Type="http://schemas.openxmlformats.org/officeDocument/2006/relationships/slideLayout" Target="../slideLayouts/slideLayout137.xml" /><Relationship Id="rId7" Type="http://schemas.openxmlformats.org/officeDocument/2006/relationships/slideLayout" Target="../slideLayouts/slideLayout141.xml" /><Relationship Id="rId12" Type="http://schemas.openxmlformats.org/officeDocument/2006/relationships/theme" Target="../theme/theme13.xml" /><Relationship Id="rId2" Type="http://schemas.openxmlformats.org/officeDocument/2006/relationships/slideLayout" Target="../slideLayouts/slideLayout136.xml" /><Relationship Id="rId1" Type="http://schemas.openxmlformats.org/officeDocument/2006/relationships/slideLayout" Target="../slideLayouts/slideLayout135.xml" /><Relationship Id="rId6" Type="http://schemas.openxmlformats.org/officeDocument/2006/relationships/slideLayout" Target="../slideLayouts/slideLayout140.xml" /><Relationship Id="rId11" Type="http://schemas.openxmlformats.org/officeDocument/2006/relationships/slideLayout" Target="../slideLayouts/slideLayout145.xml" /><Relationship Id="rId5" Type="http://schemas.openxmlformats.org/officeDocument/2006/relationships/slideLayout" Target="../slideLayouts/slideLayout139.xml" /><Relationship Id="rId10" Type="http://schemas.openxmlformats.org/officeDocument/2006/relationships/slideLayout" Target="../slideLayouts/slideLayout144.xml" /><Relationship Id="rId4" Type="http://schemas.openxmlformats.org/officeDocument/2006/relationships/slideLayout" Target="../slideLayouts/slideLayout138.xml" /><Relationship Id="rId9" Type="http://schemas.openxmlformats.org/officeDocument/2006/relationships/slideLayout" Target="../slideLayouts/slideLayout143.xml" /></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 /><Relationship Id="rId3" Type="http://schemas.openxmlformats.org/officeDocument/2006/relationships/slideLayout" Target="../slideLayouts/slideLayout148.xml" /><Relationship Id="rId7" Type="http://schemas.openxmlformats.org/officeDocument/2006/relationships/slideLayout" Target="../slideLayouts/slideLayout152.xml" /><Relationship Id="rId12" Type="http://schemas.openxmlformats.org/officeDocument/2006/relationships/theme" Target="../theme/theme14.xml" /><Relationship Id="rId2" Type="http://schemas.openxmlformats.org/officeDocument/2006/relationships/slideLayout" Target="../slideLayouts/slideLayout147.xml" /><Relationship Id="rId1" Type="http://schemas.openxmlformats.org/officeDocument/2006/relationships/slideLayout" Target="../slideLayouts/slideLayout146.xml" /><Relationship Id="rId6" Type="http://schemas.openxmlformats.org/officeDocument/2006/relationships/slideLayout" Target="../slideLayouts/slideLayout151.xml" /><Relationship Id="rId11" Type="http://schemas.openxmlformats.org/officeDocument/2006/relationships/slideLayout" Target="../slideLayouts/slideLayout156.xml" /><Relationship Id="rId5" Type="http://schemas.openxmlformats.org/officeDocument/2006/relationships/slideLayout" Target="../slideLayouts/slideLayout150.xml" /><Relationship Id="rId10" Type="http://schemas.openxmlformats.org/officeDocument/2006/relationships/slideLayout" Target="../slideLayouts/slideLayout155.xml" /><Relationship Id="rId4" Type="http://schemas.openxmlformats.org/officeDocument/2006/relationships/slideLayout" Target="../slideLayouts/slideLayout149.xml" /><Relationship Id="rId9" Type="http://schemas.openxmlformats.org/officeDocument/2006/relationships/slideLayout" Target="../slideLayouts/slideLayout154.xml" /></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 /><Relationship Id="rId3" Type="http://schemas.openxmlformats.org/officeDocument/2006/relationships/slideLayout" Target="../slideLayouts/slideLayout159.xml" /><Relationship Id="rId7" Type="http://schemas.openxmlformats.org/officeDocument/2006/relationships/slideLayout" Target="../slideLayouts/slideLayout163.xml" /><Relationship Id="rId12" Type="http://schemas.openxmlformats.org/officeDocument/2006/relationships/theme" Target="../theme/theme15.xml" /><Relationship Id="rId2" Type="http://schemas.openxmlformats.org/officeDocument/2006/relationships/slideLayout" Target="../slideLayouts/slideLayout158.xml" /><Relationship Id="rId1" Type="http://schemas.openxmlformats.org/officeDocument/2006/relationships/slideLayout" Target="../slideLayouts/slideLayout157.xml" /><Relationship Id="rId6" Type="http://schemas.openxmlformats.org/officeDocument/2006/relationships/slideLayout" Target="../slideLayouts/slideLayout162.xml" /><Relationship Id="rId11" Type="http://schemas.openxmlformats.org/officeDocument/2006/relationships/slideLayout" Target="../slideLayouts/slideLayout167.xml" /><Relationship Id="rId5" Type="http://schemas.openxmlformats.org/officeDocument/2006/relationships/slideLayout" Target="../slideLayouts/slideLayout161.xml" /><Relationship Id="rId10" Type="http://schemas.openxmlformats.org/officeDocument/2006/relationships/slideLayout" Target="../slideLayouts/slideLayout166.xml" /><Relationship Id="rId4" Type="http://schemas.openxmlformats.org/officeDocument/2006/relationships/slideLayout" Target="../slideLayouts/slideLayout160.xml" /><Relationship Id="rId9" Type="http://schemas.openxmlformats.org/officeDocument/2006/relationships/slideLayout" Target="../slideLayouts/slideLayout165.xml" /></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 /><Relationship Id="rId3" Type="http://schemas.openxmlformats.org/officeDocument/2006/relationships/slideLayout" Target="../slideLayouts/slideLayout170.xml" /><Relationship Id="rId7" Type="http://schemas.openxmlformats.org/officeDocument/2006/relationships/slideLayout" Target="../slideLayouts/slideLayout174.xml" /><Relationship Id="rId12" Type="http://schemas.openxmlformats.org/officeDocument/2006/relationships/theme" Target="../theme/theme16.xml" /><Relationship Id="rId2" Type="http://schemas.openxmlformats.org/officeDocument/2006/relationships/slideLayout" Target="../slideLayouts/slideLayout169.xml" /><Relationship Id="rId1" Type="http://schemas.openxmlformats.org/officeDocument/2006/relationships/slideLayout" Target="../slideLayouts/slideLayout168.xml" /><Relationship Id="rId6" Type="http://schemas.openxmlformats.org/officeDocument/2006/relationships/slideLayout" Target="../slideLayouts/slideLayout173.xml" /><Relationship Id="rId11" Type="http://schemas.openxmlformats.org/officeDocument/2006/relationships/slideLayout" Target="../slideLayouts/slideLayout178.xml" /><Relationship Id="rId5" Type="http://schemas.openxmlformats.org/officeDocument/2006/relationships/slideLayout" Target="../slideLayouts/slideLayout172.xml" /><Relationship Id="rId10" Type="http://schemas.openxmlformats.org/officeDocument/2006/relationships/slideLayout" Target="../slideLayouts/slideLayout177.xml" /><Relationship Id="rId4" Type="http://schemas.openxmlformats.org/officeDocument/2006/relationships/slideLayout" Target="../slideLayouts/slideLayout171.xml" /><Relationship Id="rId9" Type="http://schemas.openxmlformats.org/officeDocument/2006/relationships/slideLayout" Target="../slideLayouts/slideLayout176.xml" /></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 /><Relationship Id="rId13" Type="http://schemas.openxmlformats.org/officeDocument/2006/relationships/theme" Target="../theme/theme17.xml" /><Relationship Id="rId3" Type="http://schemas.openxmlformats.org/officeDocument/2006/relationships/slideLayout" Target="../slideLayouts/slideLayout181.xml" /><Relationship Id="rId7" Type="http://schemas.openxmlformats.org/officeDocument/2006/relationships/slideLayout" Target="../slideLayouts/slideLayout185.xml" /><Relationship Id="rId12" Type="http://schemas.openxmlformats.org/officeDocument/2006/relationships/slideLayout" Target="../slideLayouts/slideLayout190.xml" /><Relationship Id="rId2" Type="http://schemas.openxmlformats.org/officeDocument/2006/relationships/slideLayout" Target="../slideLayouts/slideLayout180.xml" /><Relationship Id="rId1" Type="http://schemas.openxmlformats.org/officeDocument/2006/relationships/slideLayout" Target="../slideLayouts/slideLayout179.xml" /><Relationship Id="rId6" Type="http://schemas.openxmlformats.org/officeDocument/2006/relationships/slideLayout" Target="../slideLayouts/slideLayout184.xml" /><Relationship Id="rId11" Type="http://schemas.openxmlformats.org/officeDocument/2006/relationships/slideLayout" Target="../slideLayouts/slideLayout189.xml" /><Relationship Id="rId5" Type="http://schemas.openxmlformats.org/officeDocument/2006/relationships/slideLayout" Target="../slideLayouts/slideLayout183.xml" /><Relationship Id="rId10" Type="http://schemas.openxmlformats.org/officeDocument/2006/relationships/slideLayout" Target="../slideLayouts/slideLayout188.xml" /><Relationship Id="rId4" Type="http://schemas.openxmlformats.org/officeDocument/2006/relationships/slideLayout" Target="../slideLayouts/slideLayout182.xml" /><Relationship Id="rId9" Type="http://schemas.openxmlformats.org/officeDocument/2006/relationships/slideLayout" Target="../slideLayouts/slideLayout187.xml" /></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 /><Relationship Id="rId3" Type="http://schemas.openxmlformats.org/officeDocument/2006/relationships/slideLayout" Target="../slideLayouts/slideLayout193.xml" /><Relationship Id="rId7" Type="http://schemas.openxmlformats.org/officeDocument/2006/relationships/slideLayout" Target="../slideLayouts/slideLayout197.xml" /><Relationship Id="rId12" Type="http://schemas.openxmlformats.org/officeDocument/2006/relationships/theme" Target="../theme/theme18.xml" /><Relationship Id="rId2" Type="http://schemas.openxmlformats.org/officeDocument/2006/relationships/slideLayout" Target="../slideLayouts/slideLayout192.xml" /><Relationship Id="rId1" Type="http://schemas.openxmlformats.org/officeDocument/2006/relationships/slideLayout" Target="../slideLayouts/slideLayout191.xml" /><Relationship Id="rId6" Type="http://schemas.openxmlformats.org/officeDocument/2006/relationships/slideLayout" Target="../slideLayouts/slideLayout196.xml" /><Relationship Id="rId11" Type="http://schemas.openxmlformats.org/officeDocument/2006/relationships/slideLayout" Target="../slideLayouts/slideLayout201.xml" /><Relationship Id="rId5" Type="http://schemas.openxmlformats.org/officeDocument/2006/relationships/slideLayout" Target="../slideLayouts/slideLayout195.xml" /><Relationship Id="rId10" Type="http://schemas.openxmlformats.org/officeDocument/2006/relationships/slideLayout" Target="../slideLayouts/slideLayout200.xml" /><Relationship Id="rId4" Type="http://schemas.openxmlformats.org/officeDocument/2006/relationships/slideLayout" Target="../slideLayouts/slideLayout194.xml" /><Relationship Id="rId9" Type="http://schemas.openxmlformats.org/officeDocument/2006/relationships/slideLayout" Target="../slideLayouts/slideLayout199.xml" /></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 /><Relationship Id="rId13" Type="http://schemas.openxmlformats.org/officeDocument/2006/relationships/theme" Target="../theme/theme19.xml" /><Relationship Id="rId3" Type="http://schemas.openxmlformats.org/officeDocument/2006/relationships/slideLayout" Target="../slideLayouts/slideLayout204.xml" /><Relationship Id="rId7" Type="http://schemas.openxmlformats.org/officeDocument/2006/relationships/slideLayout" Target="../slideLayouts/slideLayout208.xml" /><Relationship Id="rId12" Type="http://schemas.openxmlformats.org/officeDocument/2006/relationships/slideLayout" Target="../slideLayouts/slideLayout213.xml" /><Relationship Id="rId2" Type="http://schemas.openxmlformats.org/officeDocument/2006/relationships/slideLayout" Target="../slideLayouts/slideLayout203.xml" /><Relationship Id="rId1" Type="http://schemas.openxmlformats.org/officeDocument/2006/relationships/slideLayout" Target="../slideLayouts/slideLayout202.xml" /><Relationship Id="rId6" Type="http://schemas.openxmlformats.org/officeDocument/2006/relationships/slideLayout" Target="../slideLayouts/slideLayout207.xml" /><Relationship Id="rId11" Type="http://schemas.openxmlformats.org/officeDocument/2006/relationships/slideLayout" Target="../slideLayouts/slideLayout212.xml" /><Relationship Id="rId5" Type="http://schemas.openxmlformats.org/officeDocument/2006/relationships/slideLayout" Target="../slideLayouts/slideLayout206.xml" /><Relationship Id="rId10" Type="http://schemas.openxmlformats.org/officeDocument/2006/relationships/slideLayout" Target="../slideLayouts/slideLayout211.xml" /><Relationship Id="rId4" Type="http://schemas.openxmlformats.org/officeDocument/2006/relationships/slideLayout" Target="../slideLayouts/slideLayout205.xml" /><Relationship Id="rId9" Type="http://schemas.openxmlformats.org/officeDocument/2006/relationships/slideLayout" Target="../slideLayouts/slideLayout210.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 /><Relationship Id="rId3" Type="http://schemas.openxmlformats.org/officeDocument/2006/relationships/slideLayout" Target="../slideLayouts/slideLayout15.xml" /><Relationship Id="rId7" Type="http://schemas.openxmlformats.org/officeDocument/2006/relationships/slideLayout" Target="../slideLayouts/slideLayout19.xml" /><Relationship Id="rId12" Type="http://schemas.openxmlformats.org/officeDocument/2006/relationships/theme" Target="../theme/theme2.xml" /><Relationship Id="rId2" Type="http://schemas.openxmlformats.org/officeDocument/2006/relationships/slideLayout" Target="../slideLayouts/slideLayout14.xml" /><Relationship Id="rId1" Type="http://schemas.openxmlformats.org/officeDocument/2006/relationships/slideLayout" Target="../slideLayouts/slideLayout13.xml" /><Relationship Id="rId6" Type="http://schemas.openxmlformats.org/officeDocument/2006/relationships/slideLayout" Target="../slideLayouts/slideLayout18.xml" /><Relationship Id="rId11" Type="http://schemas.openxmlformats.org/officeDocument/2006/relationships/slideLayout" Target="../slideLayouts/slideLayout23.xml" /><Relationship Id="rId5" Type="http://schemas.openxmlformats.org/officeDocument/2006/relationships/slideLayout" Target="../slideLayouts/slideLayout17.xml" /><Relationship Id="rId10" Type="http://schemas.openxmlformats.org/officeDocument/2006/relationships/slideLayout" Target="../slideLayouts/slideLayout22.xml" /><Relationship Id="rId4" Type="http://schemas.openxmlformats.org/officeDocument/2006/relationships/slideLayout" Target="../slideLayouts/slideLayout16.xml" /><Relationship Id="rId9" Type="http://schemas.openxmlformats.org/officeDocument/2006/relationships/slideLayout" Target="../slideLayouts/slideLayout21.xml" /></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 /><Relationship Id="rId3" Type="http://schemas.openxmlformats.org/officeDocument/2006/relationships/slideLayout" Target="../slideLayouts/slideLayout216.xml" /><Relationship Id="rId7" Type="http://schemas.openxmlformats.org/officeDocument/2006/relationships/slideLayout" Target="../slideLayouts/slideLayout220.xml" /><Relationship Id="rId12" Type="http://schemas.openxmlformats.org/officeDocument/2006/relationships/theme" Target="../theme/theme20.xml" /><Relationship Id="rId2" Type="http://schemas.openxmlformats.org/officeDocument/2006/relationships/slideLayout" Target="../slideLayouts/slideLayout215.xml" /><Relationship Id="rId1" Type="http://schemas.openxmlformats.org/officeDocument/2006/relationships/slideLayout" Target="../slideLayouts/slideLayout214.xml" /><Relationship Id="rId6" Type="http://schemas.openxmlformats.org/officeDocument/2006/relationships/slideLayout" Target="../slideLayouts/slideLayout219.xml" /><Relationship Id="rId11" Type="http://schemas.openxmlformats.org/officeDocument/2006/relationships/slideLayout" Target="../slideLayouts/slideLayout224.xml" /><Relationship Id="rId5" Type="http://schemas.openxmlformats.org/officeDocument/2006/relationships/slideLayout" Target="../slideLayouts/slideLayout218.xml" /><Relationship Id="rId10" Type="http://schemas.openxmlformats.org/officeDocument/2006/relationships/slideLayout" Target="../slideLayouts/slideLayout223.xml" /><Relationship Id="rId4" Type="http://schemas.openxmlformats.org/officeDocument/2006/relationships/slideLayout" Target="../slideLayouts/slideLayout217.xml" /><Relationship Id="rId9" Type="http://schemas.openxmlformats.org/officeDocument/2006/relationships/slideLayout" Target="../slideLayouts/slideLayout222.xml" /></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 /><Relationship Id="rId13" Type="http://schemas.openxmlformats.org/officeDocument/2006/relationships/theme" Target="../theme/theme21.xml" /><Relationship Id="rId3" Type="http://schemas.openxmlformats.org/officeDocument/2006/relationships/slideLayout" Target="../slideLayouts/slideLayout227.xml" /><Relationship Id="rId7" Type="http://schemas.openxmlformats.org/officeDocument/2006/relationships/slideLayout" Target="../slideLayouts/slideLayout231.xml" /><Relationship Id="rId12" Type="http://schemas.openxmlformats.org/officeDocument/2006/relationships/slideLayout" Target="../slideLayouts/slideLayout236.xml" /><Relationship Id="rId2" Type="http://schemas.openxmlformats.org/officeDocument/2006/relationships/slideLayout" Target="../slideLayouts/slideLayout226.xml" /><Relationship Id="rId1" Type="http://schemas.openxmlformats.org/officeDocument/2006/relationships/slideLayout" Target="../slideLayouts/slideLayout225.xml" /><Relationship Id="rId6" Type="http://schemas.openxmlformats.org/officeDocument/2006/relationships/slideLayout" Target="../slideLayouts/slideLayout230.xml" /><Relationship Id="rId11" Type="http://schemas.openxmlformats.org/officeDocument/2006/relationships/slideLayout" Target="../slideLayouts/slideLayout235.xml" /><Relationship Id="rId5" Type="http://schemas.openxmlformats.org/officeDocument/2006/relationships/slideLayout" Target="../slideLayouts/slideLayout229.xml" /><Relationship Id="rId10" Type="http://schemas.openxmlformats.org/officeDocument/2006/relationships/slideLayout" Target="../slideLayouts/slideLayout234.xml" /><Relationship Id="rId4" Type="http://schemas.openxmlformats.org/officeDocument/2006/relationships/slideLayout" Target="../slideLayouts/slideLayout228.xml" /><Relationship Id="rId9" Type="http://schemas.openxmlformats.org/officeDocument/2006/relationships/slideLayout" Target="../slideLayouts/slideLayout233.xml" /></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 /><Relationship Id="rId13" Type="http://schemas.openxmlformats.org/officeDocument/2006/relationships/theme" Target="../theme/theme22.xml" /><Relationship Id="rId3" Type="http://schemas.openxmlformats.org/officeDocument/2006/relationships/slideLayout" Target="../slideLayouts/slideLayout239.xml" /><Relationship Id="rId7" Type="http://schemas.openxmlformats.org/officeDocument/2006/relationships/slideLayout" Target="../slideLayouts/slideLayout243.xml" /><Relationship Id="rId12" Type="http://schemas.openxmlformats.org/officeDocument/2006/relationships/slideLayout" Target="../slideLayouts/slideLayout248.xml" /><Relationship Id="rId2" Type="http://schemas.openxmlformats.org/officeDocument/2006/relationships/slideLayout" Target="../slideLayouts/slideLayout238.xml" /><Relationship Id="rId1" Type="http://schemas.openxmlformats.org/officeDocument/2006/relationships/slideLayout" Target="../slideLayouts/slideLayout237.xml" /><Relationship Id="rId6" Type="http://schemas.openxmlformats.org/officeDocument/2006/relationships/slideLayout" Target="../slideLayouts/slideLayout242.xml" /><Relationship Id="rId11" Type="http://schemas.openxmlformats.org/officeDocument/2006/relationships/slideLayout" Target="../slideLayouts/slideLayout247.xml" /><Relationship Id="rId5" Type="http://schemas.openxmlformats.org/officeDocument/2006/relationships/slideLayout" Target="../slideLayouts/slideLayout241.xml" /><Relationship Id="rId10" Type="http://schemas.openxmlformats.org/officeDocument/2006/relationships/slideLayout" Target="../slideLayouts/slideLayout246.xml" /><Relationship Id="rId4" Type="http://schemas.openxmlformats.org/officeDocument/2006/relationships/slideLayout" Target="../slideLayouts/slideLayout240.xml" /><Relationship Id="rId9" Type="http://schemas.openxmlformats.org/officeDocument/2006/relationships/slideLayout" Target="../slideLayouts/slideLayout245.xml" /></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 /><Relationship Id="rId3" Type="http://schemas.openxmlformats.org/officeDocument/2006/relationships/slideLayout" Target="../slideLayouts/slideLayout251.xml" /><Relationship Id="rId7" Type="http://schemas.openxmlformats.org/officeDocument/2006/relationships/slideLayout" Target="../slideLayouts/slideLayout255.xml" /><Relationship Id="rId12" Type="http://schemas.openxmlformats.org/officeDocument/2006/relationships/theme" Target="../theme/theme23.xml" /><Relationship Id="rId2" Type="http://schemas.openxmlformats.org/officeDocument/2006/relationships/slideLayout" Target="../slideLayouts/slideLayout250.xml" /><Relationship Id="rId1" Type="http://schemas.openxmlformats.org/officeDocument/2006/relationships/slideLayout" Target="../slideLayouts/slideLayout249.xml" /><Relationship Id="rId6" Type="http://schemas.openxmlformats.org/officeDocument/2006/relationships/slideLayout" Target="../slideLayouts/slideLayout254.xml" /><Relationship Id="rId11" Type="http://schemas.openxmlformats.org/officeDocument/2006/relationships/slideLayout" Target="../slideLayouts/slideLayout259.xml" /><Relationship Id="rId5" Type="http://schemas.openxmlformats.org/officeDocument/2006/relationships/slideLayout" Target="../slideLayouts/slideLayout253.xml" /><Relationship Id="rId10" Type="http://schemas.openxmlformats.org/officeDocument/2006/relationships/slideLayout" Target="../slideLayouts/slideLayout258.xml" /><Relationship Id="rId4" Type="http://schemas.openxmlformats.org/officeDocument/2006/relationships/slideLayout" Target="../slideLayouts/slideLayout252.xml" /><Relationship Id="rId9" Type="http://schemas.openxmlformats.org/officeDocument/2006/relationships/slideLayout" Target="../slideLayouts/slideLayout257.xml" /></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 /><Relationship Id="rId3" Type="http://schemas.openxmlformats.org/officeDocument/2006/relationships/slideLayout" Target="../slideLayouts/slideLayout262.xml" /><Relationship Id="rId7" Type="http://schemas.openxmlformats.org/officeDocument/2006/relationships/slideLayout" Target="../slideLayouts/slideLayout266.xml" /><Relationship Id="rId12" Type="http://schemas.openxmlformats.org/officeDocument/2006/relationships/theme" Target="../theme/theme24.xml" /><Relationship Id="rId2" Type="http://schemas.openxmlformats.org/officeDocument/2006/relationships/slideLayout" Target="../slideLayouts/slideLayout261.xml" /><Relationship Id="rId1" Type="http://schemas.openxmlformats.org/officeDocument/2006/relationships/slideLayout" Target="../slideLayouts/slideLayout260.xml" /><Relationship Id="rId6" Type="http://schemas.openxmlformats.org/officeDocument/2006/relationships/slideLayout" Target="../slideLayouts/slideLayout265.xml" /><Relationship Id="rId11" Type="http://schemas.openxmlformats.org/officeDocument/2006/relationships/slideLayout" Target="../slideLayouts/slideLayout270.xml" /><Relationship Id="rId5" Type="http://schemas.openxmlformats.org/officeDocument/2006/relationships/slideLayout" Target="../slideLayouts/slideLayout264.xml" /><Relationship Id="rId10" Type="http://schemas.openxmlformats.org/officeDocument/2006/relationships/slideLayout" Target="../slideLayouts/slideLayout269.xml" /><Relationship Id="rId4" Type="http://schemas.openxmlformats.org/officeDocument/2006/relationships/slideLayout" Target="../slideLayouts/slideLayout263.xml" /><Relationship Id="rId9" Type="http://schemas.openxmlformats.org/officeDocument/2006/relationships/slideLayout" Target="../slideLayouts/slideLayout268.xml" /></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 /><Relationship Id="rId13" Type="http://schemas.openxmlformats.org/officeDocument/2006/relationships/theme" Target="../theme/theme25.xml" /><Relationship Id="rId3" Type="http://schemas.openxmlformats.org/officeDocument/2006/relationships/slideLayout" Target="../slideLayouts/slideLayout273.xml" /><Relationship Id="rId7" Type="http://schemas.openxmlformats.org/officeDocument/2006/relationships/slideLayout" Target="../slideLayouts/slideLayout277.xml" /><Relationship Id="rId12" Type="http://schemas.openxmlformats.org/officeDocument/2006/relationships/slideLayout" Target="../slideLayouts/slideLayout282.xml" /><Relationship Id="rId2" Type="http://schemas.openxmlformats.org/officeDocument/2006/relationships/slideLayout" Target="../slideLayouts/slideLayout272.xml" /><Relationship Id="rId1" Type="http://schemas.openxmlformats.org/officeDocument/2006/relationships/slideLayout" Target="../slideLayouts/slideLayout271.xml" /><Relationship Id="rId6" Type="http://schemas.openxmlformats.org/officeDocument/2006/relationships/slideLayout" Target="../slideLayouts/slideLayout276.xml" /><Relationship Id="rId11" Type="http://schemas.openxmlformats.org/officeDocument/2006/relationships/slideLayout" Target="../slideLayouts/slideLayout281.xml" /><Relationship Id="rId5" Type="http://schemas.openxmlformats.org/officeDocument/2006/relationships/slideLayout" Target="../slideLayouts/slideLayout275.xml" /><Relationship Id="rId10" Type="http://schemas.openxmlformats.org/officeDocument/2006/relationships/slideLayout" Target="../slideLayouts/slideLayout280.xml" /><Relationship Id="rId4" Type="http://schemas.openxmlformats.org/officeDocument/2006/relationships/slideLayout" Target="../slideLayouts/slideLayout274.xml" /><Relationship Id="rId9" Type="http://schemas.openxmlformats.org/officeDocument/2006/relationships/slideLayout" Target="../slideLayouts/slideLayout279.xml" /></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0.xml" /><Relationship Id="rId13" Type="http://schemas.openxmlformats.org/officeDocument/2006/relationships/theme" Target="../theme/theme26.xml" /><Relationship Id="rId3" Type="http://schemas.openxmlformats.org/officeDocument/2006/relationships/slideLayout" Target="../slideLayouts/slideLayout285.xml" /><Relationship Id="rId7" Type="http://schemas.openxmlformats.org/officeDocument/2006/relationships/slideLayout" Target="../slideLayouts/slideLayout289.xml" /><Relationship Id="rId12" Type="http://schemas.openxmlformats.org/officeDocument/2006/relationships/slideLayout" Target="../slideLayouts/slideLayout294.xml" /><Relationship Id="rId2" Type="http://schemas.openxmlformats.org/officeDocument/2006/relationships/slideLayout" Target="../slideLayouts/slideLayout284.xml" /><Relationship Id="rId1" Type="http://schemas.openxmlformats.org/officeDocument/2006/relationships/slideLayout" Target="../slideLayouts/slideLayout283.xml" /><Relationship Id="rId6" Type="http://schemas.openxmlformats.org/officeDocument/2006/relationships/slideLayout" Target="../slideLayouts/slideLayout288.xml" /><Relationship Id="rId11" Type="http://schemas.openxmlformats.org/officeDocument/2006/relationships/slideLayout" Target="../slideLayouts/slideLayout293.xml" /><Relationship Id="rId5" Type="http://schemas.openxmlformats.org/officeDocument/2006/relationships/slideLayout" Target="../slideLayouts/slideLayout287.xml" /><Relationship Id="rId10" Type="http://schemas.openxmlformats.org/officeDocument/2006/relationships/slideLayout" Target="../slideLayouts/slideLayout292.xml" /><Relationship Id="rId4" Type="http://schemas.openxmlformats.org/officeDocument/2006/relationships/slideLayout" Target="../slideLayouts/slideLayout286.xml" /><Relationship Id="rId9" Type="http://schemas.openxmlformats.org/officeDocument/2006/relationships/slideLayout" Target="../slideLayouts/slideLayout291.xml" /></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 /><Relationship Id="rId13" Type="http://schemas.openxmlformats.org/officeDocument/2006/relationships/theme" Target="../theme/theme27.xml" /><Relationship Id="rId3" Type="http://schemas.openxmlformats.org/officeDocument/2006/relationships/slideLayout" Target="../slideLayouts/slideLayout297.xml" /><Relationship Id="rId7" Type="http://schemas.openxmlformats.org/officeDocument/2006/relationships/slideLayout" Target="../slideLayouts/slideLayout301.xml" /><Relationship Id="rId12" Type="http://schemas.openxmlformats.org/officeDocument/2006/relationships/slideLayout" Target="../slideLayouts/slideLayout306.xml" /><Relationship Id="rId2" Type="http://schemas.openxmlformats.org/officeDocument/2006/relationships/slideLayout" Target="../slideLayouts/slideLayout296.xml" /><Relationship Id="rId1" Type="http://schemas.openxmlformats.org/officeDocument/2006/relationships/slideLayout" Target="../slideLayouts/slideLayout295.xml" /><Relationship Id="rId6" Type="http://schemas.openxmlformats.org/officeDocument/2006/relationships/slideLayout" Target="../slideLayouts/slideLayout300.xml" /><Relationship Id="rId11" Type="http://schemas.openxmlformats.org/officeDocument/2006/relationships/slideLayout" Target="../slideLayouts/slideLayout305.xml" /><Relationship Id="rId5" Type="http://schemas.openxmlformats.org/officeDocument/2006/relationships/slideLayout" Target="../slideLayouts/slideLayout299.xml" /><Relationship Id="rId10" Type="http://schemas.openxmlformats.org/officeDocument/2006/relationships/slideLayout" Target="../slideLayouts/slideLayout304.xml" /><Relationship Id="rId4" Type="http://schemas.openxmlformats.org/officeDocument/2006/relationships/slideLayout" Target="../slideLayouts/slideLayout298.xml" /><Relationship Id="rId9" Type="http://schemas.openxmlformats.org/officeDocument/2006/relationships/slideLayout" Target="../slideLayouts/slideLayout303.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 /><Relationship Id="rId3" Type="http://schemas.openxmlformats.org/officeDocument/2006/relationships/slideLayout" Target="../slideLayouts/slideLayout26.xml" /><Relationship Id="rId7" Type="http://schemas.openxmlformats.org/officeDocument/2006/relationships/slideLayout" Target="../slideLayouts/slideLayout30.xml" /><Relationship Id="rId12" Type="http://schemas.openxmlformats.org/officeDocument/2006/relationships/theme" Target="../theme/theme3.xml" /><Relationship Id="rId2" Type="http://schemas.openxmlformats.org/officeDocument/2006/relationships/slideLayout" Target="../slideLayouts/slideLayout25.xml" /><Relationship Id="rId1" Type="http://schemas.openxmlformats.org/officeDocument/2006/relationships/slideLayout" Target="../slideLayouts/slideLayout24.xml" /><Relationship Id="rId6" Type="http://schemas.openxmlformats.org/officeDocument/2006/relationships/slideLayout" Target="../slideLayouts/slideLayout29.xml" /><Relationship Id="rId11" Type="http://schemas.openxmlformats.org/officeDocument/2006/relationships/slideLayout" Target="../slideLayouts/slideLayout34.xml" /><Relationship Id="rId5" Type="http://schemas.openxmlformats.org/officeDocument/2006/relationships/slideLayout" Target="../slideLayouts/slideLayout28.xml" /><Relationship Id="rId10" Type="http://schemas.openxmlformats.org/officeDocument/2006/relationships/slideLayout" Target="../slideLayouts/slideLayout33.xml" /><Relationship Id="rId4" Type="http://schemas.openxmlformats.org/officeDocument/2006/relationships/slideLayout" Target="../slideLayouts/slideLayout27.xml" /><Relationship Id="rId9" Type="http://schemas.openxmlformats.org/officeDocument/2006/relationships/slideLayout" Target="../slideLayouts/slideLayout32.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 /><Relationship Id="rId3" Type="http://schemas.openxmlformats.org/officeDocument/2006/relationships/slideLayout" Target="../slideLayouts/slideLayout37.xml" /><Relationship Id="rId7" Type="http://schemas.openxmlformats.org/officeDocument/2006/relationships/slideLayout" Target="../slideLayouts/slideLayout41.xml" /><Relationship Id="rId12" Type="http://schemas.openxmlformats.org/officeDocument/2006/relationships/theme" Target="../theme/theme4.xml" /><Relationship Id="rId2" Type="http://schemas.openxmlformats.org/officeDocument/2006/relationships/slideLayout" Target="../slideLayouts/slideLayout36.xml" /><Relationship Id="rId1" Type="http://schemas.openxmlformats.org/officeDocument/2006/relationships/slideLayout" Target="../slideLayouts/slideLayout35.xml" /><Relationship Id="rId6" Type="http://schemas.openxmlformats.org/officeDocument/2006/relationships/slideLayout" Target="../slideLayouts/slideLayout40.xml" /><Relationship Id="rId11" Type="http://schemas.openxmlformats.org/officeDocument/2006/relationships/slideLayout" Target="../slideLayouts/slideLayout45.xml" /><Relationship Id="rId5" Type="http://schemas.openxmlformats.org/officeDocument/2006/relationships/slideLayout" Target="../slideLayouts/slideLayout39.xml" /><Relationship Id="rId10" Type="http://schemas.openxmlformats.org/officeDocument/2006/relationships/slideLayout" Target="../slideLayouts/slideLayout44.xml" /><Relationship Id="rId4" Type="http://schemas.openxmlformats.org/officeDocument/2006/relationships/slideLayout" Target="../slideLayouts/slideLayout38.xml" /><Relationship Id="rId9" Type="http://schemas.openxmlformats.org/officeDocument/2006/relationships/slideLayout" Target="../slideLayouts/slideLayout43.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 /><Relationship Id="rId13" Type="http://schemas.openxmlformats.org/officeDocument/2006/relationships/theme" Target="../theme/theme5.xml" /><Relationship Id="rId3" Type="http://schemas.openxmlformats.org/officeDocument/2006/relationships/slideLayout" Target="../slideLayouts/slideLayout48.xml" /><Relationship Id="rId7" Type="http://schemas.openxmlformats.org/officeDocument/2006/relationships/slideLayout" Target="../slideLayouts/slideLayout52.xml" /><Relationship Id="rId12" Type="http://schemas.openxmlformats.org/officeDocument/2006/relationships/slideLayout" Target="../slideLayouts/slideLayout57.xml" /><Relationship Id="rId2" Type="http://schemas.openxmlformats.org/officeDocument/2006/relationships/slideLayout" Target="../slideLayouts/slideLayout47.xml" /><Relationship Id="rId1" Type="http://schemas.openxmlformats.org/officeDocument/2006/relationships/slideLayout" Target="../slideLayouts/slideLayout46.xml" /><Relationship Id="rId6" Type="http://schemas.openxmlformats.org/officeDocument/2006/relationships/slideLayout" Target="../slideLayouts/slideLayout51.xml" /><Relationship Id="rId11" Type="http://schemas.openxmlformats.org/officeDocument/2006/relationships/slideLayout" Target="../slideLayouts/slideLayout56.xml" /><Relationship Id="rId5" Type="http://schemas.openxmlformats.org/officeDocument/2006/relationships/slideLayout" Target="../slideLayouts/slideLayout50.xml" /><Relationship Id="rId10" Type="http://schemas.openxmlformats.org/officeDocument/2006/relationships/slideLayout" Target="../slideLayouts/slideLayout55.xml" /><Relationship Id="rId4" Type="http://schemas.openxmlformats.org/officeDocument/2006/relationships/slideLayout" Target="../slideLayouts/slideLayout49.xml" /><Relationship Id="rId9" Type="http://schemas.openxmlformats.org/officeDocument/2006/relationships/slideLayout" Target="../slideLayouts/slideLayout54.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 /><Relationship Id="rId3" Type="http://schemas.openxmlformats.org/officeDocument/2006/relationships/slideLayout" Target="../slideLayouts/slideLayout60.xml" /><Relationship Id="rId7" Type="http://schemas.openxmlformats.org/officeDocument/2006/relationships/slideLayout" Target="../slideLayouts/slideLayout64.xml" /><Relationship Id="rId12" Type="http://schemas.openxmlformats.org/officeDocument/2006/relationships/theme" Target="../theme/theme6.xml" /><Relationship Id="rId2" Type="http://schemas.openxmlformats.org/officeDocument/2006/relationships/slideLayout" Target="../slideLayouts/slideLayout59.xml" /><Relationship Id="rId1" Type="http://schemas.openxmlformats.org/officeDocument/2006/relationships/slideLayout" Target="../slideLayouts/slideLayout58.xml" /><Relationship Id="rId6" Type="http://schemas.openxmlformats.org/officeDocument/2006/relationships/slideLayout" Target="../slideLayouts/slideLayout63.xml" /><Relationship Id="rId11" Type="http://schemas.openxmlformats.org/officeDocument/2006/relationships/slideLayout" Target="../slideLayouts/slideLayout68.xml" /><Relationship Id="rId5" Type="http://schemas.openxmlformats.org/officeDocument/2006/relationships/slideLayout" Target="../slideLayouts/slideLayout62.xml" /><Relationship Id="rId10" Type="http://schemas.openxmlformats.org/officeDocument/2006/relationships/slideLayout" Target="../slideLayouts/slideLayout67.xml" /><Relationship Id="rId4" Type="http://schemas.openxmlformats.org/officeDocument/2006/relationships/slideLayout" Target="../slideLayouts/slideLayout61.xml" /><Relationship Id="rId9" Type="http://schemas.openxmlformats.org/officeDocument/2006/relationships/slideLayout" Target="../slideLayouts/slideLayout66.xml" /></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 /><Relationship Id="rId3" Type="http://schemas.openxmlformats.org/officeDocument/2006/relationships/slideLayout" Target="../slideLayouts/slideLayout71.xml" /><Relationship Id="rId7" Type="http://schemas.openxmlformats.org/officeDocument/2006/relationships/slideLayout" Target="../slideLayouts/slideLayout75.xml" /><Relationship Id="rId12" Type="http://schemas.openxmlformats.org/officeDocument/2006/relationships/theme" Target="../theme/theme7.xml" /><Relationship Id="rId2" Type="http://schemas.openxmlformats.org/officeDocument/2006/relationships/slideLayout" Target="../slideLayouts/slideLayout70.xml" /><Relationship Id="rId1" Type="http://schemas.openxmlformats.org/officeDocument/2006/relationships/slideLayout" Target="../slideLayouts/slideLayout69.xml" /><Relationship Id="rId6" Type="http://schemas.openxmlformats.org/officeDocument/2006/relationships/slideLayout" Target="../slideLayouts/slideLayout74.xml" /><Relationship Id="rId11" Type="http://schemas.openxmlformats.org/officeDocument/2006/relationships/slideLayout" Target="../slideLayouts/slideLayout79.xml" /><Relationship Id="rId5" Type="http://schemas.openxmlformats.org/officeDocument/2006/relationships/slideLayout" Target="../slideLayouts/slideLayout73.xml" /><Relationship Id="rId10" Type="http://schemas.openxmlformats.org/officeDocument/2006/relationships/slideLayout" Target="../slideLayouts/slideLayout78.xml" /><Relationship Id="rId4" Type="http://schemas.openxmlformats.org/officeDocument/2006/relationships/slideLayout" Target="../slideLayouts/slideLayout72.xml" /><Relationship Id="rId9" Type="http://schemas.openxmlformats.org/officeDocument/2006/relationships/slideLayout" Target="../slideLayouts/slideLayout77.xml" /></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 /><Relationship Id="rId3" Type="http://schemas.openxmlformats.org/officeDocument/2006/relationships/slideLayout" Target="../slideLayouts/slideLayout82.xml" /><Relationship Id="rId7" Type="http://schemas.openxmlformats.org/officeDocument/2006/relationships/slideLayout" Target="../slideLayouts/slideLayout86.xml" /><Relationship Id="rId12" Type="http://schemas.openxmlformats.org/officeDocument/2006/relationships/theme" Target="../theme/theme8.xml" /><Relationship Id="rId2" Type="http://schemas.openxmlformats.org/officeDocument/2006/relationships/slideLayout" Target="../slideLayouts/slideLayout81.xml" /><Relationship Id="rId1" Type="http://schemas.openxmlformats.org/officeDocument/2006/relationships/slideLayout" Target="../slideLayouts/slideLayout80.xml" /><Relationship Id="rId6" Type="http://schemas.openxmlformats.org/officeDocument/2006/relationships/slideLayout" Target="../slideLayouts/slideLayout85.xml" /><Relationship Id="rId11" Type="http://schemas.openxmlformats.org/officeDocument/2006/relationships/slideLayout" Target="../slideLayouts/slideLayout90.xml" /><Relationship Id="rId5" Type="http://schemas.openxmlformats.org/officeDocument/2006/relationships/slideLayout" Target="../slideLayouts/slideLayout84.xml" /><Relationship Id="rId10" Type="http://schemas.openxmlformats.org/officeDocument/2006/relationships/slideLayout" Target="../slideLayouts/slideLayout89.xml" /><Relationship Id="rId4" Type="http://schemas.openxmlformats.org/officeDocument/2006/relationships/slideLayout" Target="../slideLayouts/slideLayout83.xml" /><Relationship Id="rId9" Type="http://schemas.openxmlformats.org/officeDocument/2006/relationships/slideLayout" Target="../slideLayouts/slideLayout88.xml" /></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 /><Relationship Id="rId3" Type="http://schemas.openxmlformats.org/officeDocument/2006/relationships/slideLayout" Target="../slideLayouts/slideLayout93.xml" /><Relationship Id="rId7" Type="http://schemas.openxmlformats.org/officeDocument/2006/relationships/slideLayout" Target="../slideLayouts/slideLayout97.xml" /><Relationship Id="rId12" Type="http://schemas.openxmlformats.org/officeDocument/2006/relationships/theme" Target="../theme/theme9.xml" /><Relationship Id="rId2" Type="http://schemas.openxmlformats.org/officeDocument/2006/relationships/slideLayout" Target="../slideLayouts/slideLayout92.xml" /><Relationship Id="rId1" Type="http://schemas.openxmlformats.org/officeDocument/2006/relationships/slideLayout" Target="../slideLayouts/slideLayout91.xml" /><Relationship Id="rId6" Type="http://schemas.openxmlformats.org/officeDocument/2006/relationships/slideLayout" Target="../slideLayouts/slideLayout96.xml" /><Relationship Id="rId11" Type="http://schemas.openxmlformats.org/officeDocument/2006/relationships/slideLayout" Target="../slideLayouts/slideLayout101.xml" /><Relationship Id="rId5" Type="http://schemas.openxmlformats.org/officeDocument/2006/relationships/slideLayout" Target="../slideLayouts/slideLayout95.xml" /><Relationship Id="rId10" Type="http://schemas.openxmlformats.org/officeDocument/2006/relationships/slideLayout" Target="../slideLayouts/slideLayout100.xml" /><Relationship Id="rId4" Type="http://schemas.openxmlformats.org/officeDocument/2006/relationships/slideLayout" Target="../slideLayouts/slideLayout94.xml" /><Relationship Id="rId9" Type="http://schemas.openxmlformats.org/officeDocument/2006/relationships/slideLayout" Target="../slideLayouts/slideLayout9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710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ar-SA"/>
          </a:p>
        </p:txBody>
      </p:sp>
      <p:sp>
        <p:nvSpPr>
          <p:cNvPr id="17411"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7412"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362A39BE-85CE-4567-8D73-65DC6B770383}" type="datetimeFigureOut">
              <a:rPr lang="en-US"/>
              <a:pPr>
                <a:defRPr/>
              </a:pPr>
              <a:t>3/13/2020</a:t>
            </a:fld>
            <a:endParaRPr lang="en-US"/>
          </a:p>
        </p:txBody>
      </p:sp>
      <p:sp>
        <p:nvSpPr>
          <p:cNvPr id="4711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4711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5B3AF849-C9F7-43D6-A3F2-1306BAE6F3CA}" type="slidenum">
              <a:rPr lang="en-US"/>
              <a:pPr>
                <a:defRPr/>
              </a:pPr>
              <a:t>‹#›</a:t>
            </a:fld>
            <a:endParaRPr lang="en-US"/>
          </a:p>
        </p:txBody>
      </p:sp>
      <p:grpSp>
        <p:nvGrpSpPr>
          <p:cNvPr id="17416" name="Group 8"/>
          <p:cNvGrpSpPr>
            <a:grpSpLocks/>
          </p:cNvGrpSpPr>
          <p:nvPr/>
        </p:nvGrpSpPr>
        <p:grpSpPr bwMode="auto">
          <a:xfrm>
            <a:off x="8153400" y="152400"/>
            <a:ext cx="792163" cy="1295400"/>
            <a:chOff x="5136" y="960"/>
            <a:chExt cx="528" cy="864"/>
          </a:xfrm>
        </p:grpSpPr>
        <p:sp>
          <p:nvSpPr>
            <p:cNvPr id="4711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4"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5"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6"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7"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8"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9"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0"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1"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2"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3"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4"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5"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26"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7"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8"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0"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1"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2"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4"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5"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6"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7"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8"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9"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40"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1"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2"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3"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8988" r:id="rId1"/>
    <p:sldLayoutId id="2147488704" r:id="rId2"/>
    <p:sldLayoutId id="2147488705" r:id="rId3"/>
    <p:sldLayoutId id="2147488706" r:id="rId4"/>
    <p:sldLayoutId id="2147488707" r:id="rId5"/>
    <p:sldLayoutId id="2147488708" r:id="rId6"/>
    <p:sldLayoutId id="2147488709" r:id="rId7"/>
    <p:sldLayoutId id="2147488710" r:id="rId8"/>
    <p:sldLayoutId id="2147488711" r:id="rId9"/>
    <p:sldLayoutId id="2147488712" r:id="rId10"/>
    <p:sldLayoutId id="2147488713" r:id="rId11"/>
    <p:sldLayoutId id="2147488989"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900" b="1">
          <a:solidFill>
            <a:schemeClr val="tx2"/>
          </a:solidFill>
          <a:latin typeface="+mj-lt"/>
          <a:ea typeface="+mj-ea"/>
          <a:cs typeface="+mj-cs"/>
        </a:defRPr>
      </a:lvl1pPr>
      <a:lvl2pPr algn="l" rtl="1" eaLnBrk="0" fontAlgn="base" hangingPunct="0">
        <a:spcBef>
          <a:spcPct val="0"/>
        </a:spcBef>
        <a:spcAft>
          <a:spcPct val="0"/>
        </a:spcAft>
        <a:defRPr sz="3900" b="1">
          <a:solidFill>
            <a:schemeClr val="tx2"/>
          </a:solidFill>
          <a:latin typeface="Arial" pitchFamily="34" charset="0"/>
          <a:cs typeface="Arial" pitchFamily="34" charset="0"/>
        </a:defRPr>
      </a:lvl2pPr>
      <a:lvl3pPr algn="l" rtl="1" eaLnBrk="0" fontAlgn="base" hangingPunct="0">
        <a:spcBef>
          <a:spcPct val="0"/>
        </a:spcBef>
        <a:spcAft>
          <a:spcPct val="0"/>
        </a:spcAft>
        <a:defRPr sz="3900" b="1">
          <a:solidFill>
            <a:schemeClr val="tx2"/>
          </a:solidFill>
          <a:latin typeface="Arial" pitchFamily="34" charset="0"/>
          <a:cs typeface="Arial" pitchFamily="34" charset="0"/>
        </a:defRPr>
      </a:lvl3pPr>
      <a:lvl4pPr algn="l" rtl="1" eaLnBrk="0" fontAlgn="base" hangingPunct="0">
        <a:spcBef>
          <a:spcPct val="0"/>
        </a:spcBef>
        <a:spcAft>
          <a:spcPct val="0"/>
        </a:spcAft>
        <a:defRPr sz="3900" b="1">
          <a:solidFill>
            <a:schemeClr val="tx2"/>
          </a:solidFill>
          <a:latin typeface="Arial" pitchFamily="34" charset="0"/>
          <a:cs typeface="Arial" pitchFamily="34" charset="0"/>
        </a:defRPr>
      </a:lvl4pPr>
      <a:lvl5pPr algn="l" rtl="1" eaLnBrk="0" fontAlgn="base" hangingPunct="0">
        <a:spcBef>
          <a:spcPct val="0"/>
        </a:spcBef>
        <a:spcAft>
          <a:spcPct val="0"/>
        </a:spcAft>
        <a:defRPr sz="3900" b="1">
          <a:solidFill>
            <a:schemeClr val="tx2"/>
          </a:solidFill>
          <a:latin typeface="Arial" pitchFamily="34" charset="0"/>
          <a:cs typeface="Arial" pitchFamily="34" charset="0"/>
        </a:defRPr>
      </a:lvl5pPr>
      <a:lvl6pPr marL="457200" algn="l" rtl="1" eaLnBrk="1" fontAlgn="base" hangingPunct="1">
        <a:spcBef>
          <a:spcPct val="0"/>
        </a:spcBef>
        <a:spcAft>
          <a:spcPct val="0"/>
        </a:spcAft>
        <a:defRPr sz="3900" b="1">
          <a:solidFill>
            <a:schemeClr val="tx2"/>
          </a:solidFill>
          <a:latin typeface="Arial" pitchFamily="34" charset="0"/>
          <a:cs typeface="Arial" pitchFamily="34" charset="0"/>
        </a:defRPr>
      </a:lvl6pPr>
      <a:lvl7pPr marL="914400" algn="l" rtl="1" eaLnBrk="1" fontAlgn="base" hangingPunct="1">
        <a:spcBef>
          <a:spcPct val="0"/>
        </a:spcBef>
        <a:spcAft>
          <a:spcPct val="0"/>
        </a:spcAft>
        <a:defRPr sz="3900" b="1">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900" b="1">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9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r" rtl="1"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r" rtl="1"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r" rtl="1"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r" rtl="1"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6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26633"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663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63"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en-US"/>
          </a:p>
        </p:txBody>
      </p:sp>
      <p:sp>
        <p:nvSpPr>
          <p:cNvPr id="74764"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74765"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BA9D2448-4B06-4A6F-8023-C61152F0CB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09" r:id="rId1"/>
    <p:sldLayoutId id="2147488784" r:id="rId2"/>
    <p:sldLayoutId id="2147488785" r:id="rId3"/>
    <p:sldLayoutId id="2147488786" r:id="rId4"/>
    <p:sldLayoutId id="2147488787" r:id="rId5"/>
    <p:sldLayoutId id="2147488788" r:id="rId6"/>
    <p:sldLayoutId id="2147488789" r:id="rId7"/>
    <p:sldLayoutId id="2147488790" r:id="rId8"/>
    <p:sldLayoutId id="2147488791" r:id="rId9"/>
    <p:sldLayoutId id="2147488792" r:id="rId10"/>
    <p:sldLayoutId id="214748879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pitchFamily="34" charset="0"/>
        </a:defRPr>
      </a:lvl2pPr>
      <a:lvl3pPr algn="l" rtl="1" eaLnBrk="0" fontAlgn="base" hangingPunct="0">
        <a:spcBef>
          <a:spcPct val="0"/>
        </a:spcBef>
        <a:spcAft>
          <a:spcPct val="0"/>
        </a:spcAft>
        <a:defRPr sz="4400">
          <a:solidFill>
            <a:schemeClr val="tx2"/>
          </a:solidFill>
          <a:latin typeface="Tahoma" pitchFamily="34" charset="0"/>
          <a:cs typeface="Arial" pitchFamily="34" charset="0"/>
        </a:defRPr>
      </a:lvl3pPr>
      <a:lvl4pPr algn="l" rtl="1" eaLnBrk="0" fontAlgn="base" hangingPunct="0">
        <a:spcBef>
          <a:spcPct val="0"/>
        </a:spcBef>
        <a:spcAft>
          <a:spcPct val="0"/>
        </a:spcAft>
        <a:defRPr sz="4400">
          <a:solidFill>
            <a:schemeClr val="tx2"/>
          </a:solidFill>
          <a:latin typeface="Tahoma" pitchFamily="34" charset="0"/>
          <a:cs typeface="Arial" pitchFamily="34" charset="0"/>
        </a:defRPr>
      </a:lvl4pPr>
      <a:lvl5pPr algn="l" rtl="1" eaLnBrk="0" fontAlgn="base" hangingPunct="0">
        <a:spcBef>
          <a:spcPct val="0"/>
        </a:spcBef>
        <a:spcAft>
          <a:spcPct val="0"/>
        </a:spcAft>
        <a:defRPr sz="44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44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44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44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44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r" rtl="1"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r" rtl="1"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620000" cy="6858000"/>
            <a:chOff x="0" y="0"/>
            <a:chExt cx="4800" cy="4320"/>
          </a:xfrm>
        </p:grpSpPr>
        <p:grpSp>
          <p:nvGrpSpPr>
            <p:cNvPr id="27656" name="Group 3"/>
            <p:cNvGrpSpPr>
              <a:grpSpLocks/>
            </p:cNvGrpSpPr>
            <p:nvPr userDrawn="1"/>
          </p:nvGrpSpPr>
          <p:grpSpPr bwMode="auto">
            <a:xfrm>
              <a:off x="0" y="0"/>
              <a:ext cx="2016" cy="4320"/>
              <a:chOff x="0" y="0"/>
              <a:chExt cx="2016" cy="4320"/>
            </a:xfrm>
          </p:grpSpPr>
          <p:sp>
            <p:nvSpPr>
              <p:cNvPr id="77828"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77829"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ar-SA"/>
              </a:p>
            </p:txBody>
          </p:sp>
        </p:grpSp>
        <p:grpSp>
          <p:nvGrpSpPr>
            <p:cNvPr id="27657" name="Group 6"/>
            <p:cNvGrpSpPr>
              <a:grpSpLocks/>
            </p:cNvGrpSpPr>
            <p:nvPr/>
          </p:nvGrpSpPr>
          <p:grpSpPr bwMode="auto">
            <a:xfrm>
              <a:off x="144" y="1248"/>
              <a:ext cx="4656" cy="201"/>
              <a:chOff x="144" y="1248"/>
              <a:chExt cx="4656" cy="201"/>
            </a:xfrm>
          </p:grpSpPr>
          <p:sp>
            <p:nvSpPr>
              <p:cNvPr id="77831"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77832"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grpSp>
      <p:sp>
        <p:nvSpPr>
          <p:cNvPr id="27651"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35"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endParaRPr lang="en-US"/>
          </a:p>
        </p:txBody>
      </p:sp>
      <p:sp>
        <p:nvSpPr>
          <p:cNvPr id="77836"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77837"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a:defRPr/>
            </a:pPr>
            <a:fld id="{02F9DA93-967F-4545-A667-1FE683EF881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10"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lnSpc>
          <a:spcPct val="90000"/>
        </a:lnSpc>
        <a:spcBef>
          <a:spcPct val="0"/>
        </a:spcBef>
        <a:spcAft>
          <a:spcPct val="0"/>
        </a:spcAft>
        <a:defRPr sz="3600" b="1">
          <a:solidFill>
            <a:schemeClr val="tx2"/>
          </a:solidFill>
          <a:latin typeface="+mj-lt"/>
          <a:ea typeface="+mj-ea"/>
          <a:cs typeface="+mj-cs"/>
        </a:defRPr>
      </a:lvl1pPr>
      <a:lvl2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6pPr>
      <a:lvl7pPr marL="9144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r" rtl="1"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r" rtl="1"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r" rtl="1"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8089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ar-SA"/>
          </a:p>
        </p:txBody>
      </p:sp>
      <p:sp>
        <p:nvSpPr>
          <p:cNvPr id="28675"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676"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8090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8090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9F118D5-EAA4-4D43-865B-863CCC1286A4}" type="slidenum">
              <a:rPr lang="en-US"/>
              <a:pPr>
                <a:defRPr/>
              </a:pPr>
              <a:t>‹#›</a:t>
            </a:fld>
            <a:endParaRPr lang="en-US"/>
          </a:p>
        </p:txBody>
      </p:sp>
      <p:sp>
        <p:nvSpPr>
          <p:cNvPr id="8090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ar-SA"/>
          </a:p>
        </p:txBody>
      </p:sp>
      <p:sp>
        <p:nvSpPr>
          <p:cNvPr id="8090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ar-SA"/>
          </a:p>
        </p:txBody>
      </p:sp>
      <p:grpSp>
        <p:nvGrpSpPr>
          <p:cNvPr id="28682" name="Group 10"/>
          <p:cNvGrpSpPr>
            <a:grpSpLocks/>
          </p:cNvGrpSpPr>
          <p:nvPr/>
        </p:nvGrpSpPr>
        <p:grpSpPr bwMode="auto">
          <a:xfrm>
            <a:off x="7938" y="5540375"/>
            <a:ext cx="1784350" cy="1246188"/>
            <a:chOff x="5" y="3490"/>
            <a:chExt cx="1124" cy="785"/>
          </a:xfrm>
        </p:grpSpPr>
        <p:sp>
          <p:nvSpPr>
            <p:cNvPr id="8090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ar-SA"/>
            </a:p>
          </p:txBody>
        </p:sp>
        <p:sp>
          <p:nvSpPr>
            <p:cNvPr id="8090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ar-SA"/>
            </a:p>
          </p:txBody>
        </p:sp>
        <p:sp>
          <p:nvSpPr>
            <p:cNvPr id="8090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091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sp>
          <p:nvSpPr>
            <p:cNvPr id="8091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ar-SA"/>
            </a:p>
          </p:txBody>
        </p:sp>
        <p:sp>
          <p:nvSpPr>
            <p:cNvPr id="8091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ar-SA"/>
            </a:p>
          </p:txBody>
        </p:sp>
        <p:sp>
          <p:nvSpPr>
            <p:cNvPr id="8091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ar-SA"/>
            </a:p>
          </p:txBody>
        </p:sp>
        <p:sp>
          <p:nvSpPr>
            <p:cNvPr id="8091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ar-SA"/>
            </a:p>
          </p:txBody>
        </p:sp>
        <p:sp>
          <p:nvSpPr>
            <p:cNvPr id="8091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ar-SA"/>
            </a:p>
          </p:txBody>
        </p:sp>
        <p:grpSp>
          <p:nvGrpSpPr>
            <p:cNvPr id="28708" name="Group 20"/>
            <p:cNvGrpSpPr>
              <a:grpSpLocks/>
            </p:cNvGrpSpPr>
            <p:nvPr userDrawn="1"/>
          </p:nvGrpSpPr>
          <p:grpSpPr bwMode="auto">
            <a:xfrm>
              <a:off x="5" y="3490"/>
              <a:ext cx="1124" cy="780"/>
              <a:chOff x="5" y="3490"/>
              <a:chExt cx="1124" cy="780"/>
            </a:xfrm>
          </p:grpSpPr>
          <p:grpSp>
            <p:nvGrpSpPr>
              <p:cNvPr id="28709" name="Group 21"/>
              <p:cNvGrpSpPr>
                <a:grpSpLocks/>
              </p:cNvGrpSpPr>
              <p:nvPr userDrawn="1"/>
            </p:nvGrpSpPr>
            <p:grpSpPr bwMode="auto">
              <a:xfrm>
                <a:off x="499" y="3562"/>
                <a:ext cx="548" cy="708"/>
                <a:chOff x="499" y="3562"/>
                <a:chExt cx="548" cy="708"/>
              </a:xfrm>
            </p:grpSpPr>
            <p:sp>
              <p:nvSpPr>
                <p:cNvPr id="8091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ar-SA"/>
                </a:p>
              </p:txBody>
            </p:sp>
            <p:sp>
              <p:nvSpPr>
                <p:cNvPr id="8091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ar-SA"/>
                </a:p>
              </p:txBody>
            </p:sp>
            <p:sp>
              <p:nvSpPr>
                <p:cNvPr id="8092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ar-SA"/>
                </a:p>
              </p:txBody>
            </p:sp>
          </p:grpSp>
          <p:sp>
            <p:nvSpPr>
              <p:cNvPr id="8092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8092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sp>
            <p:nvSpPr>
              <p:cNvPr id="8092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ar-SA"/>
              </a:p>
            </p:txBody>
          </p:sp>
          <p:grpSp>
            <p:nvGrpSpPr>
              <p:cNvPr id="28713" name="Group 28"/>
              <p:cNvGrpSpPr>
                <a:grpSpLocks/>
              </p:cNvGrpSpPr>
              <p:nvPr userDrawn="1"/>
            </p:nvGrpSpPr>
            <p:grpSpPr bwMode="auto">
              <a:xfrm>
                <a:off x="5" y="3490"/>
                <a:ext cx="1124" cy="678"/>
                <a:chOff x="5" y="3490"/>
                <a:chExt cx="1124" cy="678"/>
              </a:xfrm>
            </p:grpSpPr>
            <p:sp>
              <p:nvSpPr>
                <p:cNvPr id="8092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8092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8092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8092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ar-SA"/>
                </a:p>
              </p:txBody>
            </p:sp>
            <p:sp>
              <p:nvSpPr>
                <p:cNvPr id="8092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ar-SA"/>
                </a:p>
              </p:txBody>
            </p:sp>
            <p:sp>
              <p:nvSpPr>
                <p:cNvPr id="8093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ar-SA"/>
                </a:p>
              </p:txBody>
            </p:sp>
            <p:sp>
              <p:nvSpPr>
                <p:cNvPr id="8093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ar-SA"/>
                </a:p>
              </p:txBody>
            </p:sp>
            <p:sp>
              <p:nvSpPr>
                <p:cNvPr id="8093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ar-SA"/>
                </a:p>
              </p:txBody>
            </p:sp>
          </p:grpSp>
        </p:grpSp>
      </p:grpSp>
      <p:grpSp>
        <p:nvGrpSpPr>
          <p:cNvPr id="28683" name="Group 37"/>
          <p:cNvGrpSpPr>
            <a:grpSpLocks/>
          </p:cNvGrpSpPr>
          <p:nvPr/>
        </p:nvGrpSpPr>
        <p:grpSpPr bwMode="auto">
          <a:xfrm>
            <a:off x="8680450" y="2116138"/>
            <a:ext cx="385763" cy="4308475"/>
            <a:chOff x="5468" y="1333"/>
            <a:chExt cx="243" cy="2714"/>
          </a:xfrm>
        </p:grpSpPr>
        <p:sp>
          <p:nvSpPr>
            <p:cNvPr id="8093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sp>
          <p:nvSpPr>
            <p:cNvPr id="8093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grpSp>
      <p:grpSp>
        <p:nvGrpSpPr>
          <p:cNvPr id="28684" name="Group 40"/>
          <p:cNvGrpSpPr>
            <a:grpSpLocks/>
          </p:cNvGrpSpPr>
          <p:nvPr/>
        </p:nvGrpSpPr>
        <p:grpSpPr bwMode="auto">
          <a:xfrm>
            <a:off x="7318375" y="90488"/>
            <a:ext cx="2133600" cy="1911350"/>
            <a:chOff x="4610" y="57"/>
            <a:chExt cx="1344" cy="1204"/>
          </a:xfrm>
        </p:grpSpPr>
        <p:grpSp>
          <p:nvGrpSpPr>
            <p:cNvPr id="28685" name="Group 41"/>
            <p:cNvGrpSpPr>
              <a:grpSpLocks/>
            </p:cNvGrpSpPr>
            <p:nvPr userDrawn="1"/>
          </p:nvGrpSpPr>
          <p:grpSpPr bwMode="auto">
            <a:xfrm>
              <a:off x="4610" y="57"/>
              <a:ext cx="1344" cy="1204"/>
              <a:chOff x="4610" y="57"/>
              <a:chExt cx="1344" cy="1204"/>
            </a:xfrm>
          </p:grpSpPr>
          <p:sp>
            <p:nvSpPr>
              <p:cNvPr id="8093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ar-SA"/>
              </a:p>
            </p:txBody>
          </p:sp>
          <p:grpSp>
            <p:nvGrpSpPr>
              <p:cNvPr id="28688" name="Group 43"/>
              <p:cNvGrpSpPr>
                <a:grpSpLocks/>
              </p:cNvGrpSpPr>
              <p:nvPr userDrawn="1"/>
            </p:nvGrpSpPr>
            <p:grpSpPr bwMode="auto">
              <a:xfrm>
                <a:off x="4610" y="57"/>
                <a:ext cx="1344" cy="985"/>
                <a:chOff x="4610" y="57"/>
                <a:chExt cx="1344" cy="985"/>
              </a:xfrm>
            </p:grpSpPr>
            <p:sp>
              <p:nvSpPr>
                <p:cNvPr id="8094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ar-SA"/>
                </a:p>
              </p:txBody>
            </p:sp>
            <p:sp>
              <p:nvSpPr>
                <p:cNvPr id="80941" name="Freeform 45"/>
                <p:cNvSpPr>
                  <a:spLocks/>
                </p:cNvSpPr>
                <p:nvPr userDrawn="1"/>
              </p:nvSpPr>
              <p:spPr bwMode="auto">
                <a:xfrm rot="-3172564">
                  <a:off x="5058" y="322"/>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ar-SA"/>
                </a:p>
              </p:txBody>
            </p:sp>
            <p:sp>
              <p:nvSpPr>
                <p:cNvPr id="80942" name="Freeform 46"/>
                <p:cNvSpPr>
                  <a:spLocks/>
                </p:cNvSpPr>
                <p:nvPr userDrawn="1"/>
              </p:nvSpPr>
              <p:spPr bwMode="auto">
                <a:xfrm rot="-3172564">
                  <a:off x="4868" y="172"/>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ar-SA"/>
                </a:p>
              </p:txBody>
            </p:sp>
            <p:sp>
              <p:nvSpPr>
                <p:cNvPr id="8094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ar-SA"/>
                </a:p>
              </p:txBody>
            </p:sp>
            <p:sp>
              <p:nvSpPr>
                <p:cNvPr id="80944" name="Freeform 48"/>
                <p:cNvSpPr>
                  <a:spLocks/>
                </p:cNvSpPr>
                <p:nvPr userDrawn="1"/>
              </p:nvSpPr>
              <p:spPr bwMode="auto">
                <a:xfrm rot="-3172564">
                  <a:off x="5307" y="887"/>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ar-SA"/>
                </a:p>
              </p:txBody>
            </p:sp>
            <p:sp>
              <p:nvSpPr>
                <p:cNvPr id="80945" name="Freeform 49"/>
                <p:cNvSpPr>
                  <a:spLocks/>
                </p:cNvSpPr>
                <p:nvPr userDrawn="1"/>
              </p:nvSpPr>
              <p:spPr bwMode="auto">
                <a:xfrm rot="-3172564">
                  <a:off x="5253" y="796"/>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7" name="Freeform 51"/>
                <p:cNvSpPr>
                  <a:spLocks/>
                </p:cNvSpPr>
                <p:nvPr userDrawn="1"/>
              </p:nvSpPr>
              <p:spPr bwMode="auto">
                <a:xfrm rot="-3172564">
                  <a:off x="4957" y="132"/>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ar-SA"/>
                </a:p>
              </p:txBody>
            </p:sp>
          </p:grpSp>
        </p:grpSp>
        <p:sp>
          <p:nvSpPr>
            <p:cNvPr id="809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9011" r:id="rId1"/>
    <p:sldLayoutId id="2147488804" r:id="rId2"/>
    <p:sldLayoutId id="2147488805" r:id="rId3"/>
    <p:sldLayoutId id="2147488806" r:id="rId4"/>
    <p:sldLayoutId id="2147488807" r:id="rId5"/>
    <p:sldLayoutId id="2147488808" r:id="rId6"/>
    <p:sldLayoutId id="2147488809" r:id="rId7"/>
    <p:sldLayoutId id="2147488810" r:id="rId8"/>
    <p:sldLayoutId id="2147488811" r:id="rId9"/>
    <p:sldLayoutId id="2147488812" r:id="rId10"/>
    <p:sldLayoutId id="214748881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ctr" rtl="1" eaLnBrk="0" fontAlgn="base" hangingPunct="0">
        <a:spcBef>
          <a:spcPct val="0"/>
        </a:spcBef>
        <a:spcAft>
          <a:spcPct val="0"/>
        </a:spcAft>
        <a:defRPr sz="44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omic Sans MS" pitchFamily="66" charset="0"/>
          <a:cs typeface="Arial" pitchFamily="34" charset="0"/>
        </a:defRPr>
      </a:lvl2pPr>
      <a:lvl3pPr algn="ctr" rtl="1" eaLnBrk="0" fontAlgn="base" hangingPunct="0">
        <a:spcBef>
          <a:spcPct val="0"/>
        </a:spcBef>
        <a:spcAft>
          <a:spcPct val="0"/>
        </a:spcAft>
        <a:defRPr sz="4400">
          <a:solidFill>
            <a:schemeClr val="tx1"/>
          </a:solidFill>
          <a:latin typeface="Comic Sans MS" pitchFamily="66" charset="0"/>
          <a:cs typeface="Arial" pitchFamily="34" charset="0"/>
        </a:defRPr>
      </a:lvl3pPr>
      <a:lvl4pPr algn="ctr" rtl="1" eaLnBrk="0" fontAlgn="base" hangingPunct="0">
        <a:spcBef>
          <a:spcPct val="0"/>
        </a:spcBef>
        <a:spcAft>
          <a:spcPct val="0"/>
        </a:spcAft>
        <a:defRPr sz="4400">
          <a:solidFill>
            <a:schemeClr val="tx1"/>
          </a:solidFill>
          <a:latin typeface="Comic Sans MS" pitchFamily="66" charset="0"/>
          <a:cs typeface="Arial" pitchFamily="34" charset="0"/>
        </a:defRPr>
      </a:lvl4pPr>
      <a:lvl5pPr algn="ctr" rtl="1" eaLnBrk="0" fontAlgn="base" hangingPunct="0">
        <a:spcBef>
          <a:spcPct val="0"/>
        </a:spcBef>
        <a:spcAft>
          <a:spcPct val="0"/>
        </a:spcAft>
        <a:defRPr sz="4400">
          <a:solidFill>
            <a:schemeClr val="tx1"/>
          </a:solidFill>
          <a:latin typeface="Comic Sans MS" pitchFamily="66" charset="0"/>
          <a:cs typeface="Arial" pitchFamily="34" charset="0"/>
        </a:defRPr>
      </a:lvl5pPr>
      <a:lvl6pPr marL="457200" algn="ctr" rtl="1" eaLnBrk="1" fontAlgn="base" hangingPunct="1">
        <a:spcBef>
          <a:spcPct val="0"/>
        </a:spcBef>
        <a:spcAft>
          <a:spcPct val="0"/>
        </a:spcAft>
        <a:defRPr sz="4400">
          <a:solidFill>
            <a:schemeClr val="tx1"/>
          </a:solidFill>
          <a:latin typeface="Comic Sans MS" pitchFamily="66" charset="0"/>
          <a:cs typeface="Arial" pitchFamily="34" charset="0"/>
        </a:defRPr>
      </a:lvl6pPr>
      <a:lvl7pPr marL="914400" algn="ctr" rtl="1" eaLnBrk="1" fontAlgn="base" hangingPunct="1">
        <a:spcBef>
          <a:spcPct val="0"/>
        </a:spcBef>
        <a:spcAft>
          <a:spcPct val="0"/>
        </a:spcAft>
        <a:defRPr sz="4400">
          <a:solidFill>
            <a:schemeClr val="tx1"/>
          </a:solidFill>
          <a:latin typeface="Comic Sans MS" pitchFamily="66" charset="0"/>
          <a:cs typeface="Arial" pitchFamily="34" charset="0"/>
        </a:defRPr>
      </a:lvl7pPr>
      <a:lvl8pPr marL="1371600" algn="ctr" rtl="1" eaLnBrk="1" fontAlgn="base" hangingPunct="1">
        <a:spcBef>
          <a:spcPct val="0"/>
        </a:spcBef>
        <a:spcAft>
          <a:spcPct val="0"/>
        </a:spcAft>
        <a:defRPr sz="4400">
          <a:solidFill>
            <a:schemeClr val="tx1"/>
          </a:solidFill>
          <a:latin typeface="Comic Sans MS" pitchFamily="66" charset="0"/>
          <a:cs typeface="Arial" pitchFamily="34" charset="0"/>
        </a:defRPr>
      </a:lvl8pPr>
      <a:lvl9pPr marL="1828800" algn="ctr" rtl="1" eaLnBrk="1" fontAlgn="base" hangingPunct="1">
        <a:spcBef>
          <a:spcPct val="0"/>
        </a:spcBef>
        <a:spcAft>
          <a:spcPct val="0"/>
        </a:spcAft>
        <a:defRPr sz="4400">
          <a:solidFill>
            <a:schemeClr val="tx1"/>
          </a:solidFill>
          <a:latin typeface="Comic Sans MS" pitchFamily="66"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710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ar-SA"/>
          </a:p>
        </p:txBody>
      </p:sp>
      <p:sp>
        <p:nvSpPr>
          <p:cNvPr id="2969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970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D09C8FCD-D194-46F9-A404-F592DAE06D74}" type="datetimeFigureOut">
              <a:rPr lang="en-US"/>
              <a:pPr>
                <a:defRPr/>
              </a:pPr>
              <a:t>3/13/2020</a:t>
            </a:fld>
            <a:endParaRPr lang="en-US"/>
          </a:p>
        </p:txBody>
      </p:sp>
      <p:sp>
        <p:nvSpPr>
          <p:cNvPr id="4711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4711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8AFC9CB0-3354-4FE8-9479-8CD7641F58AD}" type="slidenum">
              <a:rPr lang="en-US"/>
              <a:pPr>
                <a:defRPr/>
              </a:pPr>
              <a:t>‹#›</a:t>
            </a:fld>
            <a:endParaRPr lang="en-US"/>
          </a:p>
        </p:txBody>
      </p:sp>
      <p:grpSp>
        <p:nvGrpSpPr>
          <p:cNvPr id="29704" name="Group 8"/>
          <p:cNvGrpSpPr>
            <a:grpSpLocks/>
          </p:cNvGrpSpPr>
          <p:nvPr/>
        </p:nvGrpSpPr>
        <p:grpSpPr bwMode="auto">
          <a:xfrm>
            <a:off x="8153400" y="152400"/>
            <a:ext cx="792163" cy="1295400"/>
            <a:chOff x="5136" y="960"/>
            <a:chExt cx="528" cy="864"/>
          </a:xfrm>
        </p:grpSpPr>
        <p:sp>
          <p:nvSpPr>
            <p:cNvPr id="4711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4"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5"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6"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7"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8"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9"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0"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1"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2"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3"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4"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5"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26"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7"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8"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0"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1"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2"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4"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5"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6"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7"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8"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9"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40"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1"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2"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3"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9012" r:id="rId1"/>
    <p:sldLayoutId id="2147488814" r:id="rId2"/>
    <p:sldLayoutId id="2147488815" r:id="rId3"/>
    <p:sldLayoutId id="2147488816" r:id="rId4"/>
    <p:sldLayoutId id="2147488817" r:id="rId5"/>
    <p:sldLayoutId id="2147488818" r:id="rId6"/>
    <p:sldLayoutId id="2147488819" r:id="rId7"/>
    <p:sldLayoutId id="2147488820" r:id="rId8"/>
    <p:sldLayoutId id="2147488821" r:id="rId9"/>
    <p:sldLayoutId id="2147488822" r:id="rId10"/>
    <p:sldLayoutId id="214748882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900" b="1">
          <a:solidFill>
            <a:schemeClr val="tx2"/>
          </a:solidFill>
          <a:latin typeface="+mj-lt"/>
          <a:ea typeface="+mj-ea"/>
          <a:cs typeface="+mj-cs"/>
        </a:defRPr>
      </a:lvl1pPr>
      <a:lvl2pPr algn="l" rtl="1" eaLnBrk="0" fontAlgn="base" hangingPunct="0">
        <a:spcBef>
          <a:spcPct val="0"/>
        </a:spcBef>
        <a:spcAft>
          <a:spcPct val="0"/>
        </a:spcAft>
        <a:defRPr sz="3900" b="1">
          <a:solidFill>
            <a:schemeClr val="tx2"/>
          </a:solidFill>
          <a:latin typeface="Arial" pitchFamily="34" charset="0"/>
          <a:cs typeface="Arial" pitchFamily="34" charset="0"/>
        </a:defRPr>
      </a:lvl2pPr>
      <a:lvl3pPr algn="l" rtl="1" eaLnBrk="0" fontAlgn="base" hangingPunct="0">
        <a:spcBef>
          <a:spcPct val="0"/>
        </a:spcBef>
        <a:spcAft>
          <a:spcPct val="0"/>
        </a:spcAft>
        <a:defRPr sz="3900" b="1">
          <a:solidFill>
            <a:schemeClr val="tx2"/>
          </a:solidFill>
          <a:latin typeface="Arial" pitchFamily="34" charset="0"/>
          <a:cs typeface="Arial" pitchFamily="34" charset="0"/>
        </a:defRPr>
      </a:lvl3pPr>
      <a:lvl4pPr algn="l" rtl="1" eaLnBrk="0" fontAlgn="base" hangingPunct="0">
        <a:spcBef>
          <a:spcPct val="0"/>
        </a:spcBef>
        <a:spcAft>
          <a:spcPct val="0"/>
        </a:spcAft>
        <a:defRPr sz="3900" b="1">
          <a:solidFill>
            <a:schemeClr val="tx2"/>
          </a:solidFill>
          <a:latin typeface="Arial" pitchFamily="34" charset="0"/>
          <a:cs typeface="Arial" pitchFamily="34" charset="0"/>
        </a:defRPr>
      </a:lvl4pPr>
      <a:lvl5pPr algn="l" rtl="1" eaLnBrk="0" fontAlgn="base" hangingPunct="0">
        <a:spcBef>
          <a:spcPct val="0"/>
        </a:spcBef>
        <a:spcAft>
          <a:spcPct val="0"/>
        </a:spcAft>
        <a:defRPr sz="3900" b="1">
          <a:solidFill>
            <a:schemeClr val="tx2"/>
          </a:solidFill>
          <a:latin typeface="Arial" pitchFamily="34" charset="0"/>
          <a:cs typeface="Arial" pitchFamily="34" charset="0"/>
        </a:defRPr>
      </a:lvl5pPr>
      <a:lvl6pPr marL="457200" algn="l" rtl="1" eaLnBrk="1" fontAlgn="base" hangingPunct="1">
        <a:spcBef>
          <a:spcPct val="0"/>
        </a:spcBef>
        <a:spcAft>
          <a:spcPct val="0"/>
        </a:spcAft>
        <a:defRPr sz="3900" b="1">
          <a:solidFill>
            <a:schemeClr val="tx2"/>
          </a:solidFill>
          <a:latin typeface="Arial" pitchFamily="34" charset="0"/>
          <a:cs typeface="Arial" pitchFamily="34" charset="0"/>
        </a:defRPr>
      </a:lvl6pPr>
      <a:lvl7pPr marL="914400" algn="l" rtl="1" eaLnBrk="1" fontAlgn="base" hangingPunct="1">
        <a:spcBef>
          <a:spcPct val="0"/>
        </a:spcBef>
        <a:spcAft>
          <a:spcPct val="0"/>
        </a:spcAft>
        <a:defRPr sz="3900" b="1">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900" b="1">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9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r" rtl="1"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r" rtl="1"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r" rtl="1"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r" rtl="1"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22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ar-SA"/>
          </a:p>
        </p:txBody>
      </p:sp>
      <p:sp>
        <p:nvSpPr>
          <p:cNvPr id="5223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5223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5223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2C51AA96-4EAF-4857-A65A-9936D18205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14" r:id="rId1"/>
    <p:sldLayoutId id="2147488824" r:id="rId2"/>
    <p:sldLayoutId id="2147488825" r:id="rId3"/>
    <p:sldLayoutId id="2147488826" r:id="rId4"/>
    <p:sldLayoutId id="2147488827" r:id="rId5"/>
    <p:sldLayoutId id="2147488828" r:id="rId6"/>
    <p:sldLayoutId id="2147488829" r:id="rId7"/>
    <p:sldLayoutId id="2147488830" r:id="rId8"/>
    <p:sldLayoutId id="2147488831" r:id="rId9"/>
    <p:sldLayoutId id="2147488832" r:id="rId10"/>
    <p:sldLayoutId id="214748883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Verdana" pitchFamily="34" charset="0"/>
          <a:cs typeface="Arial" pitchFamily="34" charset="0"/>
        </a:defRPr>
      </a:lvl2pPr>
      <a:lvl3pPr algn="l" rtl="1" eaLnBrk="0" fontAlgn="base" hangingPunct="0">
        <a:spcBef>
          <a:spcPct val="0"/>
        </a:spcBef>
        <a:spcAft>
          <a:spcPct val="0"/>
        </a:spcAft>
        <a:defRPr sz="3800">
          <a:solidFill>
            <a:schemeClr val="tx2"/>
          </a:solidFill>
          <a:latin typeface="Verdana" pitchFamily="34" charset="0"/>
          <a:cs typeface="Arial" pitchFamily="34" charset="0"/>
        </a:defRPr>
      </a:lvl3pPr>
      <a:lvl4pPr algn="l" rtl="1" eaLnBrk="0" fontAlgn="base" hangingPunct="0">
        <a:spcBef>
          <a:spcPct val="0"/>
        </a:spcBef>
        <a:spcAft>
          <a:spcPct val="0"/>
        </a:spcAft>
        <a:defRPr sz="3800">
          <a:solidFill>
            <a:schemeClr val="tx2"/>
          </a:solidFill>
          <a:latin typeface="Verdana" pitchFamily="34" charset="0"/>
          <a:cs typeface="Arial" pitchFamily="34" charset="0"/>
        </a:defRPr>
      </a:lvl4pPr>
      <a:lvl5pPr algn="l" rtl="1" eaLnBrk="0" fontAlgn="base" hangingPunct="0">
        <a:spcBef>
          <a:spcPct val="0"/>
        </a:spcBef>
        <a:spcAft>
          <a:spcPct val="0"/>
        </a:spcAft>
        <a:defRPr sz="3800">
          <a:solidFill>
            <a:schemeClr val="tx2"/>
          </a:solidFill>
          <a:latin typeface="Verdana" pitchFamily="34" charset="0"/>
          <a:cs typeface="Arial" pitchFamily="34" charset="0"/>
        </a:defRPr>
      </a:lvl5pPr>
      <a:lvl6pPr marL="457200" algn="l" rtl="1" eaLnBrk="1" fontAlgn="base" hangingPunct="1">
        <a:spcBef>
          <a:spcPct val="0"/>
        </a:spcBef>
        <a:spcAft>
          <a:spcPct val="0"/>
        </a:spcAft>
        <a:defRPr sz="3800">
          <a:solidFill>
            <a:schemeClr val="tx2"/>
          </a:solidFill>
          <a:latin typeface="Verdana" pitchFamily="34" charset="0"/>
          <a:cs typeface="Arial" pitchFamily="34" charset="0"/>
        </a:defRPr>
      </a:lvl6pPr>
      <a:lvl7pPr marL="914400" algn="l" rtl="1" eaLnBrk="1" fontAlgn="base" hangingPunct="1">
        <a:spcBef>
          <a:spcPct val="0"/>
        </a:spcBef>
        <a:spcAft>
          <a:spcPct val="0"/>
        </a:spcAft>
        <a:defRPr sz="3800">
          <a:solidFill>
            <a:schemeClr val="tx2"/>
          </a:solidFill>
          <a:latin typeface="Verdana" pitchFamily="34" charset="0"/>
          <a:cs typeface="Arial" pitchFamily="34" charset="0"/>
        </a:defRPr>
      </a:lvl7pPr>
      <a:lvl8pPr marL="1371600" algn="l" rtl="1" eaLnBrk="1" fontAlgn="base" hangingPunct="1">
        <a:spcBef>
          <a:spcPct val="0"/>
        </a:spcBef>
        <a:spcAft>
          <a:spcPct val="0"/>
        </a:spcAft>
        <a:defRPr sz="3800">
          <a:solidFill>
            <a:schemeClr val="tx2"/>
          </a:solidFill>
          <a:latin typeface="Verdana" pitchFamily="34" charset="0"/>
          <a:cs typeface="Arial" pitchFamily="34" charset="0"/>
        </a:defRPr>
      </a:lvl8pPr>
      <a:lvl9pPr marL="1828800" algn="l" rtl="1" eaLnBrk="1" fontAlgn="base" hangingPunct="1">
        <a:spcBef>
          <a:spcPct val="0"/>
        </a:spcBef>
        <a:spcAft>
          <a:spcPct val="0"/>
        </a:spcAft>
        <a:defRPr sz="3800">
          <a:solidFill>
            <a:schemeClr val="tx2"/>
          </a:solidFill>
          <a:latin typeface="Verdana" pitchFamily="34" charset="0"/>
          <a:cs typeface="Arial" pitchFamily="34" charset="0"/>
        </a:defRPr>
      </a:lvl9pPr>
    </p:titleStyle>
    <p:bodyStyle>
      <a:lvl1pPr marL="469900" indent="-469900" algn="r" rtl="1"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r" rtl="1"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r" rtl="1"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r" rtl="1"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r" rtl="1"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1071563" y="304800"/>
            <a:ext cx="7615237" cy="1106488"/>
            <a:chOff x="675" y="192"/>
            <a:chExt cx="4797" cy="697"/>
          </a:xfrm>
        </p:grpSpPr>
        <p:sp>
          <p:nvSpPr>
            <p:cNvPr id="69635"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6"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7"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8"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69639"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31747"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1"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69642"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69643"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DEA709BB-29B6-4A59-86D5-29FD8934201F}" type="slidenum">
              <a:rPr lang="en-US"/>
              <a:pPr>
                <a:defRPr/>
              </a:pPr>
              <a:t>‹#›</a:t>
            </a:fld>
            <a:endParaRPr lang="en-US"/>
          </a:p>
        </p:txBody>
      </p:sp>
      <p:sp>
        <p:nvSpPr>
          <p:cNvPr id="31751"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015" r:id="rId1"/>
    <p:sldLayoutId id="2147488834" r:id="rId2"/>
    <p:sldLayoutId id="2147488835" r:id="rId3"/>
    <p:sldLayoutId id="2147488836" r:id="rId4"/>
    <p:sldLayoutId id="2147488837" r:id="rId5"/>
    <p:sldLayoutId id="2147488838" r:id="rId6"/>
    <p:sldLayoutId id="2147488839" r:id="rId7"/>
    <p:sldLayoutId id="2147488840" r:id="rId8"/>
    <p:sldLayoutId id="2147488841" r:id="rId9"/>
    <p:sldLayoutId id="2147488842" r:id="rId10"/>
    <p:sldLayoutId id="214748884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Arial" pitchFamily="34" charset="0"/>
          <a:cs typeface="Arial" pitchFamily="34" charset="0"/>
        </a:defRPr>
      </a:lvl2pPr>
      <a:lvl3pPr algn="l" rtl="1" eaLnBrk="0" fontAlgn="base" hangingPunct="0">
        <a:spcBef>
          <a:spcPct val="0"/>
        </a:spcBef>
        <a:spcAft>
          <a:spcPct val="0"/>
        </a:spcAft>
        <a:defRPr sz="3800">
          <a:solidFill>
            <a:schemeClr val="tx2"/>
          </a:solidFill>
          <a:latin typeface="Arial" pitchFamily="34" charset="0"/>
          <a:cs typeface="Arial" pitchFamily="34" charset="0"/>
        </a:defRPr>
      </a:lvl3pPr>
      <a:lvl4pPr algn="l" rtl="1" eaLnBrk="0" fontAlgn="base" hangingPunct="0">
        <a:spcBef>
          <a:spcPct val="0"/>
        </a:spcBef>
        <a:spcAft>
          <a:spcPct val="0"/>
        </a:spcAft>
        <a:defRPr sz="3800">
          <a:solidFill>
            <a:schemeClr val="tx2"/>
          </a:solidFill>
          <a:latin typeface="Arial" pitchFamily="34" charset="0"/>
          <a:cs typeface="Arial" pitchFamily="34" charset="0"/>
        </a:defRPr>
      </a:lvl4pPr>
      <a:lvl5pPr algn="l" rtl="1" eaLnBrk="0" fontAlgn="base" hangingPunct="0">
        <a:spcBef>
          <a:spcPct val="0"/>
        </a:spcBef>
        <a:spcAft>
          <a:spcPct val="0"/>
        </a:spcAft>
        <a:defRPr sz="3800">
          <a:solidFill>
            <a:schemeClr val="tx2"/>
          </a:solidFill>
          <a:latin typeface="Arial" pitchFamily="34" charset="0"/>
          <a:cs typeface="Arial" pitchFamily="34" charset="0"/>
        </a:defRPr>
      </a:lvl5pPr>
      <a:lvl6pPr marL="457200" algn="l" rtl="1" eaLnBrk="1" fontAlgn="base" hangingPunct="1">
        <a:spcBef>
          <a:spcPct val="0"/>
        </a:spcBef>
        <a:spcAft>
          <a:spcPct val="0"/>
        </a:spcAft>
        <a:defRPr sz="3800">
          <a:solidFill>
            <a:schemeClr val="tx2"/>
          </a:solidFill>
          <a:latin typeface="Arial" pitchFamily="34" charset="0"/>
          <a:cs typeface="Arial" pitchFamily="34" charset="0"/>
        </a:defRPr>
      </a:lvl6pPr>
      <a:lvl7pPr marL="914400" algn="l" rtl="1" eaLnBrk="1" fontAlgn="base" hangingPunct="1">
        <a:spcBef>
          <a:spcPct val="0"/>
        </a:spcBef>
        <a:spcAft>
          <a:spcPct val="0"/>
        </a:spcAft>
        <a:defRPr sz="3800">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800">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8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r" rtl="1"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r" rtl="1"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6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32777"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2778"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63"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en-US"/>
          </a:p>
        </p:txBody>
      </p:sp>
      <p:sp>
        <p:nvSpPr>
          <p:cNvPr id="74764"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74765"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57469481-8B89-4DE0-AD94-B33102EC17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16" r:id="rId1"/>
    <p:sldLayoutId id="2147488844" r:id="rId2"/>
    <p:sldLayoutId id="2147488845" r:id="rId3"/>
    <p:sldLayoutId id="2147488846" r:id="rId4"/>
    <p:sldLayoutId id="2147488847" r:id="rId5"/>
    <p:sldLayoutId id="2147488848" r:id="rId6"/>
    <p:sldLayoutId id="2147488849" r:id="rId7"/>
    <p:sldLayoutId id="2147488850" r:id="rId8"/>
    <p:sldLayoutId id="2147488851" r:id="rId9"/>
    <p:sldLayoutId id="2147488852" r:id="rId10"/>
    <p:sldLayoutId id="214748885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pitchFamily="34" charset="0"/>
        </a:defRPr>
      </a:lvl2pPr>
      <a:lvl3pPr algn="l" rtl="1" eaLnBrk="0" fontAlgn="base" hangingPunct="0">
        <a:spcBef>
          <a:spcPct val="0"/>
        </a:spcBef>
        <a:spcAft>
          <a:spcPct val="0"/>
        </a:spcAft>
        <a:defRPr sz="4400">
          <a:solidFill>
            <a:schemeClr val="tx2"/>
          </a:solidFill>
          <a:latin typeface="Tahoma" pitchFamily="34" charset="0"/>
          <a:cs typeface="Arial" pitchFamily="34" charset="0"/>
        </a:defRPr>
      </a:lvl3pPr>
      <a:lvl4pPr algn="l" rtl="1" eaLnBrk="0" fontAlgn="base" hangingPunct="0">
        <a:spcBef>
          <a:spcPct val="0"/>
        </a:spcBef>
        <a:spcAft>
          <a:spcPct val="0"/>
        </a:spcAft>
        <a:defRPr sz="4400">
          <a:solidFill>
            <a:schemeClr val="tx2"/>
          </a:solidFill>
          <a:latin typeface="Tahoma" pitchFamily="34" charset="0"/>
          <a:cs typeface="Arial" pitchFamily="34" charset="0"/>
        </a:defRPr>
      </a:lvl4pPr>
      <a:lvl5pPr algn="l" rtl="1" eaLnBrk="0" fontAlgn="base" hangingPunct="0">
        <a:spcBef>
          <a:spcPct val="0"/>
        </a:spcBef>
        <a:spcAft>
          <a:spcPct val="0"/>
        </a:spcAft>
        <a:defRPr sz="44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44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44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44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44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r" rtl="1"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r" rtl="1"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0"/>
            <a:ext cx="7620000" cy="6858000"/>
            <a:chOff x="0" y="0"/>
            <a:chExt cx="4800" cy="4320"/>
          </a:xfrm>
        </p:grpSpPr>
        <p:grpSp>
          <p:nvGrpSpPr>
            <p:cNvPr id="33800" name="Group 3"/>
            <p:cNvGrpSpPr>
              <a:grpSpLocks/>
            </p:cNvGrpSpPr>
            <p:nvPr userDrawn="1"/>
          </p:nvGrpSpPr>
          <p:grpSpPr bwMode="auto">
            <a:xfrm>
              <a:off x="0" y="0"/>
              <a:ext cx="2016" cy="4320"/>
              <a:chOff x="0" y="0"/>
              <a:chExt cx="2016" cy="4320"/>
            </a:xfrm>
          </p:grpSpPr>
          <p:sp>
            <p:nvSpPr>
              <p:cNvPr id="77828"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77829"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ar-SA"/>
              </a:p>
            </p:txBody>
          </p:sp>
        </p:grpSp>
        <p:grpSp>
          <p:nvGrpSpPr>
            <p:cNvPr id="33801" name="Group 6"/>
            <p:cNvGrpSpPr>
              <a:grpSpLocks/>
            </p:cNvGrpSpPr>
            <p:nvPr/>
          </p:nvGrpSpPr>
          <p:grpSpPr bwMode="auto">
            <a:xfrm>
              <a:off x="144" y="1248"/>
              <a:ext cx="4656" cy="201"/>
              <a:chOff x="144" y="1248"/>
              <a:chExt cx="4656" cy="201"/>
            </a:xfrm>
          </p:grpSpPr>
          <p:sp>
            <p:nvSpPr>
              <p:cNvPr id="77831"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77832"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grpSp>
      <p:sp>
        <p:nvSpPr>
          <p:cNvPr id="33795"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3796"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35"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endParaRPr lang="en-US"/>
          </a:p>
        </p:txBody>
      </p:sp>
      <p:sp>
        <p:nvSpPr>
          <p:cNvPr id="77836"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77837"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a:defRPr/>
            </a:pPr>
            <a:fld id="{9E9EC48D-FEBD-4B2D-BAC1-992FF2F006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17" r:id="rId1"/>
    <p:sldLayoutId id="2147488854" r:id="rId2"/>
    <p:sldLayoutId id="2147488855" r:id="rId3"/>
    <p:sldLayoutId id="2147488856" r:id="rId4"/>
    <p:sldLayoutId id="2147488857" r:id="rId5"/>
    <p:sldLayoutId id="2147488858" r:id="rId6"/>
    <p:sldLayoutId id="2147488859" r:id="rId7"/>
    <p:sldLayoutId id="2147488860" r:id="rId8"/>
    <p:sldLayoutId id="2147488861" r:id="rId9"/>
    <p:sldLayoutId id="2147488862" r:id="rId10"/>
    <p:sldLayoutId id="2147488863" r:id="rId11"/>
    <p:sldLayoutId id="2147489193"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lnSpc>
          <a:spcPct val="90000"/>
        </a:lnSpc>
        <a:spcBef>
          <a:spcPct val="0"/>
        </a:spcBef>
        <a:spcAft>
          <a:spcPct val="0"/>
        </a:spcAft>
        <a:defRPr sz="3600" b="1">
          <a:solidFill>
            <a:schemeClr val="tx2"/>
          </a:solidFill>
          <a:latin typeface="+mj-lt"/>
          <a:ea typeface="+mj-ea"/>
          <a:cs typeface="+mj-cs"/>
        </a:defRPr>
      </a:lvl1pPr>
      <a:lvl2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6pPr>
      <a:lvl7pPr marL="9144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r" rtl="1"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r" rtl="1"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r" rtl="1"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8089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ar-SA"/>
          </a:p>
        </p:txBody>
      </p:sp>
      <p:sp>
        <p:nvSpPr>
          <p:cNvPr id="34819"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4820"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8090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8090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88844F7-30A2-42C0-AAC1-87AD88BA5020}" type="slidenum">
              <a:rPr lang="en-US"/>
              <a:pPr>
                <a:defRPr/>
              </a:pPr>
              <a:t>‹#›</a:t>
            </a:fld>
            <a:endParaRPr lang="en-US"/>
          </a:p>
        </p:txBody>
      </p:sp>
      <p:sp>
        <p:nvSpPr>
          <p:cNvPr id="8090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ar-SA"/>
          </a:p>
        </p:txBody>
      </p:sp>
      <p:sp>
        <p:nvSpPr>
          <p:cNvPr id="8090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ar-SA"/>
          </a:p>
        </p:txBody>
      </p:sp>
      <p:grpSp>
        <p:nvGrpSpPr>
          <p:cNvPr id="34826" name="Group 10"/>
          <p:cNvGrpSpPr>
            <a:grpSpLocks/>
          </p:cNvGrpSpPr>
          <p:nvPr/>
        </p:nvGrpSpPr>
        <p:grpSpPr bwMode="auto">
          <a:xfrm>
            <a:off x="7938" y="5540375"/>
            <a:ext cx="1784350" cy="1246188"/>
            <a:chOff x="5" y="3490"/>
            <a:chExt cx="1124" cy="785"/>
          </a:xfrm>
        </p:grpSpPr>
        <p:sp>
          <p:nvSpPr>
            <p:cNvPr id="8090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ar-SA"/>
            </a:p>
          </p:txBody>
        </p:sp>
        <p:sp>
          <p:nvSpPr>
            <p:cNvPr id="8090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ar-SA"/>
            </a:p>
          </p:txBody>
        </p:sp>
        <p:sp>
          <p:nvSpPr>
            <p:cNvPr id="8090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091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sp>
          <p:nvSpPr>
            <p:cNvPr id="8091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ar-SA"/>
            </a:p>
          </p:txBody>
        </p:sp>
        <p:sp>
          <p:nvSpPr>
            <p:cNvPr id="8091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ar-SA"/>
            </a:p>
          </p:txBody>
        </p:sp>
        <p:sp>
          <p:nvSpPr>
            <p:cNvPr id="8091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ar-SA"/>
            </a:p>
          </p:txBody>
        </p:sp>
        <p:sp>
          <p:nvSpPr>
            <p:cNvPr id="8091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ar-SA"/>
            </a:p>
          </p:txBody>
        </p:sp>
        <p:sp>
          <p:nvSpPr>
            <p:cNvPr id="8091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ar-SA"/>
            </a:p>
          </p:txBody>
        </p:sp>
        <p:grpSp>
          <p:nvGrpSpPr>
            <p:cNvPr id="34852" name="Group 20"/>
            <p:cNvGrpSpPr>
              <a:grpSpLocks/>
            </p:cNvGrpSpPr>
            <p:nvPr userDrawn="1"/>
          </p:nvGrpSpPr>
          <p:grpSpPr bwMode="auto">
            <a:xfrm>
              <a:off x="5" y="3490"/>
              <a:ext cx="1124" cy="780"/>
              <a:chOff x="5" y="3490"/>
              <a:chExt cx="1124" cy="780"/>
            </a:xfrm>
          </p:grpSpPr>
          <p:grpSp>
            <p:nvGrpSpPr>
              <p:cNvPr id="34853" name="Group 21"/>
              <p:cNvGrpSpPr>
                <a:grpSpLocks/>
              </p:cNvGrpSpPr>
              <p:nvPr userDrawn="1"/>
            </p:nvGrpSpPr>
            <p:grpSpPr bwMode="auto">
              <a:xfrm>
                <a:off x="499" y="3562"/>
                <a:ext cx="548" cy="708"/>
                <a:chOff x="499" y="3562"/>
                <a:chExt cx="548" cy="708"/>
              </a:xfrm>
            </p:grpSpPr>
            <p:sp>
              <p:nvSpPr>
                <p:cNvPr id="8091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ar-SA"/>
                </a:p>
              </p:txBody>
            </p:sp>
            <p:sp>
              <p:nvSpPr>
                <p:cNvPr id="8091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ar-SA"/>
                </a:p>
              </p:txBody>
            </p:sp>
            <p:sp>
              <p:nvSpPr>
                <p:cNvPr id="8092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ar-SA"/>
                </a:p>
              </p:txBody>
            </p:sp>
          </p:grpSp>
          <p:sp>
            <p:nvSpPr>
              <p:cNvPr id="8092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8092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sp>
            <p:nvSpPr>
              <p:cNvPr id="8092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ar-SA"/>
              </a:p>
            </p:txBody>
          </p:sp>
          <p:grpSp>
            <p:nvGrpSpPr>
              <p:cNvPr id="34857" name="Group 28"/>
              <p:cNvGrpSpPr>
                <a:grpSpLocks/>
              </p:cNvGrpSpPr>
              <p:nvPr userDrawn="1"/>
            </p:nvGrpSpPr>
            <p:grpSpPr bwMode="auto">
              <a:xfrm>
                <a:off x="5" y="3490"/>
                <a:ext cx="1124" cy="678"/>
                <a:chOff x="5" y="3490"/>
                <a:chExt cx="1124" cy="678"/>
              </a:xfrm>
            </p:grpSpPr>
            <p:sp>
              <p:nvSpPr>
                <p:cNvPr id="8092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8092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8092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8092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ar-SA"/>
                </a:p>
              </p:txBody>
            </p:sp>
            <p:sp>
              <p:nvSpPr>
                <p:cNvPr id="8092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ar-SA"/>
                </a:p>
              </p:txBody>
            </p:sp>
            <p:sp>
              <p:nvSpPr>
                <p:cNvPr id="8093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ar-SA"/>
                </a:p>
              </p:txBody>
            </p:sp>
            <p:sp>
              <p:nvSpPr>
                <p:cNvPr id="8093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ar-SA"/>
                </a:p>
              </p:txBody>
            </p:sp>
            <p:sp>
              <p:nvSpPr>
                <p:cNvPr id="8093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ar-SA"/>
                </a:p>
              </p:txBody>
            </p:sp>
          </p:grpSp>
        </p:grpSp>
      </p:grpSp>
      <p:grpSp>
        <p:nvGrpSpPr>
          <p:cNvPr id="34827" name="Group 37"/>
          <p:cNvGrpSpPr>
            <a:grpSpLocks/>
          </p:cNvGrpSpPr>
          <p:nvPr/>
        </p:nvGrpSpPr>
        <p:grpSpPr bwMode="auto">
          <a:xfrm>
            <a:off x="8680450" y="2116138"/>
            <a:ext cx="385763" cy="4308475"/>
            <a:chOff x="5468" y="1333"/>
            <a:chExt cx="243" cy="2714"/>
          </a:xfrm>
        </p:grpSpPr>
        <p:sp>
          <p:nvSpPr>
            <p:cNvPr id="8093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sp>
          <p:nvSpPr>
            <p:cNvPr id="8093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grpSp>
      <p:grpSp>
        <p:nvGrpSpPr>
          <p:cNvPr id="34828" name="Group 40"/>
          <p:cNvGrpSpPr>
            <a:grpSpLocks/>
          </p:cNvGrpSpPr>
          <p:nvPr/>
        </p:nvGrpSpPr>
        <p:grpSpPr bwMode="auto">
          <a:xfrm>
            <a:off x="7318375" y="90488"/>
            <a:ext cx="2133600" cy="1911350"/>
            <a:chOff x="4610" y="57"/>
            <a:chExt cx="1344" cy="1204"/>
          </a:xfrm>
        </p:grpSpPr>
        <p:grpSp>
          <p:nvGrpSpPr>
            <p:cNvPr id="34829" name="Group 41"/>
            <p:cNvGrpSpPr>
              <a:grpSpLocks/>
            </p:cNvGrpSpPr>
            <p:nvPr userDrawn="1"/>
          </p:nvGrpSpPr>
          <p:grpSpPr bwMode="auto">
            <a:xfrm>
              <a:off x="4610" y="57"/>
              <a:ext cx="1344" cy="1204"/>
              <a:chOff x="4610" y="57"/>
              <a:chExt cx="1344" cy="1204"/>
            </a:xfrm>
          </p:grpSpPr>
          <p:sp>
            <p:nvSpPr>
              <p:cNvPr id="8093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ar-SA"/>
              </a:p>
            </p:txBody>
          </p:sp>
          <p:grpSp>
            <p:nvGrpSpPr>
              <p:cNvPr id="34832" name="Group 43"/>
              <p:cNvGrpSpPr>
                <a:grpSpLocks/>
              </p:cNvGrpSpPr>
              <p:nvPr userDrawn="1"/>
            </p:nvGrpSpPr>
            <p:grpSpPr bwMode="auto">
              <a:xfrm>
                <a:off x="4610" y="57"/>
                <a:ext cx="1344" cy="985"/>
                <a:chOff x="4610" y="57"/>
                <a:chExt cx="1344" cy="985"/>
              </a:xfrm>
            </p:grpSpPr>
            <p:sp>
              <p:nvSpPr>
                <p:cNvPr id="8094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ar-SA"/>
                </a:p>
              </p:txBody>
            </p:sp>
            <p:sp>
              <p:nvSpPr>
                <p:cNvPr id="80941" name="Freeform 45"/>
                <p:cNvSpPr>
                  <a:spLocks/>
                </p:cNvSpPr>
                <p:nvPr userDrawn="1"/>
              </p:nvSpPr>
              <p:spPr bwMode="auto">
                <a:xfrm rot="-3172564">
                  <a:off x="5058" y="322"/>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ar-SA"/>
                </a:p>
              </p:txBody>
            </p:sp>
            <p:sp>
              <p:nvSpPr>
                <p:cNvPr id="80942" name="Freeform 46"/>
                <p:cNvSpPr>
                  <a:spLocks/>
                </p:cNvSpPr>
                <p:nvPr userDrawn="1"/>
              </p:nvSpPr>
              <p:spPr bwMode="auto">
                <a:xfrm rot="-3172564">
                  <a:off x="4868" y="172"/>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ar-SA"/>
                </a:p>
              </p:txBody>
            </p:sp>
            <p:sp>
              <p:nvSpPr>
                <p:cNvPr id="8094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ar-SA"/>
                </a:p>
              </p:txBody>
            </p:sp>
            <p:sp>
              <p:nvSpPr>
                <p:cNvPr id="80944" name="Freeform 48"/>
                <p:cNvSpPr>
                  <a:spLocks/>
                </p:cNvSpPr>
                <p:nvPr userDrawn="1"/>
              </p:nvSpPr>
              <p:spPr bwMode="auto">
                <a:xfrm rot="-3172564">
                  <a:off x="5307" y="887"/>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ar-SA"/>
                </a:p>
              </p:txBody>
            </p:sp>
            <p:sp>
              <p:nvSpPr>
                <p:cNvPr id="80945" name="Freeform 49"/>
                <p:cNvSpPr>
                  <a:spLocks/>
                </p:cNvSpPr>
                <p:nvPr userDrawn="1"/>
              </p:nvSpPr>
              <p:spPr bwMode="auto">
                <a:xfrm rot="-3172564">
                  <a:off x="5253" y="796"/>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7" name="Freeform 51"/>
                <p:cNvSpPr>
                  <a:spLocks/>
                </p:cNvSpPr>
                <p:nvPr userDrawn="1"/>
              </p:nvSpPr>
              <p:spPr bwMode="auto">
                <a:xfrm rot="-3172564">
                  <a:off x="4957" y="132"/>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ar-SA"/>
                </a:p>
              </p:txBody>
            </p:sp>
          </p:grpSp>
        </p:grpSp>
        <p:sp>
          <p:nvSpPr>
            <p:cNvPr id="809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9018" r:id="rId1"/>
    <p:sldLayoutId id="2147488864" r:id="rId2"/>
    <p:sldLayoutId id="2147488865" r:id="rId3"/>
    <p:sldLayoutId id="2147488866" r:id="rId4"/>
    <p:sldLayoutId id="2147488867" r:id="rId5"/>
    <p:sldLayoutId id="2147488868" r:id="rId6"/>
    <p:sldLayoutId id="2147488869" r:id="rId7"/>
    <p:sldLayoutId id="2147488870" r:id="rId8"/>
    <p:sldLayoutId id="2147488871" r:id="rId9"/>
    <p:sldLayoutId id="2147488872" r:id="rId10"/>
    <p:sldLayoutId id="214748887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ctr" rtl="1" eaLnBrk="0" fontAlgn="base" hangingPunct="0">
        <a:spcBef>
          <a:spcPct val="0"/>
        </a:spcBef>
        <a:spcAft>
          <a:spcPct val="0"/>
        </a:spcAft>
        <a:defRPr sz="44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omic Sans MS" pitchFamily="66" charset="0"/>
          <a:cs typeface="Arial" pitchFamily="34" charset="0"/>
        </a:defRPr>
      </a:lvl2pPr>
      <a:lvl3pPr algn="ctr" rtl="1" eaLnBrk="0" fontAlgn="base" hangingPunct="0">
        <a:spcBef>
          <a:spcPct val="0"/>
        </a:spcBef>
        <a:spcAft>
          <a:spcPct val="0"/>
        </a:spcAft>
        <a:defRPr sz="4400">
          <a:solidFill>
            <a:schemeClr val="tx1"/>
          </a:solidFill>
          <a:latin typeface="Comic Sans MS" pitchFamily="66" charset="0"/>
          <a:cs typeface="Arial" pitchFamily="34" charset="0"/>
        </a:defRPr>
      </a:lvl3pPr>
      <a:lvl4pPr algn="ctr" rtl="1" eaLnBrk="0" fontAlgn="base" hangingPunct="0">
        <a:spcBef>
          <a:spcPct val="0"/>
        </a:spcBef>
        <a:spcAft>
          <a:spcPct val="0"/>
        </a:spcAft>
        <a:defRPr sz="4400">
          <a:solidFill>
            <a:schemeClr val="tx1"/>
          </a:solidFill>
          <a:latin typeface="Comic Sans MS" pitchFamily="66" charset="0"/>
          <a:cs typeface="Arial" pitchFamily="34" charset="0"/>
        </a:defRPr>
      </a:lvl4pPr>
      <a:lvl5pPr algn="ctr" rtl="1" eaLnBrk="0" fontAlgn="base" hangingPunct="0">
        <a:spcBef>
          <a:spcPct val="0"/>
        </a:spcBef>
        <a:spcAft>
          <a:spcPct val="0"/>
        </a:spcAft>
        <a:defRPr sz="4400">
          <a:solidFill>
            <a:schemeClr val="tx1"/>
          </a:solidFill>
          <a:latin typeface="Comic Sans MS" pitchFamily="66" charset="0"/>
          <a:cs typeface="Arial" pitchFamily="34" charset="0"/>
        </a:defRPr>
      </a:lvl5pPr>
      <a:lvl6pPr marL="457200" algn="ctr" rtl="1" eaLnBrk="1" fontAlgn="base" hangingPunct="1">
        <a:spcBef>
          <a:spcPct val="0"/>
        </a:spcBef>
        <a:spcAft>
          <a:spcPct val="0"/>
        </a:spcAft>
        <a:defRPr sz="4400">
          <a:solidFill>
            <a:schemeClr val="tx1"/>
          </a:solidFill>
          <a:latin typeface="Comic Sans MS" pitchFamily="66" charset="0"/>
          <a:cs typeface="Arial" pitchFamily="34" charset="0"/>
        </a:defRPr>
      </a:lvl6pPr>
      <a:lvl7pPr marL="914400" algn="ctr" rtl="1" eaLnBrk="1" fontAlgn="base" hangingPunct="1">
        <a:spcBef>
          <a:spcPct val="0"/>
        </a:spcBef>
        <a:spcAft>
          <a:spcPct val="0"/>
        </a:spcAft>
        <a:defRPr sz="4400">
          <a:solidFill>
            <a:schemeClr val="tx1"/>
          </a:solidFill>
          <a:latin typeface="Comic Sans MS" pitchFamily="66" charset="0"/>
          <a:cs typeface="Arial" pitchFamily="34" charset="0"/>
        </a:defRPr>
      </a:lvl7pPr>
      <a:lvl8pPr marL="1371600" algn="ctr" rtl="1" eaLnBrk="1" fontAlgn="base" hangingPunct="1">
        <a:spcBef>
          <a:spcPct val="0"/>
        </a:spcBef>
        <a:spcAft>
          <a:spcPct val="0"/>
        </a:spcAft>
        <a:defRPr sz="4400">
          <a:solidFill>
            <a:schemeClr val="tx1"/>
          </a:solidFill>
          <a:latin typeface="Comic Sans MS" pitchFamily="66" charset="0"/>
          <a:cs typeface="Arial" pitchFamily="34" charset="0"/>
        </a:defRPr>
      </a:lvl8pPr>
      <a:lvl9pPr marL="1828800" algn="ctr" rtl="1" eaLnBrk="1" fontAlgn="base" hangingPunct="1">
        <a:spcBef>
          <a:spcPct val="0"/>
        </a:spcBef>
        <a:spcAft>
          <a:spcPct val="0"/>
        </a:spcAft>
        <a:defRPr sz="4400">
          <a:solidFill>
            <a:schemeClr val="tx1"/>
          </a:solidFill>
          <a:latin typeface="Comic Sans MS" pitchFamily="66"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710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ar-SA"/>
          </a:p>
        </p:txBody>
      </p:sp>
      <p:sp>
        <p:nvSpPr>
          <p:cNvPr id="35843"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5844"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785773FB-2864-4CF5-A9E9-CA4A271D881F}" type="datetimeFigureOut">
              <a:rPr lang="en-US"/>
              <a:pPr>
                <a:defRPr/>
              </a:pPr>
              <a:t>3/13/2020</a:t>
            </a:fld>
            <a:endParaRPr lang="en-US"/>
          </a:p>
        </p:txBody>
      </p:sp>
      <p:sp>
        <p:nvSpPr>
          <p:cNvPr id="4711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4711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09599F34-E4D9-49BE-B856-D0E146E6FFB5}" type="slidenum">
              <a:rPr lang="en-US"/>
              <a:pPr>
                <a:defRPr/>
              </a:pPr>
              <a:t>‹#›</a:t>
            </a:fld>
            <a:endParaRPr lang="en-US"/>
          </a:p>
        </p:txBody>
      </p:sp>
      <p:grpSp>
        <p:nvGrpSpPr>
          <p:cNvPr id="35848" name="Group 8"/>
          <p:cNvGrpSpPr>
            <a:grpSpLocks/>
          </p:cNvGrpSpPr>
          <p:nvPr/>
        </p:nvGrpSpPr>
        <p:grpSpPr bwMode="auto">
          <a:xfrm>
            <a:off x="8153400" y="152400"/>
            <a:ext cx="792163" cy="1295400"/>
            <a:chOff x="5136" y="960"/>
            <a:chExt cx="528" cy="864"/>
          </a:xfrm>
        </p:grpSpPr>
        <p:sp>
          <p:nvSpPr>
            <p:cNvPr id="4711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4"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5"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6"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7"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8"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9"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0"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1"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2"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3"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4"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5"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26"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7"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8"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0"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1"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2"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4"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5"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6"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7"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8"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9"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40"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1"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2"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3"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9019" r:id="rId1"/>
    <p:sldLayoutId id="2147488874" r:id="rId2"/>
    <p:sldLayoutId id="2147488875" r:id="rId3"/>
    <p:sldLayoutId id="2147488876" r:id="rId4"/>
    <p:sldLayoutId id="2147488877" r:id="rId5"/>
    <p:sldLayoutId id="2147488878" r:id="rId6"/>
    <p:sldLayoutId id="2147488879" r:id="rId7"/>
    <p:sldLayoutId id="2147488880" r:id="rId8"/>
    <p:sldLayoutId id="2147488881" r:id="rId9"/>
    <p:sldLayoutId id="2147488882" r:id="rId10"/>
    <p:sldLayoutId id="2147488883" r:id="rId11"/>
    <p:sldLayoutId id="2147489020"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900" b="1">
          <a:solidFill>
            <a:schemeClr val="tx2"/>
          </a:solidFill>
          <a:latin typeface="+mj-lt"/>
          <a:ea typeface="+mj-ea"/>
          <a:cs typeface="+mj-cs"/>
        </a:defRPr>
      </a:lvl1pPr>
      <a:lvl2pPr algn="l" rtl="1" eaLnBrk="0" fontAlgn="base" hangingPunct="0">
        <a:spcBef>
          <a:spcPct val="0"/>
        </a:spcBef>
        <a:spcAft>
          <a:spcPct val="0"/>
        </a:spcAft>
        <a:defRPr sz="3900" b="1">
          <a:solidFill>
            <a:schemeClr val="tx2"/>
          </a:solidFill>
          <a:latin typeface="Arial" pitchFamily="34" charset="0"/>
          <a:cs typeface="Arial" pitchFamily="34" charset="0"/>
        </a:defRPr>
      </a:lvl2pPr>
      <a:lvl3pPr algn="l" rtl="1" eaLnBrk="0" fontAlgn="base" hangingPunct="0">
        <a:spcBef>
          <a:spcPct val="0"/>
        </a:spcBef>
        <a:spcAft>
          <a:spcPct val="0"/>
        </a:spcAft>
        <a:defRPr sz="3900" b="1">
          <a:solidFill>
            <a:schemeClr val="tx2"/>
          </a:solidFill>
          <a:latin typeface="Arial" pitchFamily="34" charset="0"/>
          <a:cs typeface="Arial" pitchFamily="34" charset="0"/>
        </a:defRPr>
      </a:lvl3pPr>
      <a:lvl4pPr algn="l" rtl="1" eaLnBrk="0" fontAlgn="base" hangingPunct="0">
        <a:spcBef>
          <a:spcPct val="0"/>
        </a:spcBef>
        <a:spcAft>
          <a:spcPct val="0"/>
        </a:spcAft>
        <a:defRPr sz="3900" b="1">
          <a:solidFill>
            <a:schemeClr val="tx2"/>
          </a:solidFill>
          <a:latin typeface="Arial" pitchFamily="34" charset="0"/>
          <a:cs typeface="Arial" pitchFamily="34" charset="0"/>
        </a:defRPr>
      </a:lvl4pPr>
      <a:lvl5pPr algn="l" rtl="1" eaLnBrk="0" fontAlgn="base" hangingPunct="0">
        <a:spcBef>
          <a:spcPct val="0"/>
        </a:spcBef>
        <a:spcAft>
          <a:spcPct val="0"/>
        </a:spcAft>
        <a:defRPr sz="3900" b="1">
          <a:solidFill>
            <a:schemeClr val="tx2"/>
          </a:solidFill>
          <a:latin typeface="Arial" pitchFamily="34" charset="0"/>
          <a:cs typeface="Arial" pitchFamily="34" charset="0"/>
        </a:defRPr>
      </a:lvl5pPr>
      <a:lvl6pPr marL="457200" algn="l" rtl="1" eaLnBrk="1" fontAlgn="base" hangingPunct="1">
        <a:spcBef>
          <a:spcPct val="0"/>
        </a:spcBef>
        <a:spcAft>
          <a:spcPct val="0"/>
        </a:spcAft>
        <a:defRPr sz="3900" b="1">
          <a:solidFill>
            <a:schemeClr val="tx2"/>
          </a:solidFill>
          <a:latin typeface="Arial" pitchFamily="34" charset="0"/>
          <a:cs typeface="Arial" pitchFamily="34" charset="0"/>
        </a:defRPr>
      </a:lvl6pPr>
      <a:lvl7pPr marL="914400" algn="l" rtl="1" eaLnBrk="1" fontAlgn="base" hangingPunct="1">
        <a:spcBef>
          <a:spcPct val="0"/>
        </a:spcBef>
        <a:spcAft>
          <a:spcPct val="0"/>
        </a:spcAft>
        <a:defRPr sz="3900" b="1">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900" b="1">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9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r" rtl="1"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r" rtl="1"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r" rtl="1"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r" rtl="1"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22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ar-SA"/>
          </a:p>
        </p:txBody>
      </p:sp>
      <p:sp>
        <p:nvSpPr>
          <p:cNvPr id="5223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5223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5223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369799AB-51E3-4192-AF55-B10F342F2F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990" r:id="rId1"/>
    <p:sldLayoutId id="2147488714" r:id="rId2"/>
    <p:sldLayoutId id="2147488715" r:id="rId3"/>
    <p:sldLayoutId id="2147488716" r:id="rId4"/>
    <p:sldLayoutId id="2147488717" r:id="rId5"/>
    <p:sldLayoutId id="2147488718" r:id="rId6"/>
    <p:sldLayoutId id="2147488719" r:id="rId7"/>
    <p:sldLayoutId id="2147488720" r:id="rId8"/>
    <p:sldLayoutId id="2147488721" r:id="rId9"/>
    <p:sldLayoutId id="2147488722" r:id="rId10"/>
    <p:sldLayoutId id="214748872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Verdana" pitchFamily="34" charset="0"/>
          <a:cs typeface="Arial" pitchFamily="34" charset="0"/>
        </a:defRPr>
      </a:lvl2pPr>
      <a:lvl3pPr algn="l" rtl="1" eaLnBrk="0" fontAlgn="base" hangingPunct="0">
        <a:spcBef>
          <a:spcPct val="0"/>
        </a:spcBef>
        <a:spcAft>
          <a:spcPct val="0"/>
        </a:spcAft>
        <a:defRPr sz="3800">
          <a:solidFill>
            <a:schemeClr val="tx2"/>
          </a:solidFill>
          <a:latin typeface="Verdana" pitchFamily="34" charset="0"/>
          <a:cs typeface="Arial" pitchFamily="34" charset="0"/>
        </a:defRPr>
      </a:lvl3pPr>
      <a:lvl4pPr algn="l" rtl="1" eaLnBrk="0" fontAlgn="base" hangingPunct="0">
        <a:spcBef>
          <a:spcPct val="0"/>
        </a:spcBef>
        <a:spcAft>
          <a:spcPct val="0"/>
        </a:spcAft>
        <a:defRPr sz="3800">
          <a:solidFill>
            <a:schemeClr val="tx2"/>
          </a:solidFill>
          <a:latin typeface="Verdana" pitchFamily="34" charset="0"/>
          <a:cs typeface="Arial" pitchFamily="34" charset="0"/>
        </a:defRPr>
      </a:lvl4pPr>
      <a:lvl5pPr algn="l" rtl="1" eaLnBrk="0" fontAlgn="base" hangingPunct="0">
        <a:spcBef>
          <a:spcPct val="0"/>
        </a:spcBef>
        <a:spcAft>
          <a:spcPct val="0"/>
        </a:spcAft>
        <a:defRPr sz="3800">
          <a:solidFill>
            <a:schemeClr val="tx2"/>
          </a:solidFill>
          <a:latin typeface="Verdana" pitchFamily="34" charset="0"/>
          <a:cs typeface="Arial" pitchFamily="34" charset="0"/>
        </a:defRPr>
      </a:lvl5pPr>
      <a:lvl6pPr marL="457200" algn="l" rtl="1" eaLnBrk="1" fontAlgn="base" hangingPunct="1">
        <a:spcBef>
          <a:spcPct val="0"/>
        </a:spcBef>
        <a:spcAft>
          <a:spcPct val="0"/>
        </a:spcAft>
        <a:defRPr sz="3800">
          <a:solidFill>
            <a:schemeClr val="tx2"/>
          </a:solidFill>
          <a:latin typeface="Verdana" pitchFamily="34" charset="0"/>
          <a:cs typeface="Arial" pitchFamily="34" charset="0"/>
        </a:defRPr>
      </a:lvl6pPr>
      <a:lvl7pPr marL="914400" algn="l" rtl="1" eaLnBrk="1" fontAlgn="base" hangingPunct="1">
        <a:spcBef>
          <a:spcPct val="0"/>
        </a:spcBef>
        <a:spcAft>
          <a:spcPct val="0"/>
        </a:spcAft>
        <a:defRPr sz="3800">
          <a:solidFill>
            <a:schemeClr val="tx2"/>
          </a:solidFill>
          <a:latin typeface="Verdana" pitchFamily="34" charset="0"/>
          <a:cs typeface="Arial" pitchFamily="34" charset="0"/>
        </a:defRPr>
      </a:lvl7pPr>
      <a:lvl8pPr marL="1371600" algn="l" rtl="1" eaLnBrk="1" fontAlgn="base" hangingPunct="1">
        <a:spcBef>
          <a:spcPct val="0"/>
        </a:spcBef>
        <a:spcAft>
          <a:spcPct val="0"/>
        </a:spcAft>
        <a:defRPr sz="3800">
          <a:solidFill>
            <a:schemeClr val="tx2"/>
          </a:solidFill>
          <a:latin typeface="Verdana" pitchFamily="34" charset="0"/>
          <a:cs typeface="Arial" pitchFamily="34" charset="0"/>
        </a:defRPr>
      </a:lvl8pPr>
      <a:lvl9pPr marL="1828800" algn="l" rtl="1" eaLnBrk="1" fontAlgn="base" hangingPunct="1">
        <a:spcBef>
          <a:spcPct val="0"/>
        </a:spcBef>
        <a:spcAft>
          <a:spcPct val="0"/>
        </a:spcAft>
        <a:defRPr sz="3800">
          <a:solidFill>
            <a:schemeClr val="tx2"/>
          </a:solidFill>
          <a:latin typeface="Verdana" pitchFamily="34" charset="0"/>
          <a:cs typeface="Arial" pitchFamily="34" charset="0"/>
        </a:defRPr>
      </a:lvl9pPr>
    </p:titleStyle>
    <p:bodyStyle>
      <a:lvl1pPr marL="469900" indent="-469900" algn="r" rtl="1"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r" rtl="1"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r" rtl="1"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r" rtl="1"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r" rtl="1"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22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ar-SA"/>
          </a:p>
        </p:txBody>
      </p:sp>
      <p:sp>
        <p:nvSpPr>
          <p:cNvPr id="5223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5223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5223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569827FE-68F5-41D6-84AA-8B68879138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21" r:id="rId1"/>
    <p:sldLayoutId id="2147488884" r:id="rId2"/>
    <p:sldLayoutId id="2147488885" r:id="rId3"/>
    <p:sldLayoutId id="2147488886" r:id="rId4"/>
    <p:sldLayoutId id="2147488887" r:id="rId5"/>
    <p:sldLayoutId id="2147488888" r:id="rId6"/>
    <p:sldLayoutId id="2147488889" r:id="rId7"/>
    <p:sldLayoutId id="2147488890" r:id="rId8"/>
    <p:sldLayoutId id="2147488891" r:id="rId9"/>
    <p:sldLayoutId id="2147488892" r:id="rId10"/>
    <p:sldLayoutId id="214748889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Verdana" pitchFamily="34" charset="0"/>
          <a:cs typeface="Arial" pitchFamily="34" charset="0"/>
        </a:defRPr>
      </a:lvl2pPr>
      <a:lvl3pPr algn="l" rtl="1" eaLnBrk="0" fontAlgn="base" hangingPunct="0">
        <a:spcBef>
          <a:spcPct val="0"/>
        </a:spcBef>
        <a:spcAft>
          <a:spcPct val="0"/>
        </a:spcAft>
        <a:defRPr sz="3800">
          <a:solidFill>
            <a:schemeClr val="tx2"/>
          </a:solidFill>
          <a:latin typeface="Verdana" pitchFamily="34" charset="0"/>
          <a:cs typeface="Arial" pitchFamily="34" charset="0"/>
        </a:defRPr>
      </a:lvl3pPr>
      <a:lvl4pPr algn="l" rtl="1" eaLnBrk="0" fontAlgn="base" hangingPunct="0">
        <a:spcBef>
          <a:spcPct val="0"/>
        </a:spcBef>
        <a:spcAft>
          <a:spcPct val="0"/>
        </a:spcAft>
        <a:defRPr sz="3800">
          <a:solidFill>
            <a:schemeClr val="tx2"/>
          </a:solidFill>
          <a:latin typeface="Verdana" pitchFamily="34" charset="0"/>
          <a:cs typeface="Arial" pitchFamily="34" charset="0"/>
        </a:defRPr>
      </a:lvl4pPr>
      <a:lvl5pPr algn="l" rtl="1" eaLnBrk="0" fontAlgn="base" hangingPunct="0">
        <a:spcBef>
          <a:spcPct val="0"/>
        </a:spcBef>
        <a:spcAft>
          <a:spcPct val="0"/>
        </a:spcAft>
        <a:defRPr sz="3800">
          <a:solidFill>
            <a:schemeClr val="tx2"/>
          </a:solidFill>
          <a:latin typeface="Verdana" pitchFamily="34" charset="0"/>
          <a:cs typeface="Arial" pitchFamily="34" charset="0"/>
        </a:defRPr>
      </a:lvl5pPr>
      <a:lvl6pPr marL="457200" algn="l" rtl="1" eaLnBrk="1" fontAlgn="base" hangingPunct="1">
        <a:spcBef>
          <a:spcPct val="0"/>
        </a:spcBef>
        <a:spcAft>
          <a:spcPct val="0"/>
        </a:spcAft>
        <a:defRPr sz="3800">
          <a:solidFill>
            <a:schemeClr val="tx2"/>
          </a:solidFill>
          <a:latin typeface="Verdana" pitchFamily="34" charset="0"/>
          <a:cs typeface="Arial" pitchFamily="34" charset="0"/>
        </a:defRPr>
      </a:lvl6pPr>
      <a:lvl7pPr marL="914400" algn="l" rtl="1" eaLnBrk="1" fontAlgn="base" hangingPunct="1">
        <a:spcBef>
          <a:spcPct val="0"/>
        </a:spcBef>
        <a:spcAft>
          <a:spcPct val="0"/>
        </a:spcAft>
        <a:defRPr sz="3800">
          <a:solidFill>
            <a:schemeClr val="tx2"/>
          </a:solidFill>
          <a:latin typeface="Verdana" pitchFamily="34" charset="0"/>
          <a:cs typeface="Arial" pitchFamily="34" charset="0"/>
        </a:defRPr>
      </a:lvl7pPr>
      <a:lvl8pPr marL="1371600" algn="l" rtl="1" eaLnBrk="1" fontAlgn="base" hangingPunct="1">
        <a:spcBef>
          <a:spcPct val="0"/>
        </a:spcBef>
        <a:spcAft>
          <a:spcPct val="0"/>
        </a:spcAft>
        <a:defRPr sz="3800">
          <a:solidFill>
            <a:schemeClr val="tx2"/>
          </a:solidFill>
          <a:latin typeface="Verdana" pitchFamily="34" charset="0"/>
          <a:cs typeface="Arial" pitchFamily="34" charset="0"/>
        </a:defRPr>
      </a:lvl8pPr>
      <a:lvl9pPr marL="1828800" algn="l" rtl="1" eaLnBrk="1" fontAlgn="base" hangingPunct="1">
        <a:spcBef>
          <a:spcPct val="0"/>
        </a:spcBef>
        <a:spcAft>
          <a:spcPct val="0"/>
        </a:spcAft>
        <a:defRPr sz="3800">
          <a:solidFill>
            <a:schemeClr val="tx2"/>
          </a:solidFill>
          <a:latin typeface="Verdana" pitchFamily="34" charset="0"/>
          <a:cs typeface="Arial" pitchFamily="34" charset="0"/>
        </a:defRPr>
      </a:lvl9pPr>
    </p:titleStyle>
    <p:bodyStyle>
      <a:lvl1pPr marL="469900" indent="-469900" algn="r" rtl="1"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r" rtl="1"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r" rtl="1"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r" rtl="1"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r" rtl="1"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1071563" y="304800"/>
            <a:ext cx="7615237" cy="1106488"/>
            <a:chOff x="675" y="192"/>
            <a:chExt cx="4797" cy="697"/>
          </a:xfrm>
        </p:grpSpPr>
        <p:sp>
          <p:nvSpPr>
            <p:cNvPr id="69635"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6"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7"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8"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69639"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37891"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1"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69642"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69643"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76D18BD1-38F6-4E1E-A543-9BF29BA865A8}" type="slidenum">
              <a:rPr lang="en-US"/>
              <a:pPr>
                <a:defRPr/>
              </a:pPr>
              <a:t>‹#›</a:t>
            </a:fld>
            <a:endParaRPr lang="en-US"/>
          </a:p>
        </p:txBody>
      </p:sp>
      <p:sp>
        <p:nvSpPr>
          <p:cNvPr id="37895"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022" r:id="rId1"/>
    <p:sldLayoutId id="2147488894" r:id="rId2"/>
    <p:sldLayoutId id="2147488895" r:id="rId3"/>
    <p:sldLayoutId id="2147488896" r:id="rId4"/>
    <p:sldLayoutId id="2147488897" r:id="rId5"/>
    <p:sldLayoutId id="2147488898" r:id="rId6"/>
    <p:sldLayoutId id="2147488899" r:id="rId7"/>
    <p:sldLayoutId id="2147488900" r:id="rId8"/>
    <p:sldLayoutId id="2147488901" r:id="rId9"/>
    <p:sldLayoutId id="2147488902" r:id="rId10"/>
    <p:sldLayoutId id="2147488903" r:id="rId11"/>
    <p:sldLayoutId id="2147489084"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Arial" pitchFamily="34" charset="0"/>
          <a:cs typeface="Arial" pitchFamily="34" charset="0"/>
        </a:defRPr>
      </a:lvl2pPr>
      <a:lvl3pPr algn="l" rtl="1" eaLnBrk="0" fontAlgn="base" hangingPunct="0">
        <a:spcBef>
          <a:spcPct val="0"/>
        </a:spcBef>
        <a:spcAft>
          <a:spcPct val="0"/>
        </a:spcAft>
        <a:defRPr sz="3800">
          <a:solidFill>
            <a:schemeClr val="tx2"/>
          </a:solidFill>
          <a:latin typeface="Arial" pitchFamily="34" charset="0"/>
          <a:cs typeface="Arial" pitchFamily="34" charset="0"/>
        </a:defRPr>
      </a:lvl3pPr>
      <a:lvl4pPr algn="l" rtl="1" eaLnBrk="0" fontAlgn="base" hangingPunct="0">
        <a:spcBef>
          <a:spcPct val="0"/>
        </a:spcBef>
        <a:spcAft>
          <a:spcPct val="0"/>
        </a:spcAft>
        <a:defRPr sz="3800">
          <a:solidFill>
            <a:schemeClr val="tx2"/>
          </a:solidFill>
          <a:latin typeface="Arial" pitchFamily="34" charset="0"/>
          <a:cs typeface="Arial" pitchFamily="34" charset="0"/>
        </a:defRPr>
      </a:lvl4pPr>
      <a:lvl5pPr algn="l" rtl="1" eaLnBrk="0" fontAlgn="base" hangingPunct="0">
        <a:spcBef>
          <a:spcPct val="0"/>
        </a:spcBef>
        <a:spcAft>
          <a:spcPct val="0"/>
        </a:spcAft>
        <a:defRPr sz="3800">
          <a:solidFill>
            <a:schemeClr val="tx2"/>
          </a:solidFill>
          <a:latin typeface="Arial" pitchFamily="34" charset="0"/>
          <a:cs typeface="Arial" pitchFamily="34" charset="0"/>
        </a:defRPr>
      </a:lvl5pPr>
      <a:lvl6pPr marL="457200" algn="l" rtl="1" eaLnBrk="1" fontAlgn="base" hangingPunct="1">
        <a:spcBef>
          <a:spcPct val="0"/>
        </a:spcBef>
        <a:spcAft>
          <a:spcPct val="0"/>
        </a:spcAft>
        <a:defRPr sz="3800">
          <a:solidFill>
            <a:schemeClr val="tx2"/>
          </a:solidFill>
          <a:latin typeface="Arial" pitchFamily="34" charset="0"/>
          <a:cs typeface="Arial" pitchFamily="34" charset="0"/>
        </a:defRPr>
      </a:lvl6pPr>
      <a:lvl7pPr marL="914400" algn="l" rtl="1" eaLnBrk="1" fontAlgn="base" hangingPunct="1">
        <a:spcBef>
          <a:spcPct val="0"/>
        </a:spcBef>
        <a:spcAft>
          <a:spcPct val="0"/>
        </a:spcAft>
        <a:defRPr sz="3800">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800">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8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r" rtl="1"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r" rtl="1"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6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38921"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922"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63"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en-US"/>
          </a:p>
        </p:txBody>
      </p:sp>
      <p:sp>
        <p:nvSpPr>
          <p:cNvPr id="74764"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74765"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CD7B35D7-29EF-4163-8E8E-86EB92F64C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23" r:id="rId1"/>
    <p:sldLayoutId id="2147488904" r:id="rId2"/>
    <p:sldLayoutId id="2147488905" r:id="rId3"/>
    <p:sldLayoutId id="2147488906" r:id="rId4"/>
    <p:sldLayoutId id="2147488907" r:id="rId5"/>
    <p:sldLayoutId id="2147488908" r:id="rId6"/>
    <p:sldLayoutId id="2147488909" r:id="rId7"/>
    <p:sldLayoutId id="2147488910" r:id="rId8"/>
    <p:sldLayoutId id="2147488911" r:id="rId9"/>
    <p:sldLayoutId id="2147488912" r:id="rId10"/>
    <p:sldLayoutId id="2147488913" r:id="rId11"/>
    <p:sldLayoutId id="2147489083"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pitchFamily="34" charset="0"/>
        </a:defRPr>
      </a:lvl2pPr>
      <a:lvl3pPr algn="l" rtl="1" eaLnBrk="0" fontAlgn="base" hangingPunct="0">
        <a:spcBef>
          <a:spcPct val="0"/>
        </a:spcBef>
        <a:spcAft>
          <a:spcPct val="0"/>
        </a:spcAft>
        <a:defRPr sz="4400">
          <a:solidFill>
            <a:schemeClr val="tx2"/>
          </a:solidFill>
          <a:latin typeface="Tahoma" pitchFamily="34" charset="0"/>
          <a:cs typeface="Arial" pitchFamily="34" charset="0"/>
        </a:defRPr>
      </a:lvl3pPr>
      <a:lvl4pPr algn="l" rtl="1" eaLnBrk="0" fontAlgn="base" hangingPunct="0">
        <a:spcBef>
          <a:spcPct val="0"/>
        </a:spcBef>
        <a:spcAft>
          <a:spcPct val="0"/>
        </a:spcAft>
        <a:defRPr sz="4400">
          <a:solidFill>
            <a:schemeClr val="tx2"/>
          </a:solidFill>
          <a:latin typeface="Tahoma" pitchFamily="34" charset="0"/>
          <a:cs typeface="Arial" pitchFamily="34" charset="0"/>
        </a:defRPr>
      </a:lvl4pPr>
      <a:lvl5pPr algn="l" rtl="1" eaLnBrk="0" fontAlgn="base" hangingPunct="0">
        <a:spcBef>
          <a:spcPct val="0"/>
        </a:spcBef>
        <a:spcAft>
          <a:spcPct val="0"/>
        </a:spcAft>
        <a:defRPr sz="44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44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44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44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44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r" rtl="1"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r" rtl="1"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7620000" cy="6858000"/>
            <a:chOff x="0" y="0"/>
            <a:chExt cx="4800" cy="4320"/>
          </a:xfrm>
        </p:grpSpPr>
        <p:grpSp>
          <p:nvGrpSpPr>
            <p:cNvPr id="39944" name="Group 3"/>
            <p:cNvGrpSpPr>
              <a:grpSpLocks/>
            </p:cNvGrpSpPr>
            <p:nvPr userDrawn="1"/>
          </p:nvGrpSpPr>
          <p:grpSpPr bwMode="auto">
            <a:xfrm>
              <a:off x="0" y="0"/>
              <a:ext cx="2016" cy="4320"/>
              <a:chOff x="0" y="0"/>
              <a:chExt cx="2016" cy="4320"/>
            </a:xfrm>
          </p:grpSpPr>
          <p:sp>
            <p:nvSpPr>
              <p:cNvPr id="77828"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77829"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ar-SA"/>
              </a:p>
            </p:txBody>
          </p:sp>
        </p:grpSp>
        <p:grpSp>
          <p:nvGrpSpPr>
            <p:cNvPr id="39945" name="Group 6"/>
            <p:cNvGrpSpPr>
              <a:grpSpLocks/>
            </p:cNvGrpSpPr>
            <p:nvPr/>
          </p:nvGrpSpPr>
          <p:grpSpPr bwMode="auto">
            <a:xfrm>
              <a:off x="144" y="1248"/>
              <a:ext cx="4656" cy="201"/>
              <a:chOff x="144" y="1248"/>
              <a:chExt cx="4656" cy="201"/>
            </a:xfrm>
          </p:grpSpPr>
          <p:sp>
            <p:nvSpPr>
              <p:cNvPr id="77831"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77832"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grpSp>
      <p:sp>
        <p:nvSpPr>
          <p:cNvPr id="39939"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35"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endParaRPr lang="en-US"/>
          </a:p>
        </p:txBody>
      </p:sp>
      <p:sp>
        <p:nvSpPr>
          <p:cNvPr id="77836"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77837"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a:defRPr/>
            </a:pPr>
            <a:fld id="{E3B0F1A0-5DEE-448E-B04E-DA9626807E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24" r:id="rId1"/>
    <p:sldLayoutId id="2147488914" r:id="rId2"/>
    <p:sldLayoutId id="2147488915" r:id="rId3"/>
    <p:sldLayoutId id="2147488916" r:id="rId4"/>
    <p:sldLayoutId id="2147488917" r:id="rId5"/>
    <p:sldLayoutId id="2147488918" r:id="rId6"/>
    <p:sldLayoutId id="2147488919" r:id="rId7"/>
    <p:sldLayoutId id="2147488920" r:id="rId8"/>
    <p:sldLayoutId id="2147488921" r:id="rId9"/>
    <p:sldLayoutId id="2147488922" r:id="rId10"/>
    <p:sldLayoutId id="214748892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lnSpc>
          <a:spcPct val="90000"/>
        </a:lnSpc>
        <a:spcBef>
          <a:spcPct val="0"/>
        </a:spcBef>
        <a:spcAft>
          <a:spcPct val="0"/>
        </a:spcAft>
        <a:defRPr sz="3600" b="1">
          <a:solidFill>
            <a:schemeClr val="tx2"/>
          </a:solidFill>
          <a:latin typeface="+mj-lt"/>
          <a:ea typeface="+mj-ea"/>
          <a:cs typeface="+mj-cs"/>
        </a:defRPr>
      </a:lvl1pPr>
      <a:lvl2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6pPr>
      <a:lvl7pPr marL="9144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r" rtl="1"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r" rtl="1"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r" rtl="1"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8089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ar-SA"/>
          </a:p>
        </p:txBody>
      </p:sp>
      <p:sp>
        <p:nvSpPr>
          <p:cNvPr id="40963"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0964"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8090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8090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AF4045E-A06B-4277-B6AA-B8B75DDB271E}" type="slidenum">
              <a:rPr lang="en-US"/>
              <a:pPr>
                <a:defRPr/>
              </a:pPr>
              <a:t>‹#›</a:t>
            </a:fld>
            <a:endParaRPr lang="en-US"/>
          </a:p>
        </p:txBody>
      </p:sp>
      <p:sp>
        <p:nvSpPr>
          <p:cNvPr id="8090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ar-SA"/>
          </a:p>
        </p:txBody>
      </p:sp>
      <p:sp>
        <p:nvSpPr>
          <p:cNvPr id="8090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ar-SA"/>
          </a:p>
        </p:txBody>
      </p:sp>
      <p:grpSp>
        <p:nvGrpSpPr>
          <p:cNvPr id="40970" name="Group 10"/>
          <p:cNvGrpSpPr>
            <a:grpSpLocks/>
          </p:cNvGrpSpPr>
          <p:nvPr/>
        </p:nvGrpSpPr>
        <p:grpSpPr bwMode="auto">
          <a:xfrm>
            <a:off x="7938" y="5540375"/>
            <a:ext cx="1784350" cy="1246188"/>
            <a:chOff x="5" y="3490"/>
            <a:chExt cx="1124" cy="785"/>
          </a:xfrm>
        </p:grpSpPr>
        <p:sp>
          <p:nvSpPr>
            <p:cNvPr id="8090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ar-SA"/>
            </a:p>
          </p:txBody>
        </p:sp>
        <p:sp>
          <p:nvSpPr>
            <p:cNvPr id="8090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ar-SA"/>
            </a:p>
          </p:txBody>
        </p:sp>
        <p:sp>
          <p:nvSpPr>
            <p:cNvPr id="8090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091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sp>
          <p:nvSpPr>
            <p:cNvPr id="8091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ar-SA"/>
            </a:p>
          </p:txBody>
        </p:sp>
        <p:sp>
          <p:nvSpPr>
            <p:cNvPr id="8091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ar-SA"/>
            </a:p>
          </p:txBody>
        </p:sp>
        <p:sp>
          <p:nvSpPr>
            <p:cNvPr id="8091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ar-SA"/>
            </a:p>
          </p:txBody>
        </p:sp>
        <p:sp>
          <p:nvSpPr>
            <p:cNvPr id="8091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ar-SA"/>
            </a:p>
          </p:txBody>
        </p:sp>
        <p:sp>
          <p:nvSpPr>
            <p:cNvPr id="8091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ar-SA"/>
            </a:p>
          </p:txBody>
        </p:sp>
        <p:grpSp>
          <p:nvGrpSpPr>
            <p:cNvPr id="40996" name="Group 20"/>
            <p:cNvGrpSpPr>
              <a:grpSpLocks/>
            </p:cNvGrpSpPr>
            <p:nvPr userDrawn="1"/>
          </p:nvGrpSpPr>
          <p:grpSpPr bwMode="auto">
            <a:xfrm>
              <a:off x="5" y="3490"/>
              <a:ext cx="1124" cy="780"/>
              <a:chOff x="5" y="3490"/>
              <a:chExt cx="1124" cy="780"/>
            </a:xfrm>
          </p:grpSpPr>
          <p:grpSp>
            <p:nvGrpSpPr>
              <p:cNvPr id="40997" name="Group 21"/>
              <p:cNvGrpSpPr>
                <a:grpSpLocks/>
              </p:cNvGrpSpPr>
              <p:nvPr userDrawn="1"/>
            </p:nvGrpSpPr>
            <p:grpSpPr bwMode="auto">
              <a:xfrm>
                <a:off x="499" y="3562"/>
                <a:ext cx="548" cy="708"/>
                <a:chOff x="499" y="3562"/>
                <a:chExt cx="548" cy="708"/>
              </a:xfrm>
            </p:grpSpPr>
            <p:sp>
              <p:nvSpPr>
                <p:cNvPr id="8091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ar-SA"/>
                </a:p>
              </p:txBody>
            </p:sp>
            <p:sp>
              <p:nvSpPr>
                <p:cNvPr id="8091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ar-SA"/>
                </a:p>
              </p:txBody>
            </p:sp>
            <p:sp>
              <p:nvSpPr>
                <p:cNvPr id="8092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ar-SA"/>
                </a:p>
              </p:txBody>
            </p:sp>
          </p:grpSp>
          <p:sp>
            <p:nvSpPr>
              <p:cNvPr id="8092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8092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sp>
            <p:nvSpPr>
              <p:cNvPr id="8092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ar-SA"/>
              </a:p>
            </p:txBody>
          </p:sp>
          <p:grpSp>
            <p:nvGrpSpPr>
              <p:cNvPr id="41001" name="Group 28"/>
              <p:cNvGrpSpPr>
                <a:grpSpLocks/>
              </p:cNvGrpSpPr>
              <p:nvPr userDrawn="1"/>
            </p:nvGrpSpPr>
            <p:grpSpPr bwMode="auto">
              <a:xfrm>
                <a:off x="5" y="3490"/>
                <a:ext cx="1124" cy="678"/>
                <a:chOff x="5" y="3490"/>
                <a:chExt cx="1124" cy="678"/>
              </a:xfrm>
            </p:grpSpPr>
            <p:sp>
              <p:nvSpPr>
                <p:cNvPr id="8092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8092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8092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8092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ar-SA"/>
                </a:p>
              </p:txBody>
            </p:sp>
            <p:sp>
              <p:nvSpPr>
                <p:cNvPr id="8092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ar-SA"/>
                </a:p>
              </p:txBody>
            </p:sp>
            <p:sp>
              <p:nvSpPr>
                <p:cNvPr id="8093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ar-SA"/>
                </a:p>
              </p:txBody>
            </p:sp>
            <p:sp>
              <p:nvSpPr>
                <p:cNvPr id="8093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ar-SA"/>
                </a:p>
              </p:txBody>
            </p:sp>
            <p:sp>
              <p:nvSpPr>
                <p:cNvPr id="8093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ar-SA"/>
                </a:p>
              </p:txBody>
            </p:sp>
          </p:grpSp>
        </p:grpSp>
      </p:grpSp>
      <p:grpSp>
        <p:nvGrpSpPr>
          <p:cNvPr id="40971" name="Group 37"/>
          <p:cNvGrpSpPr>
            <a:grpSpLocks/>
          </p:cNvGrpSpPr>
          <p:nvPr/>
        </p:nvGrpSpPr>
        <p:grpSpPr bwMode="auto">
          <a:xfrm>
            <a:off x="8680450" y="2116138"/>
            <a:ext cx="385763" cy="4308475"/>
            <a:chOff x="5468" y="1333"/>
            <a:chExt cx="243" cy="2714"/>
          </a:xfrm>
        </p:grpSpPr>
        <p:sp>
          <p:nvSpPr>
            <p:cNvPr id="8093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sp>
          <p:nvSpPr>
            <p:cNvPr id="8093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grpSp>
      <p:grpSp>
        <p:nvGrpSpPr>
          <p:cNvPr id="40972" name="Group 40"/>
          <p:cNvGrpSpPr>
            <a:grpSpLocks/>
          </p:cNvGrpSpPr>
          <p:nvPr/>
        </p:nvGrpSpPr>
        <p:grpSpPr bwMode="auto">
          <a:xfrm>
            <a:off x="7318375" y="90488"/>
            <a:ext cx="2133600" cy="1911350"/>
            <a:chOff x="4610" y="57"/>
            <a:chExt cx="1344" cy="1204"/>
          </a:xfrm>
        </p:grpSpPr>
        <p:grpSp>
          <p:nvGrpSpPr>
            <p:cNvPr id="40973" name="Group 41"/>
            <p:cNvGrpSpPr>
              <a:grpSpLocks/>
            </p:cNvGrpSpPr>
            <p:nvPr userDrawn="1"/>
          </p:nvGrpSpPr>
          <p:grpSpPr bwMode="auto">
            <a:xfrm>
              <a:off x="4610" y="57"/>
              <a:ext cx="1344" cy="1204"/>
              <a:chOff x="4610" y="57"/>
              <a:chExt cx="1344" cy="1204"/>
            </a:xfrm>
          </p:grpSpPr>
          <p:sp>
            <p:nvSpPr>
              <p:cNvPr id="8093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ar-SA"/>
              </a:p>
            </p:txBody>
          </p:sp>
          <p:grpSp>
            <p:nvGrpSpPr>
              <p:cNvPr id="40976" name="Group 43"/>
              <p:cNvGrpSpPr>
                <a:grpSpLocks/>
              </p:cNvGrpSpPr>
              <p:nvPr userDrawn="1"/>
            </p:nvGrpSpPr>
            <p:grpSpPr bwMode="auto">
              <a:xfrm>
                <a:off x="4610" y="57"/>
                <a:ext cx="1344" cy="985"/>
                <a:chOff x="4610" y="57"/>
                <a:chExt cx="1344" cy="985"/>
              </a:xfrm>
            </p:grpSpPr>
            <p:sp>
              <p:nvSpPr>
                <p:cNvPr id="8094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ar-SA"/>
                </a:p>
              </p:txBody>
            </p:sp>
            <p:sp>
              <p:nvSpPr>
                <p:cNvPr id="80941" name="Freeform 45"/>
                <p:cNvSpPr>
                  <a:spLocks/>
                </p:cNvSpPr>
                <p:nvPr userDrawn="1"/>
              </p:nvSpPr>
              <p:spPr bwMode="auto">
                <a:xfrm rot="-3172564">
                  <a:off x="5058" y="322"/>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ar-SA"/>
                </a:p>
              </p:txBody>
            </p:sp>
            <p:sp>
              <p:nvSpPr>
                <p:cNvPr id="80942" name="Freeform 46"/>
                <p:cNvSpPr>
                  <a:spLocks/>
                </p:cNvSpPr>
                <p:nvPr userDrawn="1"/>
              </p:nvSpPr>
              <p:spPr bwMode="auto">
                <a:xfrm rot="-3172564">
                  <a:off x="4868" y="172"/>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ar-SA"/>
                </a:p>
              </p:txBody>
            </p:sp>
            <p:sp>
              <p:nvSpPr>
                <p:cNvPr id="8094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ar-SA"/>
                </a:p>
              </p:txBody>
            </p:sp>
            <p:sp>
              <p:nvSpPr>
                <p:cNvPr id="80944" name="Freeform 48"/>
                <p:cNvSpPr>
                  <a:spLocks/>
                </p:cNvSpPr>
                <p:nvPr userDrawn="1"/>
              </p:nvSpPr>
              <p:spPr bwMode="auto">
                <a:xfrm rot="-3172564">
                  <a:off x="5307" y="887"/>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ar-SA"/>
                </a:p>
              </p:txBody>
            </p:sp>
            <p:sp>
              <p:nvSpPr>
                <p:cNvPr id="80945" name="Freeform 49"/>
                <p:cNvSpPr>
                  <a:spLocks/>
                </p:cNvSpPr>
                <p:nvPr userDrawn="1"/>
              </p:nvSpPr>
              <p:spPr bwMode="auto">
                <a:xfrm rot="-3172564">
                  <a:off x="5253" y="796"/>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7" name="Freeform 51"/>
                <p:cNvSpPr>
                  <a:spLocks/>
                </p:cNvSpPr>
                <p:nvPr userDrawn="1"/>
              </p:nvSpPr>
              <p:spPr bwMode="auto">
                <a:xfrm rot="-3172564">
                  <a:off x="4957" y="132"/>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ar-SA"/>
                </a:p>
              </p:txBody>
            </p:sp>
          </p:grpSp>
        </p:grpSp>
        <p:sp>
          <p:nvSpPr>
            <p:cNvPr id="809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9025" r:id="rId1"/>
    <p:sldLayoutId id="2147488924" r:id="rId2"/>
    <p:sldLayoutId id="2147488925" r:id="rId3"/>
    <p:sldLayoutId id="2147488926" r:id="rId4"/>
    <p:sldLayoutId id="2147488927" r:id="rId5"/>
    <p:sldLayoutId id="2147488928" r:id="rId6"/>
    <p:sldLayoutId id="2147488929" r:id="rId7"/>
    <p:sldLayoutId id="2147488930" r:id="rId8"/>
    <p:sldLayoutId id="2147488931" r:id="rId9"/>
    <p:sldLayoutId id="2147488932" r:id="rId10"/>
    <p:sldLayoutId id="214748893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ctr" rtl="1" eaLnBrk="0" fontAlgn="base" hangingPunct="0">
        <a:spcBef>
          <a:spcPct val="0"/>
        </a:spcBef>
        <a:spcAft>
          <a:spcPct val="0"/>
        </a:spcAft>
        <a:defRPr sz="44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omic Sans MS" pitchFamily="66" charset="0"/>
          <a:cs typeface="Arial" pitchFamily="34" charset="0"/>
        </a:defRPr>
      </a:lvl2pPr>
      <a:lvl3pPr algn="ctr" rtl="1" eaLnBrk="0" fontAlgn="base" hangingPunct="0">
        <a:spcBef>
          <a:spcPct val="0"/>
        </a:spcBef>
        <a:spcAft>
          <a:spcPct val="0"/>
        </a:spcAft>
        <a:defRPr sz="4400">
          <a:solidFill>
            <a:schemeClr val="tx1"/>
          </a:solidFill>
          <a:latin typeface="Comic Sans MS" pitchFamily="66" charset="0"/>
          <a:cs typeface="Arial" pitchFamily="34" charset="0"/>
        </a:defRPr>
      </a:lvl3pPr>
      <a:lvl4pPr algn="ctr" rtl="1" eaLnBrk="0" fontAlgn="base" hangingPunct="0">
        <a:spcBef>
          <a:spcPct val="0"/>
        </a:spcBef>
        <a:spcAft>
          <a:spcPct val="0"/>
        </a:spcAft>
        <a:defRPr sz="4400">
          <a:solidFill>
            <a:schemeClr val="tx1"/>
          </a:solidFill>
          <a:latin typeface="Comic Sans MS" pitchFamily="66" charset="0"/>
          <a:cs typeface="Arial" pitchFamily="34" charset="0"/>
        </a:defRPr>
      </a:lvl4pPr>
      <a:lvl5pPr algn="ctr" rtl="1" eaLnBrk="0" fontAlgn="base" hangingPunct="0">
        <a:spcBef>
          <a:spcPct val="0"/>
        </a:spcBef>
        <a:spcAft>
          <a:spcPct val="0"/>
        </a:spcAft>
        <a:defRPr sz="4400">
          <a:solidFill>
            <a:schemeClr val="tx1"/>
          </a:solidFill>
          <a:latin typeface="Comic Sans MS" pitchFamily="66" charset="0"/>
          <a:cs typeface="Arial" pitchFamily="34" charset="0"/>
        </a:defRPr>
      </a:lvl5pPr>
      <a:lvl6pPr marL="457200" algn="ctr" rtl="1" eaLnBrk="1" fontAlgn="base" hangingPunct="1">
        <a:spcBef>
          <a:spcPct val="0"/>
        </a:spcBef>
        <a:spcAft>
          <a:spcPct val="0"/>
        </a:spcAft>
        <a:defRPr sz="4400">
          <a:solidFill>
            <a:schemeClr val="tx1"/>
          </a:solidFill>
          <a:latin typeface="Comic Sans MS" pitchFamily="66" charset="0"/>
          <a:cs typeface="Arial" pitchFamily="34" charset="0"/>
        </a:defRPr>
      </a:lvl6pPr>
      <a:lvl7pPr marL="914400" algn="ctr" rtl="1" eaLnBrk="1" fontAlgn="base" hangingPunct="1">
        <a:spcBef>
          <a:spcPct val="0"/>
        </a:spcBef>
        <a:spcAft>
          <a:spcPct val="0"/>
        </a:spcAft>
        <a:defRPr sz="4400">
          <a:solidFill>
            <a:schemeClr val="tx1"/>
          </a:solidFill>
          <a:latin typeface="Comic Sans MS" pitchFamily="66" charset="0"/>
          <a:cs typeface="Arial" pitchFamily="34" charset="0"/>
        </a:defRPr>
      </a:lvl7pPr>
      <a:lvl8pPr marL="1371600" algn="ctr" rtl="1" eaLnBrk="1" fontAlgn="base" hangingPunct="1">
        <a:spcBef>
          <a:spcPct val="0"/>
        </a:spcBef>
        <a:spcAft>
          <a:spcPct val="0"/>
        </a:spcAft>
        <a:defRPr sz="4400">
          <a:solidFill>
            <a:schemeClr val="tx1"/>
          </a:solidFill>
          <a:latin typeface="Comic Sans MS" pitchFamily="66" charset="0"/>
          <a:cs typeface="Arial" pitchFamily="34" charset="0"/>
        </a:defRPr>
      </a:lvl8pPr>
      <a:lvl9pPr marL="1828800" algn="ctr" rtl="1" eaLnBrk="1" fontAlgn="base" hangingPunct="1">
        <a:spcBef>
          <a:spcPct val="0"/>
        </a:spcBef>
        <a:spcAft>
          <a:spcPct val="0"/>
        </a:spcAft>
        <a:defRPr sz="4400">
          <a:solidFill>
            <a:schemeClr val="tx1"/>
          </a:solidFill>
          <a:latin typeface="Comic Sans MS" pitchFamily="66"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710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ar-SA">
              <a:solidFill>
                <a:srgbClr val="000000"/>
              </a:solidFill>
            </a:endParaRPr>
          </a:p>
        </p:txBody>
      </p:sp>
      <p:sp>
        <p:nvSpPr>
          <p:cNvPr id="29699"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9700"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D09C8FCD-D194-46F9-A404-F592DAE06D74}" type="datetimeFigureOut">
              <a:rPr lang="en-US">
                <a:solidFill>
                  <a:srgbClr val="000000"/>
                </a:solidFill>
              </a:rPr>
              <a:pPr>
                <a:defRPr/>
              </a:pPr>
              <a:t>3/13/2020</a:t>
            </a:fld>
            <a:endParaRPr lang="en-US">
              <a:solidFill>
                <a:srgbClr val="000000"/>
              </a:solidFill>
            </a:endParaRPr>
          </a:p>
        </p:txBody>
      </p:sp>
      <p:sp>
        <p:nvSpPr>
          <p:cNvPr id="4711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solidFill>
                <a:srgbClr val="000000"/>
              </a:solidFill>
            </a:endParaRPr>
          </a:p>
        </p:txBody>
      </p:sp>
      <p:sp>
        <p:nvSpPr>
          <p:cNvPr id="4711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8AFC9CB0-3354-4FE8-9479-8CD7641F58AD}" type="slidenum">
              <a:rPr lang="en-US">
                <a:solidFill>
                  <a:srgbClr val="000000"/>
                </a:solidFill>
              </a:rPr>
              <a:pPr>
                <a:defRPr/>
              </a:pPr>
              <a:t>‹#›</a:t>
            </a:fld>
            <a:endParaRPr lang="en-US">
              <a:solidFill>
                <a:srgbClr val="000000"/>
              </a:solidFill>
            </a:endParaRPr>
          </a:p>
        </p:txBody>
      </p:sp>
      <p:grpSp>
        <p:nvGrpSpPr>
          <p:cNvPr id="29704" name="Group 8"/>
          <p:cNvGrpSpPr>
            <a:grpSpLocks/>
          </p:cNvGrpSpPr>
          <p:nvPr/>
        </p:nvGrpSpPr>
        <p:grpSpPr bwMode="auto">
          <a:xfrm>
            <a:off x="8153400" y="152400"/>
            <a:ext cx="792163" cy="1295400"/>
            <a:chOff x="5136" y="960"/>
            <a:chExt cx="528" cy="864"/>
          </a:xfrm>
        </p:grpSpPr>
        <p:sp>
          <p:nvSpPr>
            <p:cNvPr id="4711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14"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15"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16"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17"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18"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19"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20"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21"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22"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23"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24"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25"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ar-SA">
                <a:solidFill>
                  <a:srgbClr val="000000"/>
                </a:solidFill>
              </a:endParaRPr>
            </a:p>
          </p:txBody>
        </p:sp>
        <p:sp>
          <p:nvSpPr>
            <p:cNvPr id="47126"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27"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28"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2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30"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31"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32"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3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47134"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ar-SA">
                <a:solidFill>
                  <a:srgbClr val="000000"/>
                </a:solidFill>
              </a:endParaRPr>
            </a:p>
          </p:txBody>
        </p:sp>
        <p:sp>
          <p:nvSpPr>
            <p:cNvPr id="47135"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36"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37"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47138"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39"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ar-SA">
                <a:solidFill>
                  <a:srgbClr val="000000"/>
                </a:solidFill>
              </a:endParaRPr>
            </a:p>
          </p:txBody>
        </p:sp>
        <p:sp>
          <p:nvSpPr>
            <p:cNvPr id="47140"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47141"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47142"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sp>
          <p:nvSpPr>
            <p:cNvPr id="47143"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ar-SA">
                <a:solidFill>
                  <a:srgbClr val="000000"/>
                </a:solidFill>
              </a:endParaRPr>
            </a:p>
          </p:txBody>
        </p:sp>
      </p:grpSp>
    </p:spTree>
    <p:extLst>
      <p:ext uri="{BB962C8B-B14F-4D97-AF65-F5344CB8AC3E}">
        <p14:creationId xmlns:p14="http://schemas.microsoft.com/office/powerpoint/2010/main" val="2822950386"/>
      </p:ext>
    </p:extLst>
  </p:cSld>
  <p:clrMap bg1="lt1" tx1="dk1" bg2="lt2" tx2="dk2" accent1="accent1" accent2="accent2" accent3="accent3" accent4="accent4" accent5="accent5" accent6="accent6" hlink="hlink" folHlink="folHlink"/>
  <p:sldLayoutIdLst>
    <p:sldLayoutId id="2147489072" r:id="rId1"/>
    <p:sldLayoutId id="2147489073" r:id="rId2"/>
    <p:sldLayoutId id="2147489074" r:id="rId3"/>
    <p:sldLayoutId id="2147489075" r:id="rId4"/>
    <p:sldLayoutId id="2147489076" r:id="rId5"/>
    <p:sldLayoutId id="2147489077" r:id="rId6"/>
    <p:sldLayoutId id="2147489078" r:id="rId7"/>
    <p:sldLayoutId id="2147489079" r:id="rId8"/>
    <p:sldLayoutId id="2147489080" r:id="rId9"/>
    <p:sldLayoutId id="2147489081" r:id="rId10"/>
    <p:sldLayoutId id="2147489082" r:id="rId11"/>
    <p:sldLayoutId id="2147489124"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900" b="1">
          <a:solidFill>
            <a:schemeClr val="tx2"/>
          </a:solidFill>
          <a:latin typeface="+mj-lt"/>
          <a:ea typeface="+mj-ea"/>
          <a:cs typeface="+mj-cs"/>
        </a:defRPr>
      </a:lvl1pPr>
      <a:lvl2pPr algn="l" rtl="1" eaLnBrk="0" fontAlgn="base" hangingPunct="0">
        <a:spcBef>
          <a:spcPct val="0"/>
        </a:spcBef>
        <a:spcAft>
          <a:spcPct val="0"/>
        </a:spcAft>
        <a:defRPr sz="3900" b="1">
          <a:solidFill>
            <a:schemeClr val="tx2"/>
          </a:solidFill>
          <a:latin typeface="Arial" pitchFamily="34" charset="0"/>
          <a:cs typeface="Arial" pitchFamily="34" charset="0"/>
        </a:defRPr>
      </a:lvl2pPr>
      <a:lvl3pPr algn="l" rtl="1" eaLnBrk="0" fontAlgn="base" hangingPunct="0">
        <a:spcBef>
          <a:spcPct val="0"/>
        </a:spcBef>
        <a:spcAft>
          <a:spcPct val="0"/>
        </a:spcAft>
        <a:defRPr sz="3900" b="1">
          <a:solidFill>
            <a:schemeClr val="tx2"/>
          </a:solidFill>
          <a:latin typeface="Arial" pitchFamily="34" charset="0"/>
          <a:cs typeface="Arial" pitchFamily="34" charset="0"/>
        </a:defRPr>
      </a:lvl3pPr>
      <a:lvl4pPr algn="l" rtl="1" eaLnBrk="0" fontAlgn="base" hangingPunct="0">
        <a:spcBef>
          <a:spcPct val="0"/>
        </a:spcBef>
        <a:spcAft>
          <a:spcPct val="0"/>
        </a:spcAft>
        <a:defRPr sz="3900" b="1">
          <a:solidFill>
            <a:schemeClr val="tx2"/>
          </a:solidFill>
          <a:latin typeface="Arial" pitchFamily="34" charset="0"/>
          <a:cs typeface="Arial" pitchFamily="34" charset="0"/>
        </a:defRPr>
      </a:lvl4pPr>
      <a:lvl5pPr algn="l" rtl="1" eaLnBrk="0" fontAlgn="base" hangingPunct="0">
        <a:spcBef>
          <a:spcPct val="0"/>
        </a:spcBef>
        <a:spcAft>
          <a:spcPct val="0"/>
        </a:spcAft>
        <a:defRPr sz="3900" b="1">
          <a:solidFill>
            <a:schemeClr val="tx2"/>
          </a:solidFill>
          <a:latin typeface="Arial" pitchFamily="34" charset="0"/>
          <a:cs typeface="Arial" pitchFamily="34" charset="0"/>
        </a:defRPr>
      </a:lvl5pPr>
      <a:lvl6pPr marL="457200" algn="l" rtl="1" eaLnBrk="1" fontAlgn="base" hangingPunct="1">
        <a:spcBef>
          <a:spcPct val="0"/>
        </a:spcBef>
        <a:spcAft>
          <a:spcPct val="0"/>
        </a:spcAft>
        <a:defRPr sz="3900" b="1">
          <a:solidFill>
            <a:schemeClr val="tx2"/>
          </a:solidFill>
          <a:latin typeface="Arial" pitchFamily="34" charset="0"/>
          <a:cs typeface="Arial" pitchFamily="34" charset="0"/>
        </a:defRPr>
      </a:lvl6pPr>
      <a:lvl7pPr marL="914400" algn="l" rtl="1" eaLnBrk="1" fontAlgn="base" hangingPunct="1">
        <a:spcBef>
          <a:spcPct val="0"/>
        </a:spcBef>
        <a:spcAft>
          <a:spcPct val="0"/>
        </a:spcAft>
        <a:defRPr sz="3900" b="1">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900" b="1">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9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r" rtl="1"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r" rtl="1"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r" rtl="1"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r" rtl="1"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62A39BE-85CE-4567-8D73-65DC6B770383}" type="datetimeFigureOut">
              <a:rPr lang="en-US" smtClean="0"/>
              <a:pPr>
                <a:defRPr/>
              </a:pPr>
              <a:t>3/13/2020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B3AF849-C9F7-43D6-A3F2-1306BAE6F3CA}" type="slidenum">
              <a:rPr lang="en-US" smtClean="0"/>
              <a:pPr>
                <a:defRPr/>
              </a:pPr>
              <a:t>‹#›</a:t>
            </a:fld>
            <a:endParaRPr lang="en-US"/>
          </a:p>
        </p:txBody>
      </p:sp>
    </p:spTree>
    <p:extLst>
      <p:ext uri="{BB962C8B-B14F-4D97-AF65-F5344CB8AC3E}">
        <p14:creationId xmlns:p14="http://schemas.microsoft.com/office/powerpoint/2010/main" val="240173627"/>
      </p:ext>
    </p:extLst>
  </p:cSld>
  <p:clrMap bg1="lt1" tx1="dk1" bg2="lt2" tx2="dk2" accent1="accent1" accent2="accent2" accent3="accent3" accent4="accent4" accent5="accent5" accent6="accent6" hlink="hlink" folHlink="folHlink"/>
  <p:sldLayoutIdLst>
    <p:sldLayoutId id="2147489195" r:id="rId1"/>
    <p:sldLayoutId id="2147489196" r:id="rId2"/>
    <p:sldLayoutId id="2147489197" r:id="rId3"/>
    <p:sldLayoutId id="2147489198" r:id="rId4"/>
    <p:sldLayoutId id="2147489199" r:id="rId5"/>
    <p:sldLayoutId id="2147489200" r:id="rId6"/>
    <p:sldLayoutId id="2147489201" r:id="rId7"/>
    <p:sldLayoutId id="2147489202" r:id="rId8"/>
    <p:sldLayoutId id="2147489203" r:id="rId9"/>
    <p:sldLayoutId id="2147489204" r:id="rId10"/>
    <p:sldLayoutId id="2147489205" r:id="rId11"/>
    <p:sldLayoutId id="2147489206"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362A39BE-85CE-4567-8D73-65DC6B770383}" type="datetimeFigureOut">
              <a:rPr lang="en-US" smtClean="0"/>
              <a:pPr>
                <a:defRPr/>
              </a:pPr>
              <a:t>3/13/2020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5B3AF849-C9F7-43D6-A3F2-1306BAE6F3CA}"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9221" r:id="rId1"/>
    <p:sldLayoutId id="2147489222" r:id="rId2"/>
    <p:sldLayoutId id="2147489223" r:id="rId3"/>
    <p:sldLayoutId id="2147489224" r:id="rId4"/>
    <p:sldLayoutId id="2147489225" r:id="rId5"/>
    <p:sldLayoutId id="2147489226" r:id="rId6"/>
    <p:sldLayoutId id="2147489227" r:id="rId7"/>
    <p:sldLayoutId id="2147489228" r:id="rId8"/>
    <p:sldLayoutId id="2147489229" r:id="rId9"/>
    <p:sldLayoutId id="2147489230" r:id="rId10"/>
    <p:sldLayoutId id="2147489231" r:id="rId11"/>
    <p:sldLayoutId id="2147489232"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1071563" y="304800"/>
            <a:ext cx="7615237" cy="1106488"/>
            <a:chOff x="675" y="192"/>
            <a:chExt cx="4797" cy="697"/>
          </a:xfrm>
        </p:grpSpPr>
        <p:sp>
          <p:nvSpPr>
            <p:cNvPr id="69635"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6"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7"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8"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69639"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19459"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1"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69642"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69643"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210062E4-A83D-4729-9BF2-2E763E610613}" type="slidenum">
              <a:rPr lang="en-US"/>
              <a:pPr>
                <a:defRPr/>
              </a:pPr>
              <a:t>‹#›</a:t>
            </a:fld>
            <a:endParaRPr lang="en-US"/>
          </a:p>
        </p:txBody>
      </p:sp>
      <p:sp>
        <p:nvSpPr>
          <p:cNvPr id="19463"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8991"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Arial" pitchFamily="34" charset="0"/>
          <a:cs typeface="Arial" pitchFamily="34" charset="0"/>
        </a:defRPr>
      </a:lvl2pPr>
      <a:lvl3pPr algn="l" rtl="1" eaLnBrk="0" fontAlgn="base" hangingPunct="0">
        <a:spcBef>
          <a:spcPct val="0"/>
        </a:spcBef>
        <a:spcAft>
          <a:spcPct val="0"/>
        </a:spcAft>
        <a:defRPr sz="3800">
          <a:solidFill>
            <a:schemeClr val="tx2"/>
          </a:solidFill>
          <a:latin typeface="Arial" pitchFamily="34" charset="0"/>
          <a:cs typeface="Arial" pitchFamily="34" charset="0"/>
        </a:defRPr>
      </a:lvl3pPr>
      <a:lvl4pPr algn="l" rtl="1" eaLnBrk="0" fontAlgn="base" hangingPunct="0">
        <a:spcBef>
          <a:spcPct val="0"/>
        </a:spcBef>
        <a:spcAft>
          <a:spcPct val="0"/>
        </a:spcAft>
        <a:defRPr sz="3800">
          <a:solidFill>
            <a:schemeClr val="tx2"/>
          </a:solidFill>
          <a:latin typeface="Arial" pitchFamily="34" charset="0"/>
          <a:cs typeface="Arial" pitchFamily="34" charset="0"/>
        </a:defRPr>
      </a:lvl4pPr>
      <a:lvl5pPr algn="l" rtl="1" eaLnBrk="0" fontAlgn="base" hangingPunct="0">
        <a:spcBef>
          <a:spcPct val="0"/>
        </a:spcBef>
        <a:spcAft>
          <a:spcPct val="0"/>
        </a:spcAft>
        <a:defRPr sz="3800">
          <a:solidFill>
            <a:schemeClr val="tx2"/>
          </a:solidFill>
          <a:latin typeface="Arial" pitchFamily="34" charset="0"/>
          <a:cs typeface="Arial" pitchFamily="34" charset="0"/>
        </a:defRPr>
      </a:lvl5pPr>
      <a:lvl6pPr marL="457200" algn="l" rtl="1" eaLnBrk="1" fontAlgn="base" hangingPunct="1">
        <a:spcBef>
          <a:spcPct val="0"/>
        </a:spcBef>
        <a:spcAft>
          <a:spcPct val="0"/>
        </a:spcAft>
        <a:defRPr sz="3800">
          <a:solidFill>
            <a:schemeClr val="tx2"/>
          </a:solidFill>
          <a:latin typeface="Arial" pitchFamily="34" charset="0"/>
          <a:cs typeface="Arial" pitchFamily="34" charset="0"/>
        </a:defRPr>
      </a:lvl6pPr>
      <a:lvl7pPr marL="914400" algn="l" rtl="1" eaLnBrk="1" fontAlgn="base" hangingPunct="1">
        <a:spcBef>
          <a:spcPct val="0"/>
        </a:spcBef>
        <a:spcAft>
          <a:spcPct val="0"/>
        </a:spcAft>
        <a:defRPr sz="3800">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800">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8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r" rtl="1"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r" rtl="1"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74754"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5"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6"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7"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8"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59"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74760"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ar-SA" sz="2400">
              <a:latin typeface="Tahoma" pitchFamily="34" charset="0"/>
            </a:endParaRPr>
          </a:p>
        </p:txBody>
      </p:sp>
      <p:sp>
        <p:nvSpPr>
          <p:cNvPr id="20489"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49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63"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en-US"/>
          </a:p>
        </p:txBody>
      </p:sp>
      <p:sp>
        <p:nvSpPr>
          <p:cNvPr id="74764"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74765"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99E5C648-82F9-4531-B709-943CD9DB6E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992" r:id="rId1"/>
    <p:sldLayoutId id="2147488734" r:id="rId2"/>
    <p:sldLayoutId id="2147488735" r:id="rId3"/>
    <p:sldLayoutId id="2147488736" r:id="rId4"/>
    <p:sldLayoutId id="2147488737" r:id="rId5"/>
    <p:sldLayoutId id="2147488738" r:id="rId6"/>
    <p:sldLayoutId id="2147488739" r:id="rId7"/>
    <p:sldLayoutId id="2147488740" r:id="rId8"/>
    <p:sldLayoutId id="2147488741" r:id="rId9"/>
    <p:sldLayoutId id="2147488742" r:id="rId10"/>
    <p:sldLayoutId id="214748874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4400">
          <a:solidFill>
            <a:schemeClr val="tx2"/>
          </a:solidFill>
          <a:latin typeface="+mj-lt"/>
          <a:ea typeface="+mj-ea"/>
          <a:cs typeface="+mj-cs"/>
        </a:defRPr>
      </a:lvl1pPr>
      <a:lvl2pPr algn="l" rtl="1" eaLnBrk="0" fontAlgn="base" hangingPunct="0">
        <a:spcBef>
          <a:spcPct val="0"/>
        </a:spcBef>
        <a:spcAft>
          <a:spcPct val="0"/>
        </a:spcAft>
        <a:defRPr sz="4400">
          <a:solidFill>
            <a:schemeClr val="tx2"/>
          </a:solidFill>
          <a:latin typeface="Tahoma" pitchFamily="34" charset="0"/>
          <a:cs typeface="Arial" pitchFamily="34" charset="0"/>
        </a:defRPr>
      </a:lvl2pPr>
      <a:lvl3pPr algn="l" rtl="1" eaLnBrk="0" fontAlgn="base" hangingPunct="0">
        <a:spcBef>
          <a:spcPct val="0"/>
        </a:spcBef>
        <a:spcAft>
          <a:spcPct val="0"/>
        </a:spcAft>
        <a:defRPr sz="4400">
          <a:solidFill>
            <a:schemeClr val="tx2"/>
          </a:solidFill>
          <a:latin typeface="Tahoma" pitchFamily="34" charset="0"/>
          <a:cs typeface="Arial" pitchFamily="34" charset="0"/>
        </a:defRPr>
      </a:lvl3pPr>
      <a:lvl4pPr algn="l" rtl="1" eaLnBrk="0" fontAlgn="base" hangingPunct="0">
        <a:spcBef>
          <a:spcPct val="0"/>
        </a:spcBef>
        <a:spcAft>
          <a:spcPct val="0"/>
        </a:spcAft>
        <a:defRPr sz="4400">
          <a:solidFill>
            <a:schemeClr val="tx2"/>
          </a:solidFill>
          <a:latin typeface="Tahoma" pitchFamily="34" charset="0"/>
          <a:cs typeface="Arial" pitchFamily="34" charset="0"/>
        </a:defRPr>
      </a:lvl4pPr>
      <a:lvl5pPr algn="l" rtl="1" eaLnBrk="0" fontAlgn="base" hangingPunct="0">
        <a:spcBef>
          <a:spcPct val="0"/>
        </a:spcBef>
        <a:spcAft>
          <a:spcPct val="0"/>
        </a:spcAft>
        <a:defRPr sz="4400">
          <a:solidFill>
            <a:schemeClr val="tx2"/>
          </a:solidFill>
          <a:latin typeface="Tahoma" pitchFamily="34" charset="0"/>
          <a:cs typeface="Arial" pitchFamily="34" charset="0"/>
        </a:defRPr>
      </a:lvl5pPr>
      <a:lvl6pPr marL="457200" algn="l" rtl="1" eaLnBrk="1" fontAlgn="base" hangingPunct="1">
        <a:spcBef>
          <a:spcPct val="0"/>
        </a:spcBef>
        <a:spcAft>
          <a:spcPct val="0"/>
        </a:spcAft>
        <a:defRPr sz="4400">
          <a:solidFill>
            <a:schemeClr val="tx2"/>
          </a:solidFill>
          <a:latin typeface="Tahoma" pitchFamily="34" charset="0"/>
          <a:cs typeface="Arial" pitchFamily="34" charset="0"/>
        </a:defRPr>
      </a:lvl6pPr>
      <a:lvl7pPr marL="914400" algn="l" rtl="1" eaLnBrk="1" fontAlgn="base" hangingPunct="1">
        <a:spcBef>
          <a:spcPct val="0"/>
        </a:spcBef>
        <a:spcAft>
          <a:spcPct val="0"/>
        </a:spcAft>
        <a:defRPr sz="4400">
          <a:solidFill>
            <a:schemeClr val="tx2"/>
          </a:solidFill>
          <a:latin typeface="Tahoma" pitchFamily="34" charset="0"/>
          <a:cs typeface="Arial" pitchFamily="34" charset="0"/>
        </a:defRPr>
      </a:lvl7pPr>
      <a:lvl8pPr marL="1371600" algn="l" rtl="1" eaLnBrk="1" fontAlgn="base" hangingPunct="1">
        <a:spcBef>
          <a:spcPct val="0"/>
        </a:spcBef>
        <a:spcAft>
          <a:spcPct val="0"/>
        </a:spcAft>
        <a:defRPr sz="4400">
          <a:solidFill>
            <a:schemeClr val="tx2"/>
          </a:solidFill>
          <a:latin typeface="Tahoma" pitchFamily="34" charset="0"/>
          <a:cs typeface="Arial" pitchFamily="34" charset="0"/>
        </a:defRPr>
      </a:lvl8pPr>
      <a:lvl9pPr marL="1828800" algn="l" rtl="1" eaLnBrk="1" fontAlgn="base" hangingPunct="1">
        <a:spcBef>
          <a:spcPct val="0"/>
        </a:spcBef>
        <a:spcAft>
          <a:spcPct val="0"/>
        </a:spcAft>
        <a:defRPr sz="4400">
          <a:solidFill>
            <a:schemeClr val="tx2"/>
          </a:solidFill>
          <a:latin typeface="Tahoma" pitchFamily="34" charset="0"/>
          <a:cs typeface="Arial" pitchFamily="34" charset="0"/>
        </a:defRPr>
      </a:lvl9pPr>
    </p:titleStyle>
    <p:bodyStyle>
      <a:lvl1pPr marL="342900" indent="-342900" algn="r" rtl="1"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r" rtl="1"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r" rtl="1"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0"/>
            <a:ext cx="7620000" cy="6858000"/>
            <a:chOff x="0" y="0"/>
            <a:chExt cx="4800" cy="4320"/>
          </a:xfrm>
        </p:grpSpPr>
        <p:grpSp>
          <p:nvGrpSpPr>
            <p:cNvPr id="21512" name="Group 3"/>
            <p:cNvGrpSpPr>
              <a:grpSpLocks/>
            </p:cNvGrpSpPr>
            <p:nvPr userDrawn="1"/>
          </p:nvGrpSpPr>
          <p:grpSpPr bwMode="auto">
            <a:xfrm>
              <a:off x="0" y="0"/>
              <a:ext cx="2016" cy="4320"/>
              <a:chOff x="0" y="0"/>
              <a:chExt cx="2016" cy="4320"/>
            </a:xfrm>
          </p:grpSpPr>
          <p:sp>
            <p:nvSpPr>
              <p:cNvPr id="77828"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ar-SA"/>
              </a:p>
            </p:txBody>
          </p:sp>
          <p:sp>
            <p:nvSpPr>
              <p:cNvPr id="77829"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ar-SA"/>
              </a:p>
            </p:txBody>
          </p:sp>
        </p:grpSp>
        <p:grpSp>
          <p:nvGrpSpPr>
            <p:cNvPr id="21513" name="Group 6"/>
            <p:cNvGrpSpPr>
              <a:grpSpLocks/>
            </p:cNvGrpSpPr>
            <p:nvPr/>
          </p:nvGrpSpPr>
          <p:grpSpPr bwMode="auto">
            <a:xfrm>
              <a:off x="144" y="1248"/>
              <a:ext cx="4656" cy="201"/>
              <a:chOff x="144" y="1248"/>
              <a:chExt cx="4656" cy="201"/>
            </a:xfrm>
          </p:grpSpPr>
          <p:sp>
            <p:nvSpPr>
              <p:cNvPr id="77831"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ar-SA"/>
              </a:p>
            </p:txBody>
          </p:sp>
          <p:sp>
            <p:nvSpPr>
              <p:cNvPr id="77832"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ar-SA"/>
              </a:p>
            </p:txBody>
          </p:sp>
        </p:grpSp>
      </p:grpSp>
      <p:sp>
        <p:nvSpPr>
          <p:cNvPr id="21507" name="AutoShape 9"/>
          <p:cNvSpPr>
            <a:spLocks noGrp="1" noChangeArrowheads="1"/>
          </p:cNvSpPr>
          <p:nvPr>
            <p:ph type="title"/>
          </p:nvPr>
        </p:nvSpPr>
        <p:spPr bwMode="auto">
          <a:xfrm>
            <a:off x="762000" y="762000"/>
            <a:ext cx="7924800" cy="1143000"/>
          </a:xfrm>
          <a:prstGeom prst="roundRect">
            <a:avLst>
              <a:gd name="adj" fmla="val 21667"/>
            </a:avLst>
          </a:prstGeom>
          <a:noFill/>
          <a:ln w="9525">
            <a:noFill/>
            <a:round/>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1508" name="Rectangle 10"/>
          <p:cNvSpPr>
            <a:spLocks noGrp="1" noChangeArrowheads="1"/>
          </p:cNvSpPr>
          <p:nvPr>
            <p:ph type="body" idx="1"/>
          </p:nvPr>
        </p:nvSpPr>
        <p:spPr bwMode="auto">
          <a:xfrm>
            <a:off x="838200" y="2362200"/>
            <a:ext cx="7693025"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35"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endParaRPr lang="en-US"/>
          </a:p>
        </p:txBody>
      </p:sp>
      <p:sp>
        <p:nvSpPr>
          <p:cNvPr id="77836"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77837"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a:defRPr/>
            </a:pPr>
            <a:fld id="{D8006E2D-6327-468F-9DF9-A2FD3FEBE7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993" r:id="rId1"/>
    <p:sldLayoutId id="2147488744" r:id="rId2"/>
    <p:sldLayoutId id="2147488745" r:id="rId3"/>
    <p:sldLayoutId id="2147488746" r:id="rId4"/>
    <p:sldLayoutId id="2147488747" r:id="rId5"/>
    <p:sldLayoutId id="2147488748" r:id="rId6"/>
    <p:sldLayoutId id="2147488749" r:id="rId7"/>
    <p:sldLayoutId id="2147488750" r:id="rId8"/>
    <p:sldLayoutId id="2147488751" r:id="rId9"/>
    <p:sldLayoutId id="2147488752" r:id="rId10"/>
    <p:sldLayoutId id="2147488753" r:id="rId11"/>
    <p:sldLayoutId id="2147488994" r:id="rId12"/>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lnSpc>
          <a:spcPct val="90000"/>
        </a:lnSpc>
        <a:spcBef>
          <a:spcPct val="0"/>
        </a:spcBef>
        <a:spcAft>
          <a:spcPct val="0"/>
        </a:spcAft>
        <a:defRPr sz="3600" b="1">
          <a:solidFill>
            <a:schemeClr val="tx2"/>
          </a:solidFill>
          <a:latin typeface="+mj-lt"/>
          <a:ea typeface="+mj-ea"/>
          <a:cs typeface="+mj-cs"/>
        </a:defRPr>
      </a:lvl1pPr>
      <a:lvl2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2pPr>
      <a:lvl3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3pPr>
      <a:lvl4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4pPr>
      <a:lvl5pPr algn="l" rtl="1" eaLnBrk="0" fontAlgn="base" hangingPunct="0">
        <a:lnSpc>
          <a:spcPct val="90000"/>
        </a:lnSpc>
        <a:spcBef>
          <a:spcPct val="0"/>
        </a:spcBef>
        <a:spcAft>
          <a:spcPct val="0"/>
        </a:spcAft>
        <a:defRPr sz="3600" b="1">
          <a:solidFill>
            <a:schemeClr val="tx2"/>
          </a:solidFill>
          <a:latin typeface="Arial" pitchFamily="34" charset="0"/>
          <a:cs typeface="Arial" pitchFamily="34" charset="0"/>
        </a:defRPr>
      </a:lvl5pPr>
      <a:lvl6pPr marL="4572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6pPr>
      <a:lvl7pPr marL="9144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1" eaLnBrk="1" fontAlgn="base" hangingPunct="1">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r" rtl="1" eaLnBrk="0" fontAlgn="base" hangingPunct="0">
        <a:spcBef>
          <a:spcPct val="20000"/>
        </a:spcBef>
        <a:spcAft>
          <a:spcPct val="0"/>
        </a:spcAft>
        <a:buClr>
          <a:schemeClr val="tx1"/>
        </a:buClr>
        <a:buSzPct val="75000"/>
        <a:buChar char="–"/>
        <a:defRPr sz="2400">
          <a:solidFill>
            <a:schemeClr val="tx1"/>
          </a:solidFill>
          <a:latin typeface="+mn-lt"/>
          <a:cs typeface="+mn-cs"/>
        </a:defRPr>
      </a:lvl2pPr>
      <a:lvl3pPr marL="1143000" indent="-228600" algn="r" rtl="1"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r" rtl="1" eaLnBrk="0" fontAlgn="base" hangingPunct="0">
        <a:spcBef>
          <a:spcPct val="20000"/>
        </a:spcBef>
        <a:spcAft>
          <a:spcPct val="0"/>
        </a:spcAft>
        <a:buClr>
          <a:schemeClr val="tx1"/>
        </a:buClr>
        <a:buSzPct val="80000"/>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cs typeface="+mn-cs"/>
        </a:defRPr>
      </a:lvl5pPr>
      <a:lvl6pPr marL="25146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80898" name="Freeform 2"/>
          <p:cNvSpPr>
            <a:spLocks/>
          </p:cNvSpPr>
          <p:nvPr/>
        </p:nvSpPr>
        <p:spPr bwMode="auto">
          <a:xfrm rot="-3172564">
            <a:off x="7777957" y="-15081"/>
            <a:ext cx="1162050" cy="2084387"/>
          </a:xfrm>
          <a:custGeom>
            <a:avLst/>
            <a:gdLst/>
            <a:ahLst/>
            <a:cxnLst>
              <a:cxn ang="0">
                <a:pos x="2903" y="433"/>
              </a:cxn>
              <a:cxn ang="0">
                <a:pos x="2565" y="80"/>
              </a:cxn>
              <a:cxn ang="0">
                <a:pos x="2241" y="0"/>
              </a:cxn>
              <a:cxn ang="0">
                <a:pos x="110" y="2811"/>
              </a:cxn>
              <a:cxn ang="0">
                <a:pos x="110" y="3228"/>
              </a:cxn>
              <a:cxn ang="0">
                <a:pos x="0" y="3631"/>
              </a:cxn>
              <a:cxn ang="0">
                <a:pos x="72" y="3686"/>
              </a:cxn>
              <a:cxn ang="0">
                <a:pos x="441" y="3355"/>
              </a:cxn>
              <a:cxn ang="0">
                <a:pos x="740" y="3228"/>
              </a:cxn>
              <a:cxn ang="0">
                <a:pos x="2903" y="433"/>
              </a:cxn>
              <a:cxn ang="0">
                <a:pos x="2903" y="433"/>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lnTo>
                  <a:pt x="2903" y="433"/>
                </a:lnTo>
                <a:close/>
              </a:path>
            </a:pathLst>
          </a:custGeom>
          <a:solidFill>
            <a:srgbClr val="FFFFFF"/>
          </a:solidFill>
          <a:ln w="9525">
            <a:noFill/>
            <a:round/>
            <a:headEnd/>
            <a:tailEnd/>
          </a:ln>
        </p:spPr>
        <p:txBody>
          <a:bodyPr/>
          <a:lstStyle/>
          <a:p>
            <a:pPr>
              <a:defRPr/>
            </a:pPr>
            <a:endParaRPr lang="ar-SA"/>
          </a:p>
        </p:txBody>
      </p:sp>
      <p:sp>
        <p:nvSpPr>
          <p:cNvPr id="22531" name="Rectangle 3"/>
          <p:cNvSpPr>
            <a:spLocks noGrp="1" noChangeArrowheads="1"/>
          </p:cNvSpPr>
          <p:nvPr>
            <p:ph type="title"/>
          </p:nvPr>
        </p:nvSpPr>
        <p:spPr bwMode="auto">
          <a:xfrm>
            <a:off x="685800" y="152400"/>
            <a:ext cx="6870700" cy="1600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532" name="Rectangle 4"/>
          <p:cNvSpPr>
            <a:spLocks noGrp="1" noChangeArrowheads="1"/>
          </p:cNvSpPr>
          <p:nvPr>
            <p:ph type="body" idx="1"/>
          </p:nvPr>
        </p:nvSpPr>
        <p:spPr bwMode="auto">
          <a:xfrm>
            <a:off x="685800" y="1828800"/>
            <a:ext cx="76962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1" name="Rectangle 5"/>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80902" name="Rectangle 6"/>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80903" name="Rectangle 7"/>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DA62D60D-663C-4AD6-974B-BAB2D07127A7}" type="slidenum">
              <a:rPr lang="en-US"/>
              <a:pPr>
                <a:defRPr/>
              </a:pPr>
              <a:t>‹#›</a:t>
            </a:fld>
            <a:endParaRPr lang="en-US"/>
          </a:p>
        </p:txBody>
      </p:sp>
      <p:sp>
        <p:nvSpPr>
          <p:cNvPr id="80904" name="Freeform 8"/>
          <p:cNvSpPr>
            <a:spLocks/>
          </p:cNvSpPr>
          <p:nvPr/>
        </p:nvSpPr>
        <p:spPr bwMode="auto">
          <a:xfrm rot="-3172564">
            <a:off x="7865269" y="24607"/>
            <a:ext cx="1165225" cy="2097087"/>
          </a:xfrm>
          <a:custGeom>
            <a:avLst/>
            <a:gdLst/>
            <a:ahLst/>
            <a:cxnLst>
              <a:cxn ang="0">
                <a:pos x="2293" y="0"/>
              </a:cxn>
              <a:cxn ang="0">
                <a:pos x="130" y="2835"/>
              </a:cxn>
              <a:cxn ang="0">
                <a:pos x="131" y="3201"/>
              </a:cxn>
              <a:cxn ang="0">
                <a:pos x="0" y="3633"/>
              </a:cxn>
              <a:cxn ang="0">
                <a:pos x="50" y="3703"/>
              </a:cxn>
              <a:cxn ang="0">
                <a:pos x="422" y="3352"/>
              </a:cxn>
              <a:cxn ang="0">
                <a:pos x="763" y="3220"/>
              </a:cxn>
              <a:cxn ang="0">
                <a:pos x="2911" y="428"/>
              </a:cxn>
              <a:cxn ang="0">
                <a:pos x="2589" y="96"/>
              </a:cxn>
              <a:cxn ang="0">
                <a:pos x="2293" y="0"/>
              </a:cxn>
              <a:cxn ang="0">
                <a:pos x="2293" y="0"/>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lnTo>
                  <a:pt x="2293" y="0"/>
                </a:lnTo>
                <a:close/>
              </a:path>
            </a:pathLst>
          </a:custGeom>
          <a:solidFill>
            <a:schemeClr val="folHlink"/>
          </a:solidFill>
          <a:ln w="9525">
            <a:noFill/>
            <a:round/>
            <a:headEnd/>
            <a:tailEnd/>
          </a:ln>
        </p:spPr>
        <p:txBody>
          <a:bodyPr/>
          <a:lstStyle/>
          <a:p>
            <a:pPr>
              <a:defRPr/>
            </a:pPr>
            <a:endParaRPr lang="ar-SA"/>
          </a:p>
        </p:txBody>
      </p:sp>
      <p:sp>
        <p:nvSpPr>
          <p:cNvPr id="80905" name="Freeform 9"/>
          <p:cNvSpPr>
            <a:spLocks/>
          </p:cNvSpPr>
          <p:nvPr/>
        </p:nvSpPr>
        <p:spPr bwMode="auto">
          <a:xfrm rot="-3172564">
            <a:off x="7831138" y="192088"/>
            <a:ext cx="1025525" cy="1571625"/>
          </a:xfrm>
          <a:custGeom>
            <a:avLst/>
            <a:gdLst/>
            <a:ahLst/>
            <a:cxnLst>
              <a:cxn ang="0">
                <a:pos x="0" y="2485"/>
              </a:cxn>
              <a:cxn ang="0">
                <a:pos x="432" y="2553"/>
              </a:cxn>
              <a:cxn ang="0">
                <a:pos x="736" y="2777"/>
              </a:cxn>
              <a:cxn ang="0">
                <a:pos x="2561" y="399"/>
              </a:cxn>
              <a:cxn ang="0">
                <a:pos x="2118" y="82"/>
              </a:cxn>
              <a:cxn ang="0">
                <a:pos x="1898" y="0"/>
              </a:cxn>
              <a:cxn ang="0">
                <a:pos x="0" y="2485"/>
              </a:cxn>
              <a:cxn ang="0">
                <a:pos x="0" y="2485"/>
              </a:cxn>
            </a:cxnLst>
            <a:rect l="0" t="0" r="r" b="b"/>
            <a:pathLst>
              <a:path w="2561" h="2777">
                <a:moveTo>
                  <a:pt x="0" y="2485"/>
                </a:moveTo>
                <a:lnTo>
                  <a:pt x="432" y="2553"/>
                </a:lnTo>
                <a:lnTo>
                  <a:pt x="736" y="2777"/>
                </a:lnTo>
                <a:lnTo>
                  <a:pt x="2561" y="399"/>
                </a:lnTo>
                <a:lnTo>
                  <a:pt x="2118" y="82"/>
                </a:lnTo>
                <a:lnTo>
                  <a:pt x="1898" y="0"/>
                </a:lnTo>
                <a:lnTo>
                  <a:pt x="0" y="2485"/>
                </a:lnTo>
                <a:lnTo>
                  <a:pt x="0" y="2485"/>
                </a:lnTo>
                <a:close/>
              </a:path>
            </a:pathLst>
          </a:custGeom>
          <a:solidFill>
            <a:schemeClr val="bg2"/>
          </a:solidFill>
          <a:ln w="9525">
            <a:noFill/>
            <a:round/>
            <a:headEnd/>
            <a:tailEnd/>
          </a:ln>
        </p:spPr>
        <p:txBody>
          <a:bodyPr/>
          <a:lstStyle/>
          <a:p>
            <a:pPr>
              <a:defRPr/>
            </a:pPr>
            <a:endParaRPr lang="ar-SA"/>
          </a:p>
        </p:txBody>
      </p:sp>
      <p:grpSp>
        <p:nvGrpSpPr>
          <p:cNvPr id="22538" name="Group 10"/>
          <p:cNvGrpSpPr>
            <a:grpSpLocks/>
          </p:cNvGrpSpPr>
          <p:nvPr/>
        </p:nvGrpSpPr>
        <p:grpSpPr bwMode="auto">
          <a:xfrm>
            <a:off x="7938" y="5540375"/>
            <a:ext cx="1784350" cy="1246188"/>
            <a:chOff x="5" y="3490"/>
            <a:chExt cx="1124" cy="785"/>
          </a:xfrm>
        </p:grpSpPr>
        <p:sp>
          <p:nvSpPr>
            <p:cNvPr id="80907" name="Freeform 11"/>
            <p:cNvSpPr>
              <a:spLocks/>
            </p:cNvSpPr>
            <p:nvPr userDrawn="1"/>
          </p:nvSpPr>
          <p:spPr bwMode="auto">
            <a:xfrm>
              <a:off x="24" y="3505"/>
              <a:ext cx="1089" cy="649"/>
            </a:xfrm>
            <a:custGeom>
              <a:avLst/>
              <a:gdLst/>
              <a:ahLst/>
              <a:cxnLst>
                <a:cxn ang="0">
                  <a:pos x="1587" y="1260"/>
                </a:cxn>
                <a:cxn ang="0">
                  <a:pos x="1420" y="1106"/>
                </a:cxn>
                <a:cxn ang="0">
                  <a:pos x="1331" y="477"/>
                </a:cxn>
                <a:cxn ang="0">
                  <a:pos x="2139" y="330"/>
                </a:cxn>
                <a:cxn ang="0">
                  <a:pos x="2177" y="203"/>
                </a:cxn>
                <a:cxn ang="0">
                  <a:pos x="2099" y="100"/>
                </a:cxn>
                <a:cxn ang="0">
                  <a:pos x="1276" y="211"/>
                </a:cxn>
                <a:cxn ang="0">
                  <a:pos x="1219" y="32"/>
                </a:cxn>
                <a:cxn ang="0">
                  <a:pos x="1085" y="0"/>
                </a:cxn>
                <a:cxn ang="0">
                  <a:pos x="958" y="28"/>
                </a:cxn>
                <a:cxn ang="0">
                  <a:pos x="888" y="106"/>
                </a:cxn>
                <a:cxn ang="0">
                  <a:pos x="937" y="285"/>
                </a:cxn>
                <a:cxn ang="0">
                  <a:pos x="660" y="441"/>
                </a:cxn>
                <a:cxn ang="0">
                  <a:pos x="983" y="473"/>
                </a:cxn>
                <a:cxn ang="0">
                  <a:pos x="1112" y="889"/>
                </a:cxn>
                <a:cxn ang="0">
                  <a:pos x="141" y="469"/>
                </a:cxn>
                <a:cxn ang="0">
                  <a:pos x="46" y="509"/>
                </a:cxn>
                <a:cxn ang="0">
                  <a:pos x="0" y="636"/>
                </a:cxn>
                <a:cxn ang="0">
                  <a:pos x="55" y="779"/>
                </a:cxn>
                <a:cxn ang="0">
                  <a:pos x="1139" y="1288"/>
                </a:cxn>
                <a:cxn ang="0">
                  <a:pos x="1378" y="1256"/>
                </a:cxn>
                <a:cxn ang="0">
                  <a:pos x="1570" y="1298"/>
                </a:cxn>
                <a:cxn ang="0">
                  <a:pos x="1587" y="1260"/>
                </a:cxn>
                <a:cxn ang="0">
                  <a:pos x="1587" y="1260"/>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lnTo>
                    <a:pt x="1587" y="1260"/>
                  </a:lnTo>
                  <a:close/>
                </a:path>
              </a:pathLst>
            </a:custGeom>
            <a:solidFill>
              <a:srgbClr val="F8F8F8"/>
            </a:solidFill>
            <a:ln w="9525">
              <a:noFill/>
              <a:round/>
              <a:headEnd/>
              <a:tailEnd/>
            </a:ln>
          </p:spPr>
          <p:txBody>
            <a:bodyPr/>
            <a:lstStyle/>
            <a:p>
              <a:pPr>
                <a:defRPr/>
              </a:pPr>
              <a:endParaRPr lang="ar-SA"/>
            </a:p>
          </p:txBody>
        </p:sp>
        <p:sp>
          <p:nvSpPr>
            <p:cNvPr id="80908" name="Freeform 12"/>
            <p:cNvSpPr>
              <a:spLocks/>
            </p:cNvSpPr>
            <p:nvPr userDrawn="1"/>
          </p:nvSpPr>
          <p:spPr bwMode="auto">
            <a:xfrm>
              <a:off x="1022" y="3582"/>
              <a:ext cx="71" cy="129"/>
            </a:xfrm>
            <a:custGeom>
              <a:avLst/>
              <a:gdLst/>
              <a:ahLst/>
              <a:cxnLst>
                <a:cxn ang="0">
                  <a:pos x="0" y="7"/>
                </a:cxn>
                <a:cxn ang="0">
                  <a:pos x="120" y="0"/>
                </a:cxn>
                <a:cxn ang="0">
                  <a:pos x="143" y="233"/>
                </a:cxn>
                <a:cxn ang="0">
                  <a:pos x="8" y="258"/>
                </a:cxn>
                <a:cxn ang="0">
                  <a:pos x="0" y="7"/>
                </a:cxn>
                <a:cxn ang="0">
                  <a:pos x="0" y="7"/>
                </a:cxn>
              </a:cxnLst>
              <a:rect l="0" t="0" r="r" b="b"/>
              <a:pathLst>
                <a:path w="143" h="258">
                  <a:moveTo>
                    <a:pt x="0" y="7"/>
                  </a:moveTo>
                  <a:lnTo>
                    <a:pt x="120" y="0"/>
                  </a:lnTo>
                  <a:lnTo>
                    <a:pt x="143" y="233"/>
                  </a:lnTo>
                  <a:lnTo>
                    <a:pt x="8" y="258"/>
                  </a:lnTo>
                  <a:lnTo>
                    <a:pt x="0" y="7"/>
                  </a:lnTo>
                  <a:lnTo>
                    <a:pt x="0" y="7"/>
                  </a:lnTo>
                  <a:close/>
                </a:path>
              </a:pathLst>
            </a:custGeom>
            <a:solidFill>
              <a:schemeClr val="accent1"/>
            </a:solidFill>
            <a:ln w="9525">
              <a:noFill/>
              <a:round/>
              <a:headEnd/>
              <a:tailEnd/>
            </a:ln>
          </p:spPr>
          <p:txBody>
            <a:bodyPr/>
            <a:lstStyle/>
            <a:p>
              <a:pPr>
                <a:defRPr/>
              </a:pPr>
              <a:endParaRPr lang="ar-SA"/>
            </a:p>
          </p:txBody>
        </p:sp>
        <p:sp>
          <p:nvSpPr>
            <p:cNvPr id="80909" name="Freeform 13"/>
            <p:cNvSpPr>
              <a:spLocks/>
            </p:cNvSpPr>
            <p:nvPr userDrawn="1"/>
          </p:nvSpPr>
          <p:spPr bwMode="auto">
            <a:xfrm>
              <a:off x="20" y="3774"/>
              <a:ext cx="792" cy="410"/>
            </a:xfrm>
            <a:custGeom>
              <a:avLst/>
              <a:gdLst/>
              <a:ahLst/>
              <a:cxnLst>
                <a:cxn ang="0">
                  <a:pos x="137" y="0"/>
                </a:cxn>
                <a:cxn ang="0">
                  <a:pos x="1331" y="519"/>
                </a:cxn>
                <a:cxn ang="0">
                  <a:pos x="1428" y="638"/>
                </a:cxn>
                <a:cxn ang="0">
                  <a:pos x="1586" y="792"/>
                </a:cxn>
                <a:cxn ang="0">
                  <a:pos x="1565" y="821"/>
                </a:cxn>
                <a:cxn ang="0">
                  <a:pos x="1350" y="787"/>
                </a:cxn>
                <a:cxn ang="0">
                  <a:pos x="1145" y="811"/>
                </a:cxn>
                <a:cxn ang="0">
                  <a:pos x="42" y="298"/>
                </a:cxn>
                <a:cxn ang="0">
                  <a:pos x="0" y="150"/>
                </a:cxn>
                <a:cxn ang="0">
                  <a:pos x="46" y="32"/>
                </a:cxn>
                <a:cxn ang="0">
                  <a:pos x="137" y="0"/>
                </a:cxn>
                <a:cxn ang="0">
                  <a:pos x="137" y="0"/>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lnTo>
                    <a:pt x="137" y="0"/>
                  </a:lnTo>
                  <a:close/>
                </a:path>
              </a:pathLst>
            </a:custGeom>
            <a:solidFill>
              <a:schemeClr val="tx2"/>
            </a:solidFill>
            <a:ln w="9525">
              <a:noFill/>
              <a:round/>
              <a:headEnd/>
              <a:tailEnd/>
            </a:ln>
          </p:spPr>
          <p:txBody>
            <a:bodyPr/>
            <a:lstStyle/>
            <a:p>
              <a:pPr>
                <a:defRPr/>
              </a:pPr>
              <a:endParaRPr lang="ar-SA"/>
            </a:p>
          </p:txBody>
        </p:sp>
        <p:sp>
          <p:nvSpPr>
            <p:cNvPr id="80910" name="Freeform 14"/>
            <p:cNvSpPr>
              <a:spLocks/>
            </p:cNvSpPr>
            <p:nvPr userDrawn="1"/>
          </p:nvSpPr>
          <p:spPr bwMode="auto">
            <a:xfrm>
              <a:off x="129" y="3808"/>
              <a:ext cx="525" cy="374"/>
            </a:xfrm>
            <a:custGeom>
              <a:avLst/>
              <a:gdLst/>
              <a:ahLst/>
              <a:cxnLst>
                <a:cxn ang="0">
                  <a:pos x="0" y="325"/>
                </a:cxn>
                <a:cxn ang="0">
                  <a:pos x="922" y="747"/>
                </a:cxn>
                <a:cxn ang="0">
                  <a:pos x="939" y="534"/>
                </a:cxn>
                <a:cxn ang="0">
                  <a:pos x="1049" y="422"/>
                </a:cxn>
                <a:cxn ang="0">
                  <a:pos x="78" y="0"/>
                </a:cxn>
                <a:cxn ang="0">
                  <a:pos x="0" y="127"/>
                </a:cxn>
                <a:cxn ang="0">
                  <a:pos x="0" y="325"/>
                </a:cxn>
                <a:cxn ang="0">
                  <a:pos x="0" y="325"/>
                </a:cxn>
              </a:cxnLst>
              <a:rect l="0" t="0" r="r" b="b"/>
              <a:pathLst>
                <a:path w="1049" h="747">
                  <a:moveTo>
                    <a:pt x="0" y="325"/>
                  </a:moveTo>
                  <a:lnTo>
                    <a:pt x="922" y="747"/>
                  </a:lnTo>
                  <a:lnTo>
                    <a:pt x="939" y="534"/>
                  </a:lnTo>
                  <a:lnTo>
                    <a:pt x="1049" y="422"/>
                  </a:lnTo>
                  <a:lnTo>
                    <a:pt x="78" y="0"/>
                  </a:lnTo>
                  <a:lnTo>
                    <a:pt x="0" y="127"/>
                  </a:lnTo>
                  <a:lnTo>
                    <a:pt x="0" y="325"/>
                  </a:lnTo>
                  <a:lnTo>
                    <a:pt x="0" y="325"/>
                  </a:lnTo>
                  <a:close/>
                </a:path>
              </a:pathLst>
            </a:custGeom>
            <a:solidFill>
              <a:schemeClr val="bg2"/>
            </a:solidFill>
            <a:ln w="9525">
              <a:noFill/>
              <a:round/>
              <a:headEnd/>
              <a:tailEnd/>
            </a:ln>
          </p:spPr>
          <p:txBody>
            <a:bodyPr/>
            <a:lstStyle/>
            <a:p>
              <a:pPr>
                <a:defRPr/>
              </a:pPr>
              <a:endParaRPr lang="ar-SA"/>
            </a:p>
          </p:txBody>
        </p:sp>
        <p:sp>
          <p:nvSpPr>
            <p:cNvPr id="80911" name="Freeform 15"/>
            <p:cNvSpPr>
              <a:spLocks/>
            </p:cNvSpPr>
            <p:nvPr userDrawn="1"/>
          </p:nvSpPr>
          <p:spPr bwMode="auto">
            <a:xfrm>
              <a:off x="485" y="3532"/>
              <a:ext cx="135" cy="121"/>
            </a:xfrm>
            <a:custGeom>
              <a:avLst/>
              <a:gdLst/>
              <a:ahLst/>
              <a:cxnLst>
                <a:cxn ang="0">
                  <a:pos x="0" y="28"/>
                </a:cxn>
                <a:cxn ang="0">
                  <a:pos x="160" y="0"/>
                </a:cxn>
                <a:cxn ang="0">
                  <a:pos x="251" y="36"/>
                </a:cxn>
                <a:cxn ang="0">
                  <a:pos x="272" y="139"/>
                </a:cxn>
                <a:cxn ang="0">
                  <a:pos x="164" y="146"/>
                </a:cxn>
                <a:cxn ang="0">
                  <a:pos x="32" y="241"/>
                </a:cxn>
                <a:cxn ang="0">
                  <a:pos x="0" y="28"/>
                </a:cxn>
                <a:cxn ang="0">
                  <a:pos x="0" y="28"/>
                </a:cxn>
              </a:cxnLst>
              <a:rect l="0" t="0" r="r" b="b"/>
              <a:pathLst>
                <a:path w="272" h="241">
                  <a:moveTo>
                    <a:pt x="0" y="28"/>
                  </a:moveTo>
                  <a:lnTo>
                    <a:pt x="160" y="0"/>
                  </a:lnTo>
                  <a:lnTo>
                    <a:pt x="251" y="36"/>
                  </a:lnTo>
                  <a:lnTo>
                    <a:pt x="272" y="139"/>
                  </a:lnTo>
                  <a:lnTo>
                    <a:pt x="164" y="146"/>
                  </a:lnTo>
                  <a:lnTo>
                    <a:pt x="32" y="241"/>
                  </a:lnTo>
                  <a:lnTo>
                    <a:pt x="0" y="28"/>
                  </a:lnTo>
                  <a:lnTo>
                    <a:pt x="0" y="28"/>
                  </a:lnTo>
                  <a:close/>
                </a:path>
              </a:pathLst>
            </a:custGeom>
            <a:solidFill>
              <a:schemeClr val="hlink"/>
            </a:solidFill>
            <a:ln w="9525">
              <a:noFill/>
              <a:round/>
              <a:headEnd/>
              <a:tailEnd/>
            </a:ln>
          </p:spPr>
          <p:txBody>
            <a:bodyPr/>
            <a:lstStyle/>
            <a:p>
              <a:pPr>
                <a:defRPr/>
              </a:pPr>
              <a:endParaRPr lang="ar-SA"/>
            </a:p>
          </p:txBody>
        </p:sp>
        <p:sp>
          <p:nvSpPr>
            <p:cNvPr id="80912" name="Freeform 16"/>
            <p:cNvSpPr>
              <a:spLocks/>
            </p:cNvSpPr>
            <p:nvPr userDrawn="1"/>
          </p:nvSpPr>
          <p:spPr bwMode="auto">
            <a:xfrm>
              <a:off x="641" y="4163"/>
              <a:ext cx="76" cy="112"/>
            </a:xfrm>
            <a:custGeom>
              <a:avLst/>
              <a:gdLst/>
              <a:ahLst/>
              <a:cxnLst>
                <a:cxn ang="0">
                  <a:pos x="152" y="4"/>
                </a:cxn>
                <a:cxn ang="0">
                  <a:pos x="152" y="224"/>
                </a:cxn>
                <a:cxn ang="0">
                  <a:pos x="0" y="8"/>
                </a:cxn>
                <a:cxn ang="0">
                  <a:pos x="72" y="0"/>
                </a:cxn>
                <a:cxn ang="0">
                  <a:pos x="152" y="4"/>
                </a:cxn>
                <a:cxn ang="0">
                  <a:pos x="152" y="4"/>
                </a:cxn>
              </a:cxnLst>
              <a:rect l="0" t="0" r="r" b="b"/>
              <a:pathLst>
                <a:path w="152" h="224">
                  <a:moveTo>
                    <a:pt x="152" y="4"/>
                  </a:moveTo>
                  <a:lnTo>
                    <a:pt x="152" y="224"/>
                  </a:lnTo>
                  <a:lnTo>
                    <a:pt x="0" y="8"/>
                  </a:lnTo>
                  <a:lnTo>
                    <a:pt x="72" y="0"/>
                  </a:lnTo>
                  <a:lnTo>
                    <a:pt x="152" y="4"/>
                  </a:lnTo>
                  <a:lnTo>
                    <a:pt x="152" y="4"/>
                  </a:lnTo>
                  <a:close/>
                </a:path>
              </a:pathLst>
            </a:custGeom>
            <a:solidFill>
              <a:schemeClr val="hlink"/>
            </a:solidFill>
            <a:ln w="9525">
              <a:noFill/>
              <a:round/>
              <a:headEnd/>
              <a:tailEnd/>
            </a:ln>
          </p:spPr>
          <p:txBody>
            <a:bodyPr/>
            <a:lstStyle/>
            <a:p>
              <a:pPr>
                <a:defRPr/>
              </a:pPr>
              <a:endParaRPr lang="ar-SA"/>
            </a:p>
          </p:txBody>
        </p:sp>
        <p:sp>
          <p:nvSpPr>
            <p:cNvPr id="80913" name="Freeform 17"/>
            <p:cNvSpPr>
              <a:spLocks/>
            </p:cNvSpPr>
            <p:nvPr userDrawn="1"/>
          </p:nvSpPr>
          <p:spPr bwMode="auto">
            <a:xfrm>
              <a:off x="504" y="3607"/>
              <a:ext cx="193" cy="383"/>
            </a:xfrm>
            <a:custGeom>
              <a:avLst/>
              <a:gdLst/>
              <a:ahLst/>
              <a:cxnLst>
                <a:cxn ang="0">
                  <a:pos x="0" y="80"/>
                </a:cxn>
                <a:cxn ang="0">
                  <a:pos x="87" y="0"/>
                </a:cxn>
                <a:cxn ang="0">
                  <a:pos x="232" y="6"/>
                </a:cxn>
                <a:cxn ang="0">
                  <a:pos x="386" y="764"/>
                </a:cxn>
                <a:cxn ang="0">
                  <a:pos x="279" y="720"/>
                </a:cxn>
                <a:cxn ang="0">
                  <a:pos x="152" y="677"/>
                </a:cxn>
                <a:cxn ang="0">
                  <a:pos x="0" y="80"/>
                </a:cxn>
                <a:cxn ang="0">
                  <a:pos x="0" y="80"/>
                </a:cxn>
              </a:cxnLst>
              <a:rect l="0" t="0" r="r" b="b"/>
              <a:pathLst>
                <a:path w="386" h="764">
                  <a:moveTo>
                    <a:pt x="0" y="80"/>
                  </a:moveTo>
                  <a:lnTo>
                    <a:pt x="87" y="0"/>
                  </a:lnTo>
                  <a:lnTo>
                    <a:pt x="232" y="6"/>
                  </a:lnTo>
                  <a:lnTo>
                    <a:pt x="386" y="764"/>
                  </a:lnTo>
                  <a:lnTo>
                    <a:pt x="279" y="720"/>
                  </a:lnTo>
                  <a:lnTo>
                    <a:pt x="152" y="677"/>
                  </a:lnTo>
                  <a:lnTo>
                    <a:pt x="0" y="80"/>
                  </a:lnTo>
                  <a:lnTo>
                    <a:pt x="0" y="80"/>
                  </a:lnTo>
                  <a:close/>
                </a:path>
              </a:pathLst>
            </a:custGeom>
            <a:solidFill>
              <a:schemeClr val="bg2"/>
            </a:solidFill>
            <a:ln w="9525">
              <a:noFill/>
              <a:round/>
              <a:headEnd/>
              <a:tailEnd/>
            </a:ln>
          </p:spPr>
          <p:txBody>
            <a:bodyPr/>
            <a:lstStyle/>
            <a:p>
              <a:pPr>
                <a:defRPr/>
              </a:pPr>
              <a:endParaRPr lang="ar-SA"/>
            </a:p>
          </p:txBody>
        </p:sp>
        <p:sp>
          <p:nvSpPr>
            <p:cNvPr id="80914" name="Freeform 18"/>
            <p:cNvSpPr>
              <a:spLocks/>
            </p:cNvSpPr>
            <p:nvPr userDrawn="1"/>
          </p:nvSpPr>
          <p:spPr bwMode="auto">
            <a:xfrm>
              <a:off x="668" y="3590"/>
              <a:ext cx="364" cy="174"/>
            </a:xfrm>
            <a:custGeom>
              <a:avLst/>
              <a:gdLst/>
              <a:ahLst/>
              <a:cxnLst>
                <a:cxn ang="0">
                  <a:pos x="692" y="0"/>
                </a:cxn>
                <a:cxn ang="0">
                  <a:pos x="0" y="106"/>
                </a:cxn>
                <a:cxn ang="0">
                  <a:pos x="28" y="348"/>
                </a:cxn>
                <a:cxn ang="0">
                  <a:pos x="715" y="237"/>
                </a:cxn>
                <a:cxn ang="0">
                  <a:pos x="728" y="43"/>
                </a:cxn>
                <a:cxn ang="0">
                  <a:pos x="692" y="0"/>
                </a:cxn>
                <a:cxn ang="0">
                  <a:pos x="692" y="0"/>
                </a:cxn>
              </a:cxnLst>
              <a:rect l="0" t="0" r="r" b="b"/>
              <a:pathLst>
                <a:path w="728" h="348">
                  <a:moveTo>
                    <a:pt x="692" y="0"/>
                  </a:moveTo>
                  <a:lnTo>
                    <a:pt x="0" y="106"/>
                  </a:lnTo>
                  <a:lnTo>
                    <a:pt x="28" y="348"/>
                  </a:lnTo>
                  <a:lnTo>
                    <a:pt x="715" y="237"/>
                  </a:lnTo>
                  <a:lnTo>
                    <a:pt x="728" y="43"/>
                  </a:lnTo>
                  <a:lnTo>
                    <a:pt x="692" y="0"/>
                  </a:lnTo>
                  <a:lnTo>
                    <a:pt x="692" y="0"/>
                  </a:lnTo>
                  <a:close/>
                </a:path>
              </a:pathLst>
            </a:custGeom>
            <a:solidFill>
              <a:schemeClr val="bg2"/>
            </a:solidFill>
            <a:ln w="9525">
              <a:noFill/>
              <a:round/>
              <a:headEnd/>
              <a:tailEnd/>
            </a:ln>
          </p:spPr>
          <p:txBody>
            <a:bodyPr/>
            <a:lstStyle/>
            <a:p>
              <a:pPr>
                <a:defRPr/>
              </a:pPr>
              <a:endParaRPr lang="ar-SA"/>
            </a:p>
          </p:txBody>
        </p:sp>
        <p:sp>
          <p:nvSpPr>
            <p:cNvPr id="80915" name="Freeform 19"/>
            <p:cNvSpPr>
              <a:spLocks/>
            </p:cNvSpPr>
            <p:nvPr userDrawn="1"/>
          </p:nvSpPr>
          <p:spPr bwMode="auto">
            <a:xfrm>
              <a:off x="347" y="3693"/>
              <a:ext cx="156" cy="67"/>
            </a:xfrm>
            <a:custGeom>
              <a:avLst/>
              <a:gdLst/>
              <a:ahLst/>
              <a:cxnLst>
                <a:cxn ang="0">
                  <a:pos x="272" y="0"/>
                </a:cxn>
                <a:cxn ang="0">
                  <a:pos x="0" y="78"/>
                </a:cxn>
                <a:cxn ang="0">
                  <a:pos x="312" y="135"/>
                </a:cxn>
                <a:cxn ang="0">
                  <a:pos x="272" y="0"/>
                </a:cxn>
                <a:cxn ang="0">
                  <a:pos x="272" y="0"/>
                </a:cxn>
              </a:cxnLst>
              <a:rect l="0" t="0" r="r" b="b"/>
              <a:pathLst>
                <a:path w="312" h="135">
                  <a:moveTo>
                    <a:pt x="272" y="0"/>
                  </a:moveTo>
                  <a:lnTo>
                    <a:pt x="0" y="78"/>
                  </a:lnTo>
                  <a:lnTo>
                    <a:pt x="312" y="135"/>
                  </a:lnTo>
                  <a:lnTo>
                    <a:pt x="272" y="0"/>
                  </a:lnTo>
                  <a:lnTo>
                    <a:pt x="272" y="0"/>
                  </a:lnTo>
                  <a:close/>
                </a:path>
              </a:pathLst>
            </a:custGeom>
            <a:solidFill>
              <a:schemeClr val="accent1"/>
            </a:solidFill>
            <a:ln w="9525">
              <a:noFill/>
              <a:round/>
              <a:headEnd/>
              <a:tailEnd/>
            </a:ln>
          </p:spPr>
          <p:txBody>
            <a:bodyPr/>
            <a:lstStyle/>
            <a:p>
              <a:pPr>
                <a:defRPr/>
              </a:pPr>
              <a:endParaRPr lang="ar-SA"/>
            </a:p>
          </p:txBody>
        </p:sp>
        <p:grpSp>
          <p:nvGrpSpPr>
            <p:cNvPr id="22564" name="Group 20"/>
            <p:cNvGrpSpPr>
              <a:grpSpLocks/>
            </p:cNvGrpSpPr>
            <p:nvPr userDrawn="1"/>
          </p:nvGrpSpPr>
          <p:grpSpPr bwMode="auto">
            <a:xfrm>
              <a:off x="5" y="3490"/>
              <a:ext cx="1124" cy="780"/>
              <a:chOff x="5" y="3490"/>
              <a:chExt cx="1124" cy="780"/>
            </a:xfrm>
          </p:grpSpPr>
          <p:grpSp>
            <p:nvGrpSpPr>
              <p:cNvPr id="22565" name="Group 21"/>
              <p:cNvGrpSpPr>
                <a:grpSpLocks/>
              </p:cNvGrpSpPr>
              <p:nvPr userDrawn="1"/>
            </p:nvGrpSpPr>
            <p:grpSpPr bwMode="auto">
              <a:xfrm>
                <a:off x="499" y="3562"/>
                <a:ext cx="548" cy="708"/>
                <a:chOff x="499" y="3562"/>
                <a:chExt cx="548" cy="708"/>
              </a:xfrm>
            </p:grpSpPr>
            <p:sp>
              <p:nvSpPr>
                <p:cNvPr id="80918" name="Freeform 22"/>
                <p:cNvSpPr>
                  <a:spLocks/>
                </p:cNvSpPr>
                <p:nvPr userDrawn="1"/>
              </p:nvSpPr>
              <p:spPr bwMode="auto">
                <a:xfrm>
                  <a:off x="499" y="3587"/>
                  <a:ext cx="157" cy="87"/>
                </a:xfrm>
                <a:custGeom>
                  <a:avLst/>
                  <a:gdLst/>
                  <a:ahLst/>
                  <a:cxnLst>
                    <a:cxn ang="0">
                      <a:pos x="0" y="107"/>
                    </a:cxn>
                    <a:cxn ang="0">
                      <a:pos x="114" y="10"/>
                    </a:cxn>
                    <a:cxn ang="0">
                      <a:pos x="213" y="0"/>
                    </a:cxn>
                    <a:cxn ang="0">
                      <a:pos x="292" y="27"/>
                    </a:cxn>
                    <a:cxn ang="0">
                      <a:pos x="313" y="91"/>
                    </a:cxn>
                    <a:cxn ang="0">
                      <a:pos x="167" y="67"/>
                    </a:cxn>
                    <a:cxn ang="0">
                      <a:pos x="74" y="101"/>
                    </a:cxn>
                    <a:cxn ang="0">
                      <a:pos x="13" y="175"/>
                    </a:cxn>
                    <a:cxn ang="0">
                      <a:pos x="0" y="107"/>
                    </a:cxn>
                    <a:cxn ang="0">
                      <a:pos x="0" y="107"/>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lnTo>
                        <a:pt x="0" y="107"/>
                      </a:lnTo>
                      <a:close/>
                    </a:path>
                  </a:pathLst>
                </a:custGeom>
                <a:solidFill>
                  <a:schemeClr val="accent2"/>
                </a:solidFill>
                <a:ln w="9525">
                  <a:noFill/>
                  <a:round/>
                  <a:headEnd/>
                  <a:tailEnd/>
                </a:ln>
              </p:spPr>
              <p:txBody>
                <a:bodyPr/>
                <a:lstStyle/>
                <a:p>
                  <a:pPr>
                    <a:defRPr/>
                  </a:pPr>
                  <a:endParaRPr lang="ar-SA"/>
                </a:p>
              </p:txBody>
            </p:sp>
            <p:sp>
              <p:nvSpPr>
                <p:cNvPr id="80919" name="Freeform 23"/>
                <p:cNvSpPr>
                  <a:spLocks/>
                </p:cNvSpPr>
                <p:nvPr userDrawn="1"/>
              </p:nvSpPr>
              <p:spPr bwMode="auto">
                <a:xfrm>
                  <a:off x="636" y="4137"/>
                  <a:ext cx="115" cy="133"/>
                </a:xfrm>
                <a:custGeom>
                  <a:avLst/>
                  <a:gdLst/>
                  <a:ahLst/>
                  <a:cxnLst>
                    <a:cxn ang="0">
                      <a:pos x="0" y="40"/>
                    </a:cxn>
                    <a:cxn ang="0">
                      <a:pos x="160" y="266"/>
                    </a:cxn>
                    <a:cxn ang="0">
                      <a:pos x="230" y="251"/>
                    </a:cxn>
                    <a:cxn ang="0">
                      <a:pos x="223" y="17"/>
                    </a:cxn>
                    <a:cxn ang="0">
                      <a:pos x="166" y="0"/>
                    </a:cxn>
                    <a:cxn ang="0">
                      <a:pos x="179" y="197"/>
                    </a:cxn>
                    <a:cxn ang="0">
                      <a:pos x="71" y="4"/>
                    </a:cxn>
                    <a:cxn ang="0">
                      <a:pos x="0" y="40"/>
                    </a:cxn>
                    <a:cxn ang="0">
                      <a:pos x="0" y="40"/>
                    </a:cxn>
                  </a:cxnLst>
                  <a:rect l="0" t="0" r="r" b="b"/>
                  <a:pathLst>
                    <a:path w="230" h="266">
                      <a:moveTo>
                        <a:pt x="0" y="40"/>
                      </a:moveTo>
                      <a:lnTo>
                        <a:pt x="160" y="266"/>
                      </a:lnTo>
                      <a:lnTo>
                        <a:pt x="230" y="251"/>
                      </a:lnTo>
                      <a:lnTo>
                        <a:pt x="223" y="17"/>
                      </a:lnTo>
                      <a:lnTo>
                        <a:pt x="166" y="0"/>
                      </a:lnTo>
                      <a:lnTo>
                        <a:pt x="179" y="197"/>
                      </a:lnTo>
                      <a:lnTo>
                        <a:pt x="71" y="4"/>
                      </a:lnTo>
                      <a:lnTo>
                        <a:pt x="0" y="40"/>
                      </a:lnTo>
                      <a:lnTo>
                        <a:pt x="0" y="40"/>
                      </a:lnTo>
                      <a:close/>
                    </a:path>
                  </a:pathLst>
                </a:custGeom>
                <a:solidFill>
                  <a:schemeClr val="accent2"/>
                </a:solidFill>
                <a:ln w="9525">
                  <a:noFill/>
                  <a:round/>
                  <a:headEnd/>
                  <a:tailEnd/>
                </a:ln>
              </p:spPr>
              <p:txBody>
                <a:bodyPr/>
                <a:lstStyle/>
                <a:p>
                  <a:pPr>
                    <a:defRPr/>
                  </a:pPr>
                  <a:endParaRPr lang="ar-SA"/>
                </a:p>
              </p:txBody>
            </p:sp>
            <p:sp>
              <p:nvSpPr>
                <p:cNvPr id="80920" name="Freeform 24"/>
                <p:cNvSpPr>
                  <a:spLocks/>
                </p:cNvSpPr>
                <p:nvPr userDrawn="1"/>
              </p:nvSpPr>
              <p:spPr bwMode="auto">
                <a:xfrm>
                  <a:off x="1004" y="3562"/>
                  <a:ext cx="43" cy="117"/>
                </a:xfrm>
                <a:custGeom>
                  <a:avLst/>
                  <a:gdLst/>
                  <a:ahLst/>
                  <a:cxnLst>
                    <a:cxn ang="0">
                      <a:pos x="0" y="19"/>
                    </a:cxn>
                    <a:cxn ang="0">
                      <a:pos x="36" y="93"/>
                    </a:cxn>
                    <a:cxn ang="0">
                      <a:pos x="44" y="154"/>
                    </a:cxn>
                    <a:cxn ang="0">
                      <a:pos x="27" y="234"/>
                    </a:cxn>
                    <a:cxn ang="0">
                      <a:pos x="80" y="220"/>
                    </a:cxn>
                    <a:cxn ang="0">
                      <a:pos x="87" y="116"/>
                    </a:cxn>
                    <a:cxn ang="0">
                      <a:pos x="46" y="0"/>
                    </a:cxn>
                    <a:cxn ang="0">
                      <a:pos x="0" y="19"/>
                    </a:cxn>
                    <a:cxn ang="0">
                      <a:pos x="0" y="19"/>
                    </a:cxn>
                  </a:cxnLst>
                  <a:rect l="0" t="0" r="r" b="b"/>
                  <a:pathLst>
                    <a:path w="87" h="234">
                      <a:moveTo>
                        <a:pt x="0" y="19"/>
                      </a:moveTo>
                      <a:lnTo>
                        <a:pt x="36" y="93"/>
                      </a:lnTo>
                      <a:lnTo>
                        <a:pt x="44" y="154"/>
                      </a:lnTo>
                      <a:lnTo>
                        <a:pt x="27" y="234"/>
                      </a:lnTo>
                      <a:lnTo>
                        <a:pt x="80" y="220"/>
                      </a:lnTo>
                      <a:lnTo>
                        <a:pt x="87" y="116"/>
                      </a:lnTo>
                      <a:lnTo>
                        <a:pt x="46" y="0"/>
                      </a:lnTo>
                      <a:lnTo>
                        <a:pt x="0" y="19"/>
                      </a:lnTo>
                      <a:lnTo>
                        <a:pt x="0" y="19"/>
                      </a:lnTo>
                      <a:close/>
                    </a:path>
                  </a:pathLst>
                </a:custGeom>
                <a:solidFill>
                  <a:schemeClr val="accent2"/>
                </a:solidFill>
                <a:ln w="9525">
                  <a:noFill/>
                  <a:round/>
                  <a:headEnd/>
                  <a:tailEnd/>
                </a:ln>
              </p:spPr>
              <p:txBody>
                <a:bodyPr/>
                <a:lstStyle/>
                <a:p>
                  <a:pPr>
                    <a:defRPr/>
                  </a:pPr>
                  <a:endParaRPr lang="ar-SA"/>
                </a:p>
              </p:txBody>
            </p:sp>
          </p:grpSp>
          <p:sp>
            <p:nvSpPr>
              <p:cNvPr id="80921" name="Freeform 25"/>
              <p:cNvSpPr>
                <a:spLocks/>
              </p:cNvSpPr>
              <p:nvPr userDrawn="1"/>
            </p:nvSpPr>
            <p:spPr bwMode="auto">
              <a:xfrm>
                <a:off x="76" y="3732"/>
                <a:ext cx="595" cy="250"/>
              </a:xfrm>
              <a:custGeom>
                <a:avLst/>
                <a:gdLst/>
                <a:ahLst/>
                <a:cxnLst>
                  <a:cxn ang="0">
                    <a:pos x="100" y="0"/>
                  </a:cxn>
                  <a:cxn ang="0">
                    <a:pos x="1190" y="490"/>
                  </a:cxn>
                  <a:cxn ang="0">
                    <a:pos x="1076" y="500"/>
                  </a:cxn>
                  <a:cxn ang="0">
                    <a:pos x="0" y="27"/>
                  </a:cxn>
                  <a:cxn ang="0">
                    <a:pos x="100" y="0"/>
                  </a:cxn>
                  <a:cxn ang="0">
                    <a:pos x="100" y="0"/>
                  </a:cxn>
                </a:cxnLst>
                <a:rect l="0" t="0" r="r" b="b"/>
                <a:pathLst>
                  <a:path w="1190" h="500">
                    <a:moveTo>
                      <a:pt x="100" y="0"/>
                    </a:moveTo>
                    <a:lnTo>
                      <a:pt x="1190" y="490"/>
                    </a:lnTo>
                    <a:lnTo>
                      <a:pt x="1076" y="500"/>
                    </a:lnTo>
                    <a:lnTo>
                      <a:pt x="0" y="27"/>
                    </a:lnTo>
                    <a:lnTo>
                      <a:pt x="100" y="0"/>
                    </a:lnTo>
                    <a:lnTo>
                      <a:pt x="100" y="0"/>
                    </a:lnTo>
                    <a:close/>
                  </a:path>
                </a:pathLst>
              </a:custGeom>
              <a:solidFill>
                <a:schemeClr val="accent2"/>
              </a:solidFill>
              <a:ln w="9525">
                <a:noFill/>
                <a:round/>
                <a:headEnd/>
                <a:tailEnd/>
              </a:ln>
            </p:spPr>
            <p:txBody>
              <a:bodyPr/>
              <a:lstStyle/>
              <a:p>
                <a:pPr>
                  <a:defRPr/>
                </a:pPr>
                <a:endParaRPr lang="ar-SA"/>
              </a:p>
            </p:txBody>
          </p:sp>
          <p:sp>
            <p:nvSpPr>
              <p:cNvPr id="80922" name="Freeform 26"/>
              <p:cNvSpPr>
                <a:spLocks/>
              </p:cNvSpPr>
              <p:nvPr userDrawn="1"/>
            </p:nvSpPr>
            <p:spPr bwMode="auto">
              <a:xfrm>
                <a:off x="260" y="3886"/>
                <a:ext cx="244" cy="148"/>
              </a:xfrm>
              <a:custGeom>
                <a:avLst/>
                <a:gdLst/>
                <a:ahLst/>
                <a:cxnLst>
                  <a:cxn ang="0">
                    <a:pos x="14" y="34"/>
                  </a:cxn>
                  <a:cxn ang="0">
                    <a:pos x="160" y="66"/>
                  </a:cxn>
                  <a:cxn ang="0">
                    <a:pos x="324" y="137"/>
                  </a:cxn>
                  <a:cxn ang="0">
                    <a:pos x="440" y="243"/>
                  </a:cxn>
                  <a:cxn ang="0">
                    <a:pos x="326" y="230"/>
                  </a:cxn>
                  <a:cxn ang="0">
                    <a:pos x="139" y="146"/>
                  </a:cxn>
                  <a:cxn ang="0">
                    <a:pos x="50" y="80"/>
                  </a:cxn>
                  <a:cxn ang="0">
                    <a:pos x="107" y="163"/>
                  </a:cxn>
                  <a:cxn ang="0">
                    <a:pos x="272" y="270"/>
                  </a:cxn>
                  <a:cxn ang="0">
                    <a:pos x="466" y="296"/>
                  </a:cxn>
                  <a:cxn ang="0">
                    <a:pos x="489" y="224"/>
                  </a:cxn>
                  <a:cxn ang="0">
                    <a:pos x="394" y="120"/>
                  </a:cxn>
                  <a:cxn ang="0">
                    <a:pos x="170" y="17"/>
                  </a:cxn>
                  <a:cxn ang="0">
                    <a:pos x="0" y="0"/>
                  </a:cxn>
                  <a:cxn ang="0">
                    <a:pos x="14" y="34"/>
                  </a:cxn>
                  <a:cxn ang="0">
                    <a:pos x="14" y="34"/>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lnTo>
                      <a:pt x="14" y="34"/>
                    </a:lnTo>
                    <a:close/>
                  </a:path>
                </a:pathLst>
              </a:custGeom>
              <a:solidFill>
                <a:schemeClr val="accent2"/>
              </a:solidFill>
              <a:ln w="9525">
                <a:noFill/>
                <a:round/>
                <a:headEnd/>
                <a:tailEnd/>
              </a:ln>
            </p:spPr>
            <p:txBody>
              <a:bodyPr/>
              <a:lstStyle/>
              <a:p>
                <a:pPr>
                  <a:defRPr/>
                </a:pPr>
                <a:endParaRPr lang="ar-SA"/>
              </a:p>
            </p:txBody>
          </p:sp>
          <p:sp>
            <p:nvSpPr>
              <p:cNvPr id="80923" name="Freeform 27"/>
              <p:cNvSpPr>
                <a:spLocks/>
              </p:cNvSpPr>
              <p:nvPr userDrawn="1"/>
            </p:nvSpPr>
            <p:spPr bwMode="auto">
              <a:xfrm>
                <a:off x="565" y="3680"/>
                <a:ext cx="107" cy="238"/>
              </a:xfrm>
              <a:custGeom>
                <a:avLst/>
                <a:gdLst/>
                <a:ahLst/>
                <a:cxnLst>
                  <a:cxn ang="0">
                    <a:pos x="24" y="0"/>
                  </a:cxn>
                  <a:cxn ang="0">
                    <a:pos x="91" y="25"/>
                  </a:cxn>
                  <a:cxn ang="0">
                    <a:pos x="80" y="192"/>
                  </a:cxn>
                  <a:cxn ang="0">
                    <a:pos x="106" y="327"/>
                  </a:cxn>
                  <a:cxn ang="0">
                    <a:pos x="213" y="451"/>
                  </a:cxn>
                  <a:cxn ang="0">
                    <a:pos x="97" y="478"/>
                  </a:cxn>
                  <a:cxn ang="0">
                    <a:pos x="30" y="344"/>
                  </a:cxn>
                  <a:cxn ang="0">
                    <a:pos x="0" y="57"/>
                  </a:cxn>
                  <a:cxn ang="0">
                    <a:pos x="24" y="0"/>
                  </a:cxn>
                  <a:cxn ang="0">
                    <a:pos x="24" y="0"/>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lnTo>
                      <a:pt x="24" y="0"/>
                    </a:lnTo>
                    <a:close/>
                  </a:path>
                </a:pathLst>
              </a:custGeom>
              <a:solidFill>
                <a:schemeClr val="accent2"/>
              </a:solidFill>
              <a:ln w="9525">
                <a:noFill/>
                <a:round/>
                <a:headEnd/>
                <a:tailEnd/>
              </a:ln>
            </p:spPr>
            <p:txBody>
              <a:bodyPr/>
              <a:lstStyle/>
              <a:p>
                <a:pPr>
                  <a:defRPr/>
                </a:pPr>
                <a:endParaRPr lang="ar-SA"/>
              </a:p>
            </p:txBody>
          </p:sp>
          <p:grpSp>
            <p:nvGrpSpPr>
              <p:cNvPr id="22569" name="Group 28"/>
              <p:cNvGrpSpPr>
                <a:grpSpLocks/>
              </p:cNvGrpSpPr>
              <p:nvPr userDrawn="1"/>
            </p:nvGrpSpPr>
            <p:grpSpPr bwMode="auto">
              <a:xfrm>
                <a:off x="5" y="3490"/>
                <a:ext cx="1124" cy="678"/>
                <a:chOff x="5" y="3490"/>
                <a:chExt cx="1124" cy="678"/>
              </a:xfrm>
            </p:grpSpPr>
            <p:sp>
              <p:nvSpPr>
                <p:cNvPr id="80925" name="Freeform 29"/>
                <p:cNvSpPr>
                  <a:spLocks/>
                </p:cNvSpPr>
                <p:nvPr userDrawn="1"/>
              </p:nvSpPr>
              <p:spPr bwMode="auto">
                <a:xfrm>
                  <a:off x="669" y="4048"/>
                  <a:ext cx="75" cy="87"/>
                </a:xfrm>
                <a:custGeom>
                  <a:avLst/>
                  <a:gdLst/>
                  <a:ahLst/>
                  <a:cxnLst>
                    <a:cxn ang="0">
                      <a:pos x="110" y="0"/>
                    </a:cxn>
                    <a:cxn ang="0">
                      <a:pos x="40" y="66"/>
                    </a:cxn>
                    <a:cxn ang="0">
                      <a:pos x="0" y="173"/>
                    </a:cxn>
                    <a:cxn ang="0">
                      <a:pos x="80" y="160"/>
                    </a:cxn>
                    <a:cxn ang="0">
                      <a:pos x="103" y="84"/>
                    </a:cxn>
                    <a:cxn ang="0">
                      <a:pos x="150" y="27"/>
                    </a:cxn>
                    <a:cxn ang="0">
                      <a:pos x="110" y="0"/>
                    </a:cxn>
                    <a:cxn ang="0">
                      <a:pos x="110" y="0"/>
                    </a:cxn>
                  </a:cxnLst>
                  <a:rect l="0" t="0" r="r" b="b"/>
                  <a:pathLst>
                    <a:path w="150" h="173">
                      <a:moveTo>
                        <a:pt x="110" y="0"/>
                      </a:moveTo>
                      <a:lnTo>
                        <a:pt x="40" y="66"/>
                      </a:lnTo>
                      <a:lnTo>
                        <a:pt x="0" y="173"/>
                      </a:lnTo>
                      <a:lnTo>
                        <a:pt x="80" y="160"/>
                      </a:lnTo>
                      <a:lnTo>
                        <a:pt x="103" y="84"/>
                      </a:lnTo>
                      <a:lnTo>
                        <a:pt x="150" y="27"/>
                      </a:lnTo>
                      <a:lnTo>
                        <a:pt x="110" y="0"/>
                      </a:lnTo>
                      <a:lnTo>
                        <a:pt x="110" y="0"/>
                      </a:lnTo>
                      <a:close/>
                    </a:path>
                  </a:pathLst>
                </a:custGeom>
                <a:solidFill>
                  <a:schemeClr val="accent2"/>
                </a:solidFill>
                <a:ln w="9525">
                  <a:noFill/>
                  <a:round/>
                  <a:headEnd/>
                  <a:tailEnd/>
                </a:ln>
              </p:spPr>
              <p:txBody>
                <a:bodyPr/>
                <a:lstStyle/>
                <a:p>
                  <a:pPr>
                    <a:defRPr/>
                  </a:pPr>
                  <a:endParaRPr lang="ar-SA"/>
                </a:p>
              </p:txBody>
            </p:sp>
            <p:sp>
              <p:nvSpPr>
                <p:cNvPr id="80926" name="Freeform 30"/>
                <p:cNvSpPr>
                  <a:spLocks/>
                </p:cNvSpPr>
                <p:nvPr userDrawn="1"/>
              </p:nvSpPr>
              <p:spPr bwMode="auto">
                <a:xfrm>
                  <a:off x="5" y="3728"/>
                  <a:ext cx="842" cy="440"/>
                </a:xfrm>
                <a:custGeom>
                  <a:avLst/>
                  <a:gdLst/>
                  <a:ahLst/>
                  <a:cxnLst>
                    <a:cxn ang="0">
                      <a:pos x="156" y="0"/>
                    </a:cxn>
                    <a:cxn ang="0">
                      <a:pos x="63" y="52"/>
                    </a:cxn>
                    <a:cxn ang="0">
                      <a:pos x="0" y="208"/>
                    </a:cxn>
                    <a:cxn ang="0">
                      <a:pos x="67" y="358"/>
                    </a:cxn>
                    <a:cxn ang="0">
                      <a:pos x="1182" y="867"/>
                    </a:cxn>
                    <a:cxn ang="0">
                      <a:pos x="1422" y="835"/>
                    </a:cxn>
                    <a:cxn ang="0">
                      <a:pos x="1616" y="880"/>
                    </a:cxn>
                    <a:cxn ang="0">
                      <a:pos x="1684" y="808"/>
                    </a:cxn>
                    <a:cxn ang="0">
                      <a:pos x="1502" y="664"/>
                    </a:cxn>
                    <a:cxn ang="0">
                      <a:pos x="1428" y="512"/>
                    </a:cxn>
                    <a:cxn ang="0">
                      <a:pos x="1369" y="527"/>
                    </a:cxn>
                    <a:cxn ang="0">
                      <a:pos x="1439" y="664"/>
                    </a:cxn>
                    <a:cxn ang="0">
                      <a:pos x="1578" y="810"/>
                    </a:cxn>
                    <a:cxn ang="0">
                      <a:pos x="1413" y="787"/>
                    </a:cxn>
                    <a:cxn ang="0">
                      <a:pos x="1219" y="814"/>
                    </a:cxn>
                    <a:cxn ang="0">
                      <a:pos x="1255" y="650"/>
                    </a:cxn>
                    <a:cxn ang="0">
                      <a:pos x="1338" y="538"/>
                    </a:cxn>
                    <a:cxn ang="0">
                      <a:pos x="1241" y="552"/>
                    </a:cxn>
                    <a:cxn ang="0">
                      <a:pos x="1165" y="658"/>
                    </a:cxn>
                    <a:cxn ang="0">
                      <a:pos x="1139" y="791"/>
                    </a:cxn>
                    <a:cxn ang="0">
                      <a:pos x="107" y="310"/>
                    </a:cxn>
                    <a:cxn ang="0">
                      <a:pos x="80" y="215"/>
                    </a:cxn>
                    <a:cxn ang="0">
                      <a:pos x="103" y="95"/>
                    </a:cxn>
                    <a:cxn ang="0">
                      <a:pos x="217" y="0"/>
                    </a:cxn>
                    <a:cxn ang="0">
                      <a:pos x="156" y="0"/>
                    </a:cxn>
                    <a:cxn ang="0">
                      <a:pos x="156" y="0"/>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lnTo>
                        <a:pt x="156" y="0"/>
                      </a:lnTo>
                      <a:close/>
                    </a:path>
                  </a:pathLst>
                </a:custGeom>
                <a:solidFill>
                  <a:schemeClr val="accent2"/>
                </a:solidFill>
                <a:ln w="9525">
                  <a:noFill/>
                  <a:round/>
                  <a:headEnd/>
                  <a:tailEnd/>
                </a:ln>
              </p:spPr>
              <p:txBody>
                <a:bodyPr/>
                <a:lstStyle/>
                <a:p>
                  <a:pPr>
                    <a:defRPr/>
                  </a:pPr>
                  <a:endParaRPr lang="ar-SA"/>
                </a:p>
              </p:txBody>
            </p:sp>
            <p:sp>
              <p:nvSpPr>
                <p:cNvPr id="80927" name="Freeform 31"/>
                <p:cNvSpPr>
                  <a:spLocks/>
                </p:cNvSpPr>
                <p:nvPr userDrawn="1"/>
              </p:nvSpPr>
              <p:spPr bwMode="auto">
                <a:xfrm>
                  <a:off x="106" y="3770"/>
                  <a:ext cx="80" cy="167"/>
                </a:xfrm>
                <a:custGeom>
                  <a:avLst/>
                  <a:gdLst/>
                  <a:ahLst/>
                  <a:cxnLst>
                    <a:cxn ang="0">
                      <a:pos x="116" y="0"/>
                    </a:cxn>
                    <a:cxn ang="0">
                      <a:pos x="19" y="106"/>
                    </a:cxn>
                    <a:cxn ang="0">
                      <a:pos x="0" y="230"/>
                    </a:cxn>
                    <a:cxn ang="0">
                      <a:pos x="33" y="314"/>
                    </a:cxn>
                    <a:cxn ang="0">
                      <a:pos x="94" y="335"/>
                    </a:cxn>
                    <a:cxn ang="0">
                      <a:pos x="76" y="154"/>
                    </a:cxn>
                    <a:cxn ang="0">
                      <a:pos x="160" y="17"/>
                    </a:cxn>
                    <a:cxn ang="0">
                      <a:pos x="116" y="0"/>
                    </a:cxn>
                    <a:cxn ang="0">
                      <a:pos x="116" y="0"/>
                    </a:cxn>
                  </a:cxnLst>
                  <a:rect l="0" t="0" r="r" b="b"/>
                  <a:pathLst>
                    <a:path w="160" h="335">
                      <a:moveTo>
                        <a:pt x="116" y="0"/>
                      </a:moveTo>
                      <a:lnTo>
                        <a:pt x="19" y="106"/>
                      </a:lnTo>
                      <a:lnTo>
                        <a:pt x="0" y="230"/>
                      </a:lnTo>
                      <a:lnTo>
                        <a:pt x="33" y="314"/>
                      </a:lnTo>
                      <a:lnTo>
                        <a:pt x="94" y="335"/>
                      </a:lnTo>
                      <a:lnTo>
                        <a:pt x="76" y="154"/>
                      </a:lnTo>
                      <a:lnTo>
                        <a:pt x="160" y="17"/>
                      </a:lnTo>
                      <a:lnTo>
                        <a:pt x="116" y="0"/>
                      </a:lnTo>
                      <a:lnTo>
                        <a:pt x="116" y="0"/>
                      </a:lnTo>
                      <a:close/>
                    </a:path>
                  </a:pathLst>
                </a:custGeom>
                <a:solidFill>
                  <a:schemeClr val="accent2"/>
                </a:solidFill>
                <a:ln w="9525">
                  <a:noFill/>
                  <a:round/>
                  <a:headEnd/>
                  <a:tailEnd/>
                </a:ln>
              </p:spPr>
              <p:txBody>
                <a:bodyPr/>
                <a:lstStyle/>
                <a:p>
                  <a:pPr>
                    <a:defRPr/>
                  </a:pPr>
                  <a:endParaRPr lang="ar-SA"/>
                </a:p>
              </p:txBody>
            </p:sp>
            <p:sp>
              <p:nvSpPr>
                <p:cNvPr id="80928" name="Freeform 32"/>
                <p:cNvSpPr>
                  <a:spLocks/>
                </p:cNvSpPr>
                <p:nvPr userDrawn="1"/>
              </p:nvSpPr>
              <p:spPr bwMode="auto">
                <a:xfrm>
                  <a:off x="449" y="3490"/>
                  <a:ext cx="322" cy="594"/>
                </a:xfrm>
                <a:custGeom>
                  <a:avLst/>
                  <a:gdLst/>
                  <a:ahLst/>
                  <a:cxnLst>
                    <a:cxn ang="0">
                      <a:pos x="218" y="896"/>
                    </a:cxn>
                    <a:cxn ang="0">
                      <a:pos x="0" y="124"/>
                    </a:cxn>
                    <a:cxn ang="0">
                      <a:pos x="81" y="38"/>
                    </a:cxn>
                    <a:cxn ang="0">
                      <a:pos x="258" y="0"/>
                    </a:cxn>
                    <a:cxn ang="0">
                      <a:pos x="399" y="57"/>
                    </a:cxn>
                    <a:cxn ang="0">
                      <a:pos x="642" y="1188"/>
                    </a:cxn>
                    <a:cxn ang="0">
                      <a:pos x="555" y="1091"/>
                    </a:cxn>
                    <a:cxn ang="0">
                      <a:pos x="355" y="97"/>
                    </a:cxn>
                    <a:cxn ang="0">
                      <a:pos x="226" y="61"/>
                    </a:cxn>
                    <a:cxn ang="0">
                      <a:pos x="119" y="74"/>
                    </a:cxn>
                    <a:cxn ang="0">
                      <a:pos x="76" y="141"/>
                    </a:cxn>
                    <a:cxn ang="0">
                      <a:pos x="306" y="924"/>
                    </a:cxn>
                    <a:cxn ang="0">
                      <a:pos x="218" y="896"/>
                    </a:cxn>
                    <a:cxn ang="0">
                      <a:pos x="218" y="896"/>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lnTo>
                        <a:pt x="218" y="896"/>
                      </a:lnTo>
                      <a:close/>
                    </a:path>
                  </a:pathLst>
                </a:custGeom>
                <a:solidFill>
                  <a:schemeClr val="accent2"/>
                </a:solidFill>
                <a:ln w="9525">
                  <a:noFill/>
                  <a:round/>
                  <a:headEnd/>
                  <a:tailEnd/>
                </a:ln>
              </p:spPr>
              <p:txBody>
                <a:bodyPr/>
                <a:lstStyle/>
                <a:p>
                  <a:pPr>
                    <a:defRPr/>
                  </a:pPr>
                  <a:endParaRPr lang="ar-SA"/>
                </a:p>
              </p:txBody>
            </p:sp>
            <p:sp>
              <p:nvSpPr>
                <p:cNvPr id="80929" name="Freeform 33"/>
                <p:cNvSpPr>
                  <a:spLocks/>
                </p:cNvSpPr>
                <p:nvPr userDrawn="1"/>
              </p:nvSpPr>
              <p:spPr bwMode="auto">
                <a:xfrm>
                  <a:off x="578" y="3650"/>
                  <a:ext cx="96" cy="252"/>
                </a:xfrm>
                <a:custGeom>
                  <a:avLst/>
                  <a:gdLst/>
                  <a:ahLst/>
                  <a:cxnLst>
                    <a:cxn ang="0">
                      <a:pos x="0" y="27"/>
                    </a:cxn>
                    <a:cxn ang="0">
                      <a:pos x="76" y="194"/>
                    </a:cxn>
                    <a:cxn ang="0">
                      <a:pos x="113" y="318"/>
                    </a:cxn>
                    <a:cxn ang="0">
                      <a:pos x="116" y="504"/>
                    </a:cxn>
                    <a:cxn ang="0">
                      <a:pos x="192" y="504"/>
                    </a:cxn>
                    <a:cxn ang="0">
                      <a:pos x="187" y="360"/>
                    </a:cxn>
                    <a:cxn ang="0">
                      <a:pos x="162" y="208"/>
                    </a:cxn>
                    <a:cxn ang="0">
                      <a:pos x="99" y="59"/>
                    </a:cxn>
                    <a:cxn ang="0">
                      <a:pos x="63" y="0"/>
                    </a:cxn>
                    <a:cxn ang="0">
                      <a:pos x="0" y="27"/>
                    </a:cxn>
                    <a:cxn ang="0">
                      <a:pos x="0" y="27"/>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lnTo>
                        <a:pt x="0" y="27"/>
                      </a:lnTo>
                      <a:close/>
                    </a:path>
                  </a:pathLst>
                </a:custGeom>
                <a:solidFill>
                  <a:schemeClr val="accent2"/>
                </a:solidFill>
                <a:ln w="9525">
                  <a:noFill/>
                  <a:round/>
                  <a:headEnd/>
                  <a:tailEnd/>
                </a:ln>
              </p:spPr>
              <p:txBody>
                <a:bodyPr/>
                <a:lstStyle/>
                <a:p>
                  <a:pPr>
                    <a:defRPr/>
                  </a:pPr>
                  <a:endParaRPr lang="ar-SA"/>
                </a:p>
              </p:txBody>
            </p:sp>
            <p:sp>
              <p:nvSpPr>
                <p:cNvPr id="80930" name="Freeform 34"/>
                <p:cNvSpPr>
                  <a:spLocks/>
                </p:cNvSpPr>
                <p:nvPr userDrawn="1"/>
              </p:nvSpPr>
              <p:spPr bwMode="auto">
                <a:xfrm>
                  <a:off x="328" y="3630"/>
                  <a:ext cx="195" cy="135"/>
                </a:xfrm>
                <a:custGeom>
                  <a:avLst/>
                  <a:gdLst/>
                  <a:ahLst/>
                  <a:cxnLst>
                    <a:cxn ang="0">
                      <a:pos x="297" y="0"/>
                    </a:cxn>
                    <a:cxn ang="0">
                      <a:pos x="257" y="17"/>
                    </a:cxn>
                    <a:cxn ang="0">
                      <a:pos x="253" y="66"/>
                    </a:cxn>
                    <a:cxn ang="0">
                      <a:pos x="0" y="169"/>
                    </a:cxn>
                    <a:cxn ang="0">
                      <a:pos x="0" y="222"/>
                    </a:cxn>
                    <a:cxn ang="0">
                      <a:pos x="284" y="226"/>
                    </a:cxn>
                    <a:cxn ang="0">
                      <a:pos x="320" y="269"/>
                    </a:cxn>
                    <a:cxn ang="0">
                      <a:pos x="390" y="266"/>
                    </a:cxn>
                    <a:cxn ang="0">
                      <a:pos x="383" y="190"/>
                    </a:cxn>
                    <a:cxn ang="0">
                      <a:pos x="116" y="176"/>
                    </a:cxn>
                    <a:cxn ang="0">
                      <a:pos x="333" y="89"/>
                    </a:cxn>
                    <a:cxn ang="0">
                      <a:pos x="297" y="0"/>
                    </a:cxn>
                    <a:cxn ang="0">
                      <a:pos x="297" y="0"/>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lnTo>
                        <a:pt x="297" y="0"/>
                      </a:lnTo>
                      <a:close/>
                    </a:path>
                  </a:pathLst>
                </a:custGeom>
                <a:solidFill>
                  <a:schemeClr val="accent2"/>
                </a:solidFill>
                <a:ln w="9525">
                  <a:noFill/>
                  <a:round/>
                  <a:headEnd/>
                  <a:tailEnd/>
                </a:ln>
              </p:spPr>
              <p:txBody>
                <a:bodyPr/>
                <a:lstStyle/>
                <a:p>
                  <a:pPr>
                    <a:defRPr/>
                  </a:pPr>
                  <a:endParaRPr lang="ar-SA"/>
                </a:p>
              </p:txBody>
            </p:sp>
            <p:sp>
              <p:nvSpPr>
                <p:cNvPr id="80931" name="Freeform 35"/>
                <p:cNvSpPr>
                  <a:spLocks/>
                </p:cNvSpPr>
                <p:nvPr userDrawn="1"/>
              </p:nvSpPr>
              <p:spPr bwMode="auto">
                <a:xfrm>
                  <a:off x="658" y="3538"/>
                  <a:ext cx="471" cy="212"/>
                </a:xfrm>
                <a:custGeom>
                  <a:avLst/>
                  <a:gdLst/>
                  <a:ahLst/>
                  <a:cxnLst>
                    <a:cxn ang="0">
                      <a:pos x="0" y="131"/>
                    </a:cxn>
                    <a:cxn ang="0">
                      <a:pos x="863" y="0"/>
                    </a:cxn>
                    <a:cxn ang="0">
                      <a:pos x="926" y="78"/>
                    </a:cxn>
                    <a:cxn ang="0">
                      <a:pos x="941" y="181"/>
                    </a:cxn>
                    <a:cxn ang="0">
                      <a:pos x="903" y="282"/>
                    </a:cxn>
                    <a:cxn ang="0">
                      <a:pos x="57" y="424"/>
                    </a:cxn>
                    <a:cxn ang="0">
                      <a:pos x="53" y="384"/>
                    </a:cxn>
                    <a:cxn ang="0">
                      <a:pos x="863" y="242"/>
                    </a:cxn>
                    <a:cxn ang="0">
                      <a:pos x="893" y="145"/>
                    </a:cxn>
                    <a:cxn ang="0">
                      <a:pos x="840" y="57"/>
                    </a:cxn>
                    <a:cxn ang="0">
                      <a:pos x="0" y="185"/>
                    </a:cxn>
                    <a:cxn ang="0">
                      <a:pos x="0" y="131"/>
                    </a:cxn>
                    <a:cxn ang="0">
                      <a:pos x="0" y="131"/>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lnTo>
                        <a:pt x="0" y="131"/>
                      </a:lnTo>
                      <a:close/>
                    </a:path>
                  </a:pathLst>
                </a:custGeom>
                <a:solidFill>
                  <a:schemeClr val="accent2"/>
                </a:solidFill>
                <a:ln w="9525">
                  <a:noFill/>
                  <a:round/>
                  <a:headEnd/>
                  <a:tailEnd/>
                </a:ln>
              </p:spPr>
              <p:txBody>
                <a:bodyPr/>
                <a:lstStyle/>
                <a:p>
                  <a:pPr>
                    <a:defRPr/>
                  </a:pPr>
                  <a:endParaRPr lang="ar-SA"/>
                </a:p>
              </p:txBody>
            </p:sp>
            <p:sp>
              <p:nvSpPr>
                <p:cNvPr id="80932" name="Freeform 36"/>
                <p:cNvSpPr>
                  <a:spLocks/>
                </p:cNvSpPr>
                <p:nvPr userDrawn="1"/>
              </p:nvSpPr>
              <p:spPr bwMode="auto">
                <a:xfrm>
                  <a:off x="717" y="3606"/>
                  <a:ext cx="245" cy="86"/>
                </a:xfrm>
                <a:custGeom>
                  <a:avLst/>
                  <a:gdLst/>
                  <a:ahLst/>
                  <a:cxnLst>
                    <a:cxn ang="0">
                      <a:pos x="0" y="126"/>
                    </a:cxn>
                    <a:cxn ang="0">
                      <a:pos x="66" y="173"/>
                    </a:cxn>
                    <a:cxn ang="0">
                      <a:pos x="222" y="166"/>
                    </a:cxn>
                    <a:cxn ang="0">
                      <a:pos x="418" y="116"/>
                    </a:cxn>
                    <a:cxn ang="0">
                      <a:pos x="488" y="42"/>
                    </a:cxn>
                    <a:cxn ang="0">
                      <a:pos x="443" y="2"/>
                    </a:cxn>
                    <a:cxn ang="0">
                      <a:pos x="253" y="0"/>
                    </a:cxn>
                    <a:cxn ang="0">
                      <a:pos x="110" y="12"/>
                    </a:cxn>
                    <a:cxn ang="0">
                      <a:pos x="15" y="76"/>
                    </a:cxn>
                    <a:cxn ang="0">
                      <a:pos x="112" y="95"/>
                    </a:cxn>
                    <a:cxn ang="0">
                      <a:pos x="275" y="53"/>
                    </a:cxn>
                    <a:cxn ang="0">
                      <a:pos x="416" y="53"/>
                    </a:cxn>
                    <a:cxn ang="0">
                      <a:pos x="268" y="110"/>
                    </a:cxn>
                    <a:cxn ang="0">
                      <a:pos x="142" y="126"/>
                    </a:cxn>
                    <a:cxn ang="0">
                      <a:pos x="0" y="126"/>
                    </a:cxn>
                    <a:cxn ang="0">
                      <a:pos x="0" y="126"/>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lnTo>
                        <a:pt x="0" y="126"/>
                      </a:lnTo>
                      <a:close/>
                    </a:path>
                  </a:pathLst>
                </a:custGeom>
                <a:solidFill>
                  <a:schemeClr val="accent2"/>
                </a:solidFill>
                <a:ln w="9525">
                  <a:noFill/>
                  <a:round/>
                  <a:headEnd/>
                  <a:tailEnd/>
                </a:ln>
              </p:spPr>
              <p:txBody>
                <a:bodyPr/>
                <a:lstStyle/>
                <a:p>
                  <a:pPr>
                    <a:defRPr/>
                  </a:pPr>
                  <a:endParaRPr lang="ar-SA"/>
                </a:p>
              </p:txBody>
            </p:sp>
          </p:grpSp>
        </p:grpSp>
      </p:grpSp>
      <p:grpSp>
        <p:nvGrpSpPr>
          <p:cNvPr id="22539" name="Group 37"/>
          <p:cNvGrpSpPr>
            <a:grpSpLocks/>
          </p:cNvGrpSpPr>
          <p:nvPr/>
        </p:nvGrpSpPr>
        <p:grpSpPr bwMode="auto">
          <a:xfrm>
            <a:off x="8680450" y="2116138"/>
            <a:ext cx="385763" cy="4308475"/>
            <a:chOff x="5468" y="1333"/>
            <a:chExt cx="243" cy="2714"/>
          </a:xfrm>
        </p:grpSpPr>
        <p:sp>
          <p:nvSpPr>
            <p:cNvPr id="80934" name="Freeform 38"/>
            <p:cNvSpPr>
              <a:spLocks/>
            </p:cNvSpPr>
            <p:nvPr userDrawn="1"/>
          </p:nvSpPr>
          <p:spPr bwMode="auto">
            <a:xfrm flipH="1">
              <a:off x="5468" y="2620"/>
              <a:ext cx="205" cy="1427"/>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sp>
          <p:nvSpPr>
            <p:cNvPr id="80935" name="Freeform 39"/>
            <p:cNvSpPr>
              <a:spLocks/>
            </p:cNvSpPr>
            <p:nvPr userDrawn="1"/>
          </p:nvSpPr>
          <p:spPr bwMode="auto">
            <a:xfrm flipH="1">
              <a:off x="5506" y="1333"/>
              <a:ext cx="205" cy="1633"/>
            </a:xfrm>
            <a:custGeom>
              <a:avLst/>
              <a:gdLst/>
              <a:ahLst/>
              <a:cxnLst>
                <a:cxn ang="0">
                  <a:pos x="692" y="3156"/>
                </a:cxn>
                <a:cxn ang="0">
                  <a:pos x="380" y="2945"/>
                </a:cxn>
                <a:cxn ang="0">
                  <a:pos x="319" y="2783"/>
                </a:cxn>
                <a:cxn ang="0">
                  <a:pos x="371" y="2542"/>
                </a:cxn>
                <a:cxn ang="0">
                  <a:pos x="591" y="2251"/>
                </a:cxn>
                <a:cxn ang="0">
                  <a:pos x="641" y="2070"/>
                </a:cxn>
                <a:cxn ang="0">
                  <a:pos x="591" y="1948"/>
                </a:cxn>
                <a:cxn ang="0">
                  <a:pos x="401" y="1859"/>
                </a:cxn>
                <a:cxn ang="0">
                  <a:pos x="361" y="1747"/>
                </a:cxn>
                <a:cxn ang="0">
                  <a:pos x="430" y="1587"/>
                </a:cxn>
                <a:cxn ang="0">
                  <a:pos x="741" y="1156"/>
                </a:cxn>
                <a:cxn ang="0">
                  <a:pos x="772" y="945"/>
                </a:cxn>
                <a:cxn ang="0">
                  <a:pos x="692" y="713"/>
                </a:cxn>
                <a:cxn ang="0">
                  <a:pos x="430" y="603"/>
                </a:cxn>
                <a:cxn ang="0">
                  <a:pos x="200" y="422"/>
                </a:cxn>
                <a:cxn ang="0">
                  <a:pos x="0" y="0"/>
                </a:cxn>
                <a:cxn ang="0">
                  <a:pos x="29" y="382"/>
                </a:cxn>
                <a:cxn ang="0">
                  <a:pos x="179" y="612"/>
                </a:cxn>
                <a:cxn ang="0">
                  <a:pos x="380" y="753"/>
                </a:cxn>
                <a:cxn ang="0">
                  <a:pos x="601" y="833"/>
                </a:cxn>
                <a:cxn ang="0">
                  <a:pos x="612" y="1044"/>
                </a:cxn>
                <a:cxn ang="0">
                  <a:pos x="500" y="1266"/>
                </a:cxn>
                <a:cxn ang="0">
                  <a:pos x="240" y="1658"/>
                </a:cxn>
                <a:cxn ang="0">
                  <a:pos x="230" y="1909"/>
                </a:cxn>
                <a:cxn ang="0">
                  <a:pos x="471" y="2049"/>
                </a:cxn>
                <a:cxn ang="0">
                  <a:pos x="460" y="2180"/>
                </a:cxn>
                <a:cxn ang="0">
                  <a:pos x="249" y="2452"/>
                </a:cxn>
                <a:cxn ang="0">
                  <a:pos x="160" y="2713"/>
                </a:cxn>
                <a:cxn ang="0">
                  <a:pos x="240" y="2994"/>
                </a:cxn>
                <a:cxn ang="0">
                  <a:pos x="430" y="3144"/>
                </a:cxn>
                <a:cxn ang="0">
                  <a:pos x="671" y="3266"/>
                </a:cxn>
                <a:cxn ang="0">
                  <a:pos x="692" y="3156"/>
                </a:cxn>
                <a:cxn ang="0">
                  <a:pos x="692" y="3156"/>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lnTo>
                    <a:pt x="692" y="3156"/>
                  </a:lnTo>
                  <a:close/>
                </a:path>
              </a:pathLst>
            </a:custGeom>
            <a:solidFill>
              <a:schemeClr val="folHlink"/>
            </a:solidFill>
            <a:ln w="9525">
              <a:noFill/>
              <a:round/>
              <a:headEnd/>
              <a:tailEnd/>
            </a:ln>
          </p:spPr>
          <p:txBody>
            <a:bodyPr/>
            <a:lstStyle/>
            <a:p>
              <a:pPr>
                <a:defRPr/>
              </a:pPr>
              <a:endParaRPr lang="ar-SA"/>
            </a:p>
          </p:txBody>
        </p:sp>
      </p:grpSp>
      <p:grpSp>
        <p:nvGrpSpPr>
          <p:cNvPr id="22540" name="Group 40"/>
          <p:cNvGrpSpPr>
            <a:grpSpLocks/>
          </p:cNvGrpSpPr>
          <p:nvPr/>
        </p:nvGrpSpPr>
        <p:grpSpPr bwMode="auto">
          <a:xfrm>
            <a:off x="7318375" y="90488"/>
            <a:ext cx="2133600" cy="1911350"/>
            <a:chOff x="4610" y="57"/>
            <a:chExt cx="1344" cy="1204"/>
          </a:xfrm>
        </p:grpSpPr>
        <p:grpSp>
          <p:nvGrpSpPr>
            <p:cNvPr id="22541" name="Group 41"/>
            <p:cNvGrpSpPr>
              <a:grpSpLocks/>
            </p:cNvGrpSpPr>
            <p:nvPr userDrawn="1"/>
          </p:nvGrpSpPr>
          <p:grpSpPr bwMode="auto">
            <a:xfrm>
              <a:off x="4610" y="57"/>
              <a:ext cx="1344" cy="1204"/>
              <a:chOff x="4610" y="57"/>
              <a:chExt cx="1344" cy="1204"/>
            </a:xfrm>
          </p:grpSpPr>
          <p:sp>
            <p:nvSpPr>
              <p:cNvPr id="80938" name="Freeform 42"/>
              <p:cNvSpPr>
                <a:spLocks/>
              </p:cNvSpPr>
              <p:nvPr userDrawn="1"/>
            </p:nvSpPr>
            <p:spPr bwMode="auto">
              <a:xfrm rot="-3172564">
                <a:off x="5430" y="1086"/>
                <a:ext cx="62" cy="288"/>
              </a:xfrm>
              <a:custGeom>
                <a:avLst/>
                <a:gdLst/>
                <a:ahLst/>
                <a:cxnLst>
                  <a:cxn ang="0">
                    <a:pos x="123" y="9"/>
                  </a:cxn>
                  <a:cxn ang="0">
                    <a:pos x="131" y="342"/>
                  </a:cxn>
                  <a:cxn ang="0">
                    <a:pos x="0" y="806"/>
                  </a:cxn>
                  <a:cxn ang="0">
                    <a:pos x="79" y="789"/>
                  </a:cxn>
                  <a:cxn ang="0">
                    <a:pos x="218" y="376"/>
                  </a:cxn>
                  <a:cxn ang="0">
                    <a:pos x="245" y="0"/>
                  </a:cxn>
                  <a:cxn ang="0">
                    <a:pos x="123" y="9"/>
                  </a:cxn>
                  <a:cxn ang="0">
                    <a:pos x="123" y="9"/>
                  </a:cxn>
                </a:cxnLst>
                <a:rect l="0" t="0" r="r" b="b"/>
                <a:pathLst>
                  <a:path w="245" h="806">
                    <a:moveTo>
                      <a:pt x="123" y="9"/>
                    </a:moveTo>
                    <a:lnTo>
                      <a:pt x="131" y="342"/>
                    </a:lnTo>
                    <a:lnTo>
                      <a:pt x="0" y="806"/>
                    </a:lnTo>
                    <a:lnTo>
                      <a:pt x="79" y="789"/>
                    </a:lnTo>
                    <a:lnTo>
                      <a:pt x="218" y="376"/>
                    </a:lnTo>
                    <a:lnTo>
                      <a:pt x="245" y="0"/>
                    </a:lnTo>
                    <a:lnTo>
                      <a:pt x="123" y="9"/>
                    </a:lnTo>
                    <a:lnTo>
                      <a:pt x="123" y="9"/>
                    </a:lnTo>
                    <a:close/>
                  </a:path>
                </a:pathLst>
              </a:custGeom>
              <a:solidFill>
                <a:schemeClr val="accent2"/>
              </a:solidFill>
              <a:ln w="9525">
                <a:noFill/>
                <a:round/>
                <a:headEnd/>
                <a:tailEnd/>
              </a:ln>
            </p:spPr>
            <p:txBody>
              <a:bodyPr/>
              <a:lstStyle/>
              <a:p>
                <a:pPr>
                  <a:defRPr/>
                </a:pPr>
                <a:endParaRPr lang="ar-SA"/>
              </a:p>
            </p:txBody>
          </p:sp>
          <p:grpSp>
            <p:nvGrpSpPr>
              <p:cNvPr id="22544" name="Group 43"/>
              <p:cNvGrpSpPr>
                <a:grpSpLocks/>
              </p:cNvGrpSpPr>
              <p:nvPr userDrawn="1"/>
            </p:nvGrpSpPr>
            <p:grpSpPr bwMode="auto">
              <a:xfrm>
                <a:off x="4610" y="57"/>
                <a:ext cx="1344" cy="985"/>
                <a:chOff x="4610" y="57"/>
                <a:chExt cx="1344" cy="985"/>
              </a:xfrm>
            </p:grpSpPr>
            <p:sp>
              <p:nvSpPr>
                <p:cNvPr id="80940" name="Freeform 44"/>
                <p:cNvSpPr>
                  <a:spLocks/>
                </p:cNvSpPr>
                <p:nvPr userDrawn="1"/>
              </p:nvSpPr>
              <p:spPr bwMode="auto">
                <a:xfrm rot="-3172564">
                  <a:off x="4966" y="71"/>
                  <a:ext cx="153" cy="125"/>
                </a:xfrm>
                <a:custGeom>
                  <a:avLst/>
                  <a:gdLst/>
                  <a:ahLst/>
                  <a:cxnLst>
                    <a:cxn ang="0">
                      <a:pos x="0" y="0"/>
                    </a:cxn>
                    <a:cxn ang="0">
                      <a:pos x="298" y="184"/>
                    </a:cxn>
                    <a:cxn ang="0">
                      <a:pos x="500" y="349"/>
                    </a:cxn>
                    <a:cxn ang="0">
                      <a:pos x="604" y="140"/>
                    </a:cxn>
                    <a:cxn ang="0">
                      <a:pos x="359" y="9"/>
                    </a:cxn>
                    <a:cxn ang="0">
                      <a:pos x="464" y="184"/>
                    </a:cxn>
                    <a:cxn ang="0">
                      <a:pos x="131" y="17"/>
                    </a:cxn>
                    <a:cxn ang="0">
                      <a:pos x="0" y="0"/>
                    </a:cxn>
                    <a:cxn ang="0">
                      <a:pos x="0" y="0"/>
                    </a:cxn>
                  </a:cxnLst>
                  <a:rect l="0" t="0" r="r" b="b"/>
                  <a:pathLst>
                    <a:path w="604" h="349">
                      <a:moveTo>
                        <a:pt x="0" y="0"/>
                      </a:moveTo>
                      <a:lnTo>
                        <a:pt x="298" y="184"/>
                      </a:lnTo>
                      <a:lnTo>
                        <a:pt x="500" y="349"/>
                      </a:lnTo>
                      <a:lnTo>
                        <a:pt x="604" y="140"/>
                      </a:lnTo>
                      <a:lnTo>
                        <a:pt x="359" y="9"/>
                      </a:lnTo>
                      <a:lnTo>
                        <a:pt x="464" y="184"/>
                      </a:lnTo>
                      <a:lnTo>
                        <a:pt x="131" y="17"/>
                      </a:lnTo>
                      <a:lnTo>
                        <a:pt x="0" y="0"/>
                      </a:lnTo>
                      <a:lnTo>
                        <a:pt x="0" y="0"/>
                      </a:lnTo>
                      <a:close/>
                    </a:path>
                  </a:pathLst>
                </a:custGeom>
                <a:solidFill>
                  <a:schemeClr val="accent2"/>
                </a:solidFill>
                <a:ln w="9525">
                  <a:noFill/>
                  <a:round/>
                  <a:headEnd/>
                  <a:tailEnd/>
                </a:ln>
              </p:spPr>
              <p:txBody>
                <a:bodyPr/>
                <a:lstStyle/>
                <a:p>
                  <a:pPr>
                    <a:defRPr/>
                  </a:pPr>
                  <a:endParaRPr lang="ar-SA"/>
                </a:p>
              </p:txBody>
            </p:sp>
            <p:sp>
              <p:nvSpPr>
                <p:cNvPr id="80941" name="Freeform 45"/>
                <p:cNvSpPr>
                  <a:spLocks/>
                </p:cNvSpPr>
                <p:nvPr userDrawn="1"/>
              </p:nvSpPr>
              <p:spPr bwMode="auto">
                <a:xfrm rot="-3172564">
                  <a:off x="5059" y="321"/>
                  <a:ext cx="269" cy="438"/>
                </a:xfrm>
                <a:custGeom>
                  <a:avLst/>
                  <a:gdLst/>
                  <a:ahLst/>
                  <a:cxnLst>
                    <a:cxn ang="0">
                      <a:pos x="741" y="129"/>
                    </a:cxn>
                    <a:cxn ang="0">
                      <a:pos x="485" y="352"/>
                    </a:cxn>
                    <a:cxn ang="0">
                      <a:pos x="163" y="762"/>
                    </a:cxn>
                    <a:cxn ang="0">
                      <a:pos x="0" y="1101"/>
                    </a:cxn>
                    <a:cxn ang="0">
                      <a:pos x="59" y="1230"/>
                    </a:cxn>
                    <a:cxn ang="0">
                      <a:pos x="262" y="1201"/>
                    </a:cxn>
                    <a:cxn ang="0">
                      <a:pos x="578" y="914"/>
                    </a:cxn>
                    <a:cxn ang="0">
                      <a:pos x="876" y="534"/>
                    </a:cxn>
                    <a:cxn ang="0">
                      <a:pos x="1034" y="270"/>
                    </a:cxn>
                    <a:cxn ang="0">
                      <a:pos x="1064" y="84"/>
                    </a:cxn>
                    <a:cxn ang="0">
                      <a:pos x="977" y="0"/>
                    </a:cxn>
                    <a:cxn ang="0">
                      <a:pos x="836" y="65"/>
                    </a:cxn>
                    <a:cxn ang="0">
                      <a:pos x="969" y="107"/>
                    </a:cxn>
                    <a:cxn ang="0">
                      <a:pos x="876" y="352"/>
                    </a:cxn>
                    <a:cxn ang="0">
                      <a:pos x="690" y="656"/>
                    </a:cxn>
                    <a:cxn ang="0">
                      <a:pos x="350" y="1008"/>
                    </a:cxn>
                    <a:cxn ang="0">
                      <a:pos x="116" y="1114"/>
                    </a:cxn>
                    <a:cxn ang="0">
                      <a:pos x="135" y="943"/>
                    </a:cxn>
                    <a:cxn ang="0">
                      <a:pos x="437" y="504"/>
                    </a:cxn>
                    <a:cxn ang="0">
                      <a:pos x="831" y="118"/>
                    </a:cxn>
                    <a:cxn ang="0">
                      <a:pos x="741" y="129"/>
                    </a:cxn>
                    <a:cxn ang="0">
                      <a:pos x="741" y="129"/>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lnTo>
                        <a:pt x="741" y="129"/>
                      </a:lnTo>
                      <a:close/>
                    </a:path>
                  </a:pathLst>
                </a:custGeom>
                <a:solidFill>
                  <a:schemeClr val="accent2"/>
                </a:solidFill>
                <a:ln w="9525">
                  <a:noFill/>
                  <a:round/>
                  <a:headEnd/>
                  <a:tailEnd/>
                </a:ln>
              </p:spPr>
              <p:txBody>
                <a:bodyPr/>
                <a:lstStyle/>
                <a:p>
                  <a:pPr>
                    <a:defRPr/>
                  </a:pPr>
                  <a:endParaRPr lang="ar-SA"/>
                </a:p>
              </p:txBody>
            </p:sp>
            <p:sp>
              <p:nvSpPr>
                <p:cNvPr id="80942" name="Freeform 46"/>
                <p:cNvSpPr>
                  <a:spLocks/>
                </p:cNvSpPr>
                <p:nvPr userDrawn="1"/>
              </p:nvSpPr>
              <p:spPr bwMode="auto">
                <a:xfrm rot="-3172564">
                  <a:off x="4869" y="171"/>
                  <a:ext cx="505" cy="898"/>
                </a:xfrm>
                <a:custGeom>
                  <a:avLst/>
                  <a:gdLst/>
                  <a:ahLst/>
                  <a:cxnLst>
                    <a:cxn ang="0">
                      <a:pos x="1941" y="0"/>
                    </a:cxn>
                    <a:cxn ang="0">
                      <a:pos x="0" y="2521"/>
                    </a:cxn>
                    <a:cxn ang="0">
                      <a:pos x="192" y="2450"/>
                    </a:cxn>
                    <a:cxn ang="0">
                      <a:pos x="2002" y="61"/>
                    </a:cxn>
                    <a:cxn ang="0">
                      <a:pos x="1941" y="0"/>
                    </a:cxn>
                    <a:cxn ang="0">
                      <a:pos x="1941" y="0"/>
                    </a:cxn>
                  </a:cxnLst>
                  <a:rect l="0" t="0" r="r" b="b"/>
                  <a:pathLst>
                    <a:path w="2002" h="2521">
                      <a:moveTo>
                        <a:pt x="1941" y="0"/>
                      </a:moveTo>
                      <a:lnTo>
                        <a:pt x="0" y="2521"/>
                      </a:lnTo>
                      <a:lnTo>
                        <a:pt x="192" y="2450"/>
                      </a:lnTo>
                      <a:lnTo>
                        <a:pt x="2002" y="61"/>
                      </a:lnTo>
                      <a:lnTo>
                        <a:pt x="1941" y="0"/>
                      </a:lnTo>
                      <a:lnTo>
                        <a:pt x="1941" y="0"/>
                      </a:lnTo>
                      <a:close/>
                    </a:path>
                  </a:pathLst>
                </a:custGeom>
                <a:solidFill>
                  <a:schemeClr val="accent2"/>
                </a:solidFill>
                <a:ln w="9525">
                  <a:noFill/>
                  <a:round/>
                  <a:headEnd/>
                  <a:tailEnd/>
                </a:ln>
              </p:spPr>
              <p:txBody>
                <a:bodyPr/>
                <a:lstStyle/>
                <a:p>
                  <a:pPr>
                    <a:defRPr/>
                  </a:pPr>
                  <a:endParaRPr lang="ar-SA"/>
                </a:p>
              </p:txBody>
            </p:sp>
            <p:sp>
              <p:nvSpPr>
                <p:cNvPr id="80943" name="Freeform 47"/>
                <p:cNvSpPr>
                  <a:spLocks/>
                </p:cNvSpPr>
                <p:nvPr userDrawn="1"/>
              </p:nvSpPr>
              <p:spPr bwMode="auto">
                <a:xfrm rot="-3172564">
                  <a:off x="4903" y="-19"/>
                  <a:ext cx="758" cy="1344"/>
                </a:xfrm>
                <a:custGeom>
                  <a:avLst/>
                  <a:gdLst/>
                  <a:ahLst/>
                  <a:cxnLst>
                    <a:cxn ang="0">
                      <a:pos x="95" y="2844"/>
                    </a:cxn>
                    <a:cxn ang="0">
                      <a:pos x="394" y="2834"/>
                    </a:cxn>
                    <a:cxn ang="0">
                      <a:pos x="821" y="3009"/>
                    </a:cxn>
                    <a:cxn ang="0">
                      <a:pos x="681" y="2817"/>
                    </a:cxn>
                    <a:cxn ang="0">
                      <a:pos x="367" y="2703"/>
                    </a:cxn>
                    <a:cxn ang="0">
                      <a:pos x="637" y="2720"/>
                    </a:cxn>
                    <a:cxn ang="0">
                      <a:pos x="979" y="2870"/>
                    </a:cxn>
                    <a:cxn ang="0">
                      <a:pos x="2859" y="420"/>
                    </a:cxn>
                    <a:cxn ang="0">
                      <a:pos x="2578" y="148"/>
                    </a:cxn>
                    <a:cxn ang="0">
                      <a:pos x="2308" y="0"/>
                    </a:cxn>
                    <a:cxn ang="0">
                      <a:pos x="2692" y="78"/>
                    </a:cxn>
                    <a:cxn ang="0">
                      <a:pos x="3007" y="428"/>
                    </a:cxn>
                    <a:cxn ang="0">
                      <a:pos x="831" y="3273"/>
                    </a:cxn>
                    <a:cxn ang="0">
                      <a:pos x="481" y="3412"/>
                    </a:cxn>
                    <a:cxn ang="0">
                      <a:pos x="105" y="3771"/>
                    </a:cxn>
                    <a:cxn ang="0">
                      <a:pos x="0" y="3667"/>
                    </a:cxn>
                    <a:cxn ang="0">
                      <a:pos x="131" y="3631"/>
                    </a:cxn>
                    <a:cxn ang="0">
                      <a:pos x="376" y="3385"/>
                    </a:cxn>
                    <a:cxn ang="0">
                      <a:pos x="165" y="3273"/>
                    </a:cxn>
                    <a:cxn ang="0">
                      <a:pos x="165" y="3176"/>
                    </a:cxn>
                    <a:cxn ang="0">
                      <a:pos x="411" y="3298"/>
                    </a:cxn>
                    <a:cxn ang="0">
                      <a:pos x="411" y="3186"/>
                    </a:cxn>
                    <a:cxn ang="0">
                      <a:pos x="603" y="3220"/>
                    </a:cxn>
                    <a:cxn ang="0">
                      <a:pos x="428" y="3079"/>
                    </a:cxn>
                    <a:cxn ang="0">
                      <a:pos x="629" y="3062"/>
                    </a:cxn>
                    <a:cxn ang="0">
                      <a:pos x="95" y="2844"/>
                    </a:cxn>
                    <a:cxn ang="0">
                      <a:pos x="95" y="2844"/>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lnTo>
                        <a:pt x="95" y="2844"/>
                      </a:lnTo>
                      <a:close/>
                    </a:path>
                  </a:pathLst>
                </a:custGeom>
                <a:solidFill>
                  <a:schemeClr val="accent2"/>
                </a:solidFill>
                <a:ln w="9525">
                  <a:noFill/>
                  <a:round/>
                  <a:headEnd/>
                  <a:tailEnd/>
                </a:ln>
              </p:spPr>
              <p:txBody>
                <a:bodyPr/>
                <a:lstStyle/>
                <a:p>
                  <a:pPr>
                    <a:defRPr/>
                  </a:pPr>
                  <a:endParaRPr lang="ar-SA"/>
                </a:p>
              </p:txBody>
            </p:sp>
            <p:sp>
              <p:nvSpPr>
                <p:cNvPr id="80944" name="Freeform 48"/>
                <p:cNvSpPr>
                  <a:spLocks/>
                </p:cNvSpPr>
                <p:nvPr userDrawn="1"/>
              </p:nvSpPr>
              <p:spPr bwMode="auto">
                <a:xfrm rot="-3172564">
                  <a:off x="5308" y="886"/>
                  <a:ext cx="169" cy="122"/>
                </a:xfrm>
                <a:custGeom>
                  <a:avLst/>
                  <a:gdLst/>
                  <a:ahLst/>
                  <a:cxnLst>
                    <a:cxn ang="0">
                      <a:pos x="0" y="80"/>
                    </a:cxn>
                    <a:cxn ang="0">
                      <a:pos x="255" y="106"/>
                    </a:cxn>
                    <a:cxn ang="0">
                      <a:pos x="639" y="342"/>
                    </a:cxn>
                    <a:cxn ang="0">
                      <a:pos x="673" y="289"/>
                    </a:cxn>
                    <a:cxn ang="0">
                      <a:pos x="447" y="114"/>
                    </a:cxn>
                    <a:cxn ang="0">
                      <a:pos x="26" y="0"/>
                    </a:cxn>
                    <a:cxn ang="0">
                      <a:pos x="0" y="80"/>
                    </a:cxn>
                    <a:cxn ang="0">
                      <a:pos x="0" y="80"/>
                    </a:cxn>
                  </a:cxnLst>
                  <a:rect l="0" t="0" r="r" b="b"/>
                  <a:pathLst>
                    <a:path w="673" h="342">
                      <a:moveTo>
                        <a:pt x="0" y="80"/>
                      </a:moveTo>
                      <a:lnTo>
                        <a:pt x="255" y="106"/>
                      </a:lnTo>
                      <a:lnTo>
                        <a:pt x="639" y="342"/>
                      </a:lnTo>
                      <a:lnTo>
                        <a:pt x="673" y="289"/>
                      </a:lnTo>
                      <a:lnTo>
                        <a:pt x="447" y="114"/>
                      </a:lnTo>
                      <a:lnTo>
                        <a:pt x="26" y="0"/>
                      </a:lnTo>
                      <a:lnTo>
                        <a:pt x="0" y="80"/>
                      </a:lnTo>
                      <a:lnTo>
                        <a:pt x="0" y="80"/>
                      </a:lnTo>
                      <a:close/>
                    </a:path>
                  </a:pathLst>
                </a:custGeom>
                <a:solidFill>
                  <a:schemeClr val="accent2"/>
                </a:solidFill>
                <a:ln w="9525">
                  <a:noFill/>
                  <a:round/>
                  <a:headEnd/>
                  <a:tailEnd/>
                </a:ln>
              </p:spPr>
              <p:txBody>
                <a:bodyPr/>
                <a:lstStyle/>
                <a:p>
                  <a:pPr>
                    <a:defRPr/>
                  </a:pPr>
                  <a:endParaRPr lang="ar-SA"/>
                </a:p>
              </p:txBody>
            </p:sp>
            <p:sp>
              <p:nvSpPr>
                <p:cNvPr id="80945" name="Freeform 49"/>
                <p:cNvSpPr>
                  <a:spLocks/>
                </p:cNvSpPr>
                <p:nvPr userDrawn="1"/>
              </p:nvSpPr>
              <p:spPr bwMode="auto">
                <a:xfrm rot="-3172564">
                  <a:off x="5253" y="795"/>
                  <a:ext cx="181" cy="144"/>
                </a:xfrm>
                <a:custGeom>
                  <a:avLst/>
                  <a:gdLst/>
                  <a:ahLst/>
                  <a:cxnLst>
                    <a:cxn ang="0">
                      <a:pos x="0" y="78"/>
                    </a:cxn>
                    <a:cxn ang="0">
                      <a:pos x="340" y="148"/>
                    </a:cxn>
                    <a:cxn ang="0">
                      <a:pos x="638" y="403"/>
                    </a:cxn>
                    <a:cxn ang="0">
                      <a:pos x="716" y="296"/>
                    </a:cxn>
                    <a:cxn ang="0">
                      <a:pos x="420" y="114"/>
                    </a:cxn>
                    <a:cxn ang="0">
                      <a:pos x="70" y="0"/>
                    </a:cxn>
                    <a:cxn ang="0">
                      <a:pos x="0" y="78"/>
                    </a:cxn>
                    <a:cxn ang="0">
                      <a:pos x="0" y="78"/>
                    </a:cxn>
                  </a:cxnLst>
                  <a:rect l="0" t="0" r="r" b="b"/>
                  <a:pathLst>
                    <a:path w="716" h="403">
                      <a:moveTo>
                        <a:pt x="0" y="78"/>
                      </a:moveTo>
                      <a:lnTo>
                        <a:pt x="340" y="148"/>
                      </a:lnTo>
                      <a:lnTo>
                        <a:pt x="638" y="403"/>
                      </a:lnTo>
                      <a:lnTo>
                        <a:pt x="716" y="296"/>
                      </a:lnTo>
                      <a:lnTo>
                        <a:pt x="420" y="114"/>
                      </a:lnTo>
                      <a:lnTo>
                        <a:pt x="70"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6" name="Freeform 50"/>
                <p:cNvSpPr>
                  <a:spLocks/>
                </p:cNvSpPr>
                <p:nvPr userDrawn="1"/>
              </p:nvSpPr>
              <p:spPr bwMode="auto">
                <a:xfrm rot="-3172564">
                  <a:off x="4985" y="210"/>
                  <a:ext cx="181" cy="147"/>
                </a:xfrm>
                <a:custGeom>
                  <a:avLst/>
                  <a:gdLst/>
                  <a:ahLst/>
                  <a:cxnLst>
                    <a:cxn ang="0">
                      <a:pos x="0" y="78"/>
                    </a:cxn>
                    <a:cxn ang="0">
                      <a:pos x="316" y="139"/>
                    </a:cxn>
                    <a:cxn ang="0">
                      <a:pos x="649" y="411"/>
                    </a:cxn>
                    <a:cxn ang="0">
                      <a:pos x="717" y="314"/>
                    </a:cxn>
                    <a:cxn ang="0">
                      <a:pos x="394" y="87"/>
                    </a:cxn>
                    <a:cxn ang="0">
                      <a:pos x="54" y="0"/>
                    </a:cxn>
                    <a:cxn ang="0">
                      <a:pos x="0" y="78"/>
                    </a:cxn>
                    <a:cxn ang="0">
                      <a:pos x="0" y="78"/>
                    </a:cxn>
                  </a:cxnLst>
                  <a:rect l="0" t="0" r="r" b="b"/>
                  <a:pathLst>
                    <a:path w="717" h="411">
                      <a:moveTo>
                        <a:pt x="0" y="78"/>
                      </a:moveTo>
                      <a:lnTo>
                        <a:pt x="316" y="139"/>
                      </a:lnTo>
                      <a:lnTo>
                        <a:pt x="649" y="411"/>
                      </a:lnTo>
                      <a:lnTo>
                        <a:pt x="717" y="314"/>
                      </a:lnTo>
                      <a:lnTo>
                        <a:pt x="394" y="87"/>
                      </a:lnTo>
                      <a:lnTo>
                        <a:pt x="54" y="0"/>
                      </a:lnTo>
                      <a:lnTo>
                        <a:pt x="0" y="78"/>
                      </a:lnTo>
                      <a:lnTo>
                        <a:pt x="0" y="78"/>
                      </a:lnTo>
                      <a:close/>
                    </a:path>
                  </a:pathLst>
                </a:custGeom>
                <a:solidFill>
                  <a:schemeClr val="accent2"/>
                </a:solidFill>
                <a:ln w="9525">
                  <a:noFill/>
                  <a:round/>
                  <a:headEnd/>
                  <a:tailEnd/>
                </a:ln>
              </p:spPr>
              <p:txBody>
                <a:bodyPr/>
                <a:lstStyle/>
                <a:p>
                  <a:pPr>
                    <a:defRPr/>
                  </a:pPr>
                  <a:endParaRPr lang="ar-SA"/>
                </a:p>
              </p:txBody>
            </p:sp>
            <p:sp>
              <p:nvSpPr>
                <p:cNvPr id="80947" name="Freeform 51"/>
                <p:cNvSpPr>
                  <a:spLocks/>
                </p:cNvSpPr>
                <p:nvPr userDrawn="1"/>
              </p:nvSpPr>
              <p:spPr bwMode="auto">
                <a:xfrm rot="-3172564">
                  <a:off x="4958" y="131"/>
                  <a:ext cx="179" cy="138"/>
                </a:xfrm>
                <a:custGeom>
                  <a:avLst/>
                  <a:gdLst/>
                  <a:ahLst/>
                  <a:cxnLst>
                    <a:cxn ang="0">
                      <a:pos x="0" y="88"/>
                    </a:cxn>
                    <a:cxn ang="0">
                      <a:pos x="272" y="131"/>
                    </a:cxn>
                    <a:cxn ang="0">
                      <a:pos x="665" y="386"/>
                    </a:cxn>
                    <a:cxn ang="0">
                      <a:pos x="709" y="308"/>
                    </a:cxn>
                    <a:cxn ang="0">
                      <a:pos x="306" y="53"/>
                    </a:cxn>
                    <a:cxn ang="0">
                      <a:pos x="43" y="0"/>
                    </a:cxn>
                    <a:cxn ang="0">
                      <a:pos x="0" y="88"/>
                    </a:cxn>
                    <a:cxn ang="0">
                      <a:pos x="0" y="88"/>
                    </a:cxn>
                  </a:cxnLst>
                  <a:rect l="0" t="0" r="r" b="b"/>
                  <a:pathLst>
                    <a:path w="709" h="386">
                      <a:moveTo>
                        <a:pt x="0" y="88"/>
                      </a:moveTo>
                      <a:lnTo>
                        <a:pt x="272" y="131"/>
                      </a:lnTo>
                      <a:lnTo>
                        <a:pt x="665" y="386"/>
                      </a:lnTo>
                      <a:lnTo>
                        <a:pt x="709" y="308"/>
                      </a:lnTo>
                      <a:lnTo>
                        <a:pt x="306" y="53"/>
                      </a:lnTo>
                      <a:lnTo>
                        <a:pt x="43" y="0"/>
                      </a:lnTo>
                      <a:lnTo>
                        <a:pt x="0" y="88"/>
                      </a:lnTo>
                      <a:lnTo>
                        <a:pt x="0" y="88"/>
                      </a:lnTo>
                      <a:close/>
                    </a:path>
                  </a:pathLst>
                </a:custGeom>
                <a:solidFill>
                  <a:schemeClr val="accent2"/>
                </a:solidFill>
                <a:ln w="9525">
                  <a:noFill/>
                  <a:round/>
                  <a:headEnd/>
                  <a:tailEnd/>
                </a:ln>
              </p:spPr>
              <p:txBody>
                <a:bodyPr/>
                <a:lstStyle/>
                <a:p>
                  <a:pPr>
                    <a:defRPr/>
                  </a:pPr>
                  <a:endParaRPr lang="ar-SA"/>
                </a:p>
              </p:txBody>
            </p:sp>
          </p:grpSp>
        </p:grpSp>
        <p:sp>
          <p:nvSpPr>
            <p:cNvPr id="80948" name="Line 52"/>
            <p:cNvSpPr>
              <a:spLocks noChangeShapeType="1"/>
            </p:cNvSpPr>
            <p:nvPr userDrawn="1"/>
          </p:nvSpPr>
          <p:spPr bwMode="auto">
            <a:xfrm>
              <a:off x="4870" y="84"/>
              <a:ext cx="42" cy="96"/>
            </a:xfrm>
            <a:prstGeom prst="line">
              <a:avLst/>
            </a:prstGeom>
            <a:noFill/>
            <a:ln w="38100">
              <a:solidFill>
                <a:schemeClr val="accent2"/>
              </a:solidFill>
              <a:round/>
              <a:headEnd/>
              <a:tailEnd/>
            </a:ln>
            <a:effectLst/>
          </p:spPr>
          <p:txBody>
            <a:bodyP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8995" r:id="rId1"/>
    <p:sldLayoutId id="2147488754" r:id="rId2"/>
    <p:sldLayoutId id="2147488755" r:id="rId3"/>
    <p:sldLayoutId id="2147488756" r:id="rId4"/>
    <p:sldLayoutId id="2147488757" r:id="rId5"/>
    <p:sldLayoutId id="2147488758" r:id="rId6"/>
    <p:sldLayoutId id="2147488759" r:id="rId7"/>
    <p:sldLayoutId id="2147488760" r:id="rId8"/>
    <p:sldLayoutId id="2147488761" r:id="rId9"/>
    <p:sldLayoutId id="2147488762" r:id="rId10"/>
    <p:sldLayoutId id="214748876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ctr" rtl="1" eaLnBrk="0" fontAlgn="base" hangingPunct="0">
        <a:spcBef>
          <a:spcPct val="0"/>
        </a:spcBef>
        <a:spcAft>
          <a:spcPct val="0"/>
        </a:spcAft>
        <a:defRPr sz="44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omic Sans MS" pitchFamily="66" charset="0"/>
          <a:cs typeface="Arial" pitchFamily="34" charset="0"/>
        </a:defRPr>
      </a:lvl2pPr>
      <a:lvl3pPr algn="ctr" rtl="1" eaLnBrk="0" fontAlgn="base" hangingPunct="0">
        <a:spcBef>
          <a:spcPct val="0"/>
        </a:spcBef>
        <a:spcAft>
          <a:spcPct val="0"/>
        </a:spcAft>
        <a:defRPr sz="4400">
          <a:solidFill>
            <a:schemeClr val="tx1"/>
          </a:solidFill>
          <a:latin typeface="Comic Sans MS" pitchFamily="66" charset="0"/>
          <a:cs typeface="Arial" pitchFamily="34" charset="0"/>
        </a:defRPr>
      </a:lvl3pPr>
      <a:lvl4pPr algn="ctr" rtl="1" eaLnBrk="0" fontAlgn="base" hangingPunct="0">
        <a:spcBef>
          <a:spcPct val="0"/>
        </a:spcBef>
        <a:spcAft>
          <a:spcPct val="0"/>
        </a:spcAft>
        <a:defRPr sz="4400">
          <a:solidFill>
            <a:schemeClr val="tx1"/>
          </a:solidFill>
          <a:latin typeface="Comic Sans MS" pitchFamily="66" charset="0"/>
          <a:cs typeface="Arial" pitchFamily="34" charset="0"/>
        </a:defRPr>
      </a:lvl4pPr>
      <a:lvl5pPr algn="ctr" rtl="1" eaLnBrk="0" fontAlgn="base" hangingPunct="0">
        <a:spcBef>
          <a:spcPct val="0"/>
        </a:spcBef>
        <a:spcAft>
          <a:spcPct val="0"/>
        </a:spcAft>
        <a:defRPr sz="4400">
          <a:solidFill>
            <a:schemeClr val="tx1"/>
          </a:solidFill>
          <a:latin typeface="Comic Sans MS" pitchFamily="66" charset="0"/>
          <a:cs typeface="Arial" pitchFamily="34" charset="0"/>
        </a:defRPr>
      </a:lvl5pPr>
      <a:lvl6pPr marL="457200" algn="ctr" rtl="1" eaLnBrk="1" fontAlgn="base" hangingPunct="1">
        <a:spcBef>
          <a:spcPct val="0"/>
        </a:spcBef>
        <a:spcAft>
          <a:spcPct val="0"/>
        </a:spcAft>
        <a:defRPr sz="4400">
          <a:solidFill>
            <a:schemeClr val="tx1"/>
          </a:solidFill>
          <a:latin typeface="Comic Sans MS" pitchFamily="66" charset="0"/>
          <a:cs typeface="Arial" pitchFamily="34" charset="0"/>
        </a:defRPr>
      </a:lvl6pPr>
      <a:lvl7pPr marL="914400" algn="ctr" rtl="1" eaLnBrk="1" fontAlgn="base" hangingPunct="1">
        <a:spcBef>
          <a:spcPct val="0"/>
        </a:spcBef>
        <a:spcAft>
          <a:spcPct val="0"/>
        </a:spcAft>
        <a:defRPr sz="4400">
          <a:solidFill>
            <a:schemeClr val="tx1"/>
          </a:solidFill>
          <a:latin typeface="Comic Sans MS" pitchFamily="66" charset="0"/>
          <a:cs typeface="Arial" pitchFamily="34" charset="0"/>
        </a:defRPr>
      </a:lvl7pPr>
      <a:lvl8pPr marL="1371600" algn="ctr" rtl="1" eaLnBrk="1" fontAlgn="base" hangingPunct="1">
        <a:spcBef>
          <a:spcPct val="0"/>
        </a:spcBef>
        <a:spcAft>
          <a:spcPct val="0"/>
        </a:spcAft>
        <a:defRPr sz="4400">
          <a:solidFill>
            <a:schemeClr val="tx1"/>
          </a:solidFill>
          <a:latin typeface="Comic Sans MS" pitchFamily="66" charset="0"/>
          <a:cs typeface="Arial" pitchFamily="34" charset="0"/>
        </a:defRPr>
      </a:lvl8pPr>
      <a:lvl9pPr marL="1828800" algn="ctr" rtl="1" eaLnBrk="1" fontAlgn="base" hangingPunct="1">
        <a:spcBef>
          <a:spcPct val="0"/>
        </a:spcBef>
        <a:spcAft>
          <a:spcPct val="0"/>
        </a:spcAft>
        <a:defRPr sz="4400">
          <a:solidFill>
            <a:schemeClr val="tx1"/>
          </a:solidFill>
          <a:latin typeface="Comic Sans MS" pitchFamily="66"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47106" name="Line 2"/>
          <p:cNvSpPr>
            <a:spLocks noChangeShapeType="1"/>
          </p:cNvSpPr>
          <p:nvPr/>
        </p:nvSpPr>
        <p:spPr bwMode="auto">
          <a:xfrm>
            <a:off x="7962900" y="152400"/>
            <a:ext cx="0" cy="1524000"/>
          </a:xfrm>
          <a:prstGeom prst="line">
            <a:avLst/>
          </a:prstGeom>
          <a:noFill/>
          <a:ln w="9525">
            <a:solidFill>
              <a:schemeClr val="tx1"/>
            </a:solidFill>
            <a:round/>
            <a:headEnd/>
            <a:tailEnd/>
          </a:ln>
          <a:effectLst/>
        </p:spPr>
        <p:txBody>
          <a:bodyPr/>
          <a:lstStyle/>
          <a:p>
            <a:pPr>
              <a:defRPr/>
            </a:pPr>
            <a:endParaRPr lang="ar-SA"/>
          </a:p>
        </p:txBody>
      </p:sp>
      <p:sp>
        <p:nvSpPr>
          <p:cNvPr id="23555" name="Rectangle 3"/>
          <p:cNvSpPr>
            <a:spLocks noGrp="1" noChangeArrowheads="1"/>
          </p:cNvSpPr>
          <p:nvPr>
            <p:ph type="title"/>
          </p:nvPr>
        </p:nvSpPr>
        <p:spPr bwMode="auto">
          <a:xfrm>
            <a:off x="457200" y="122238"/>
            <a:ext cx="75438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3556" name="Rectangle 4"/>
          <p:cNvSpPr>
            <a:spLocks noGrp="1" noChangeArrowheads="1"/>
          </p:cNvSpPr>
          <p:nvPr>
            <p:ph type="body" idx="1"/>
          </p:nvPr>
        </p:nvSpPr>
        <p:spPr bwMode="auto">
          <a:xfrm>
            <a:off x="457200" y="1719263"/>
            <a:ext cx="82296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7109"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9895AC81-5C4A-4506-972F-68EA1170A746}" type="datetimeFigureOut">
              <a:rPr lang="en-US"/>
              <a:pPr>
                <a:defRPr/>
              </a:pPr>
              <a:t>3/13/2020</a:t>
            </a:fld>
            <a:endParaRPr lang="en-US"/>
          </a:p>
        </p:txBody>
      </p:sp>
      <p:sp>
        <p:nvSpPr>
          <p:cNvPr id="4711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47111"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08AF0E53-0963-4C9A-B54D-508DC405EF75}" type="slidenum">
              <a:rPr lang="en-US"/>
              <a:pPr>
                <a:defRPr/>
              </a:pPr>
              <a:t>‹#›</a:t>
            </a:fld>
            <a:endParaRPr lang="en-US"/>
          </a:p>
        </p:txBody>
      </p:sp>
      <p:grpSp>
        <p:nvGrpSpPr>
          <p:cNvPr id="23560" name="Group 8"/>
          <p:cNvGrpSpPr>
            <a:grpSpLocks/>
          </p:cNvGrpSpPr>
          <p:nvPr/>
        </p:nvGrpSpPr>
        <p:grpSpPr bwMode="auto">
          <a:xfrm>
            <a:off x="8153400" y="152400"/>
            <a:ext cx="792163" cy="1295400"/>
            <a:chOff x="5136" y="960"/>
            <a:chExt cx="528" cy="864"/>
          </a:xfrm>
        </p:grpSpPr>
        <p:sp>
          <p:nvSpPr>
            <p:cNvPr id="47113"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4"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5"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16"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7"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8"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ar-SA"/>
            </a:p>
          </p:txBody>
        </p:sp>
        <p:sp>
          <p:nvSpPr>
            <p:cNvPr id="47119"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0"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1"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ar-SA"/>
            </a:p>
          </p:txBody>
        </p:sp>
        <p:sp>
          <p:nvSpPr>
            <p:cNvPr id="47122"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3"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4"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5"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ar-SA"/>
            </a:p>
          </p:txBody>
        </p:sp>
        <p:sp>
          <p:nvSpPr>
            <p:cNvPr id="47126"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7"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28"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29"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0"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1"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2"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3"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4"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ar-SA"/>
            </a:p>
          </p:txBody>
        </p:sp>
        <p:sp>
          <p:nvSpPr>
            <p:cNvPr id="47135"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6"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7"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38"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39"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ar-SA"/>
            </a:p>
          </p:txBody>
        </p:sp>
        <p:sp>
          <p:nvSpPr>
            <p:cNvPr id="47140"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1"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2"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ar-SA"/>
            </a:p>
          </p:txBody>
        </p:sp>
        <p:sp>
          <p:nvSpPr>
            <p:cNvPr id="47143"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ar-SA"/>
            </a:p>
          </p:txBody>
        </p:sp>
      </p:grpSp>
    </p:spTree>
  </p:cSld>
  <p:clrMap bg1="lt1" tx1="dk1" bg2="lt2" tx2="dk2" accent1="accent1" accent2="accent2" accent3="accent3" accent4="accent4" accent5="accent5" accent6="accent6" hlink="hlink" folHlink="folHlink"/>
  <p:sldLayoutIdLst>
    <p:sldLayoutId id="2147488996" r:id="rId1"/>
    <p:sldLayoutId id="2147488997" r:id="rId2"/>
    <p:sldLayoutId id="2147488998" r:id="rId3"/>
    <p:sldLayoutId id="2147488999" r:id="rId4"/>
    <p:sldLayoutId id="2147489000" r:id="rId5"/>
    <p:sldLayoutId id="2147489001" r:id="rId6"/>
    <p:sldLayoutId id="2147489002" r:id="rId7"/>
    <p:sldLayoutId id="2147489003" r:id="rId8"/>
    <p:sldLayoutId id="2147489004" r:id="rId9"/>
    <p:sldLayoutId id="2147489005" r:id="rId10"/>
    <p:sldLayoutId id="2147489006"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900" b="1">
          <a:solidFill>
            <a:schemeClr val="tx2"/>
          </a:solidFill>
          <a:latin typeface="+mj-lt"/>
          <a:ea typeface="+mj-ea"/>
          <a:cs typeface="+mj-cs"/>
        </a:defRPr>
      </a:lvl1pPr>
      <a:lvl2pPr algn="l" rtl="1" eaLnBrk="0" fontAlgn="base" hangingPunct="0">
        <a:spcBef>
          <a:spcPct val="0"/>
        </a:spcBef>
        <a:spcAft>
          <a:spcPct val="0"/>
        </a:spcAft>
        <a:defRPr sz="3900" b="1">
          <a:solidFill>
            <a:schemeClr val="tx2"/>
          </a:solidFill>
          <a:latin typeface="Arial" pitchFamily="34" charset="0"/>
          <a:cs typeface="Arial" pitchFamily="34" charset="0"/>
        </a:defRPr>
      </a:lvl2pPr>
      <a:lvl3pPr algn="l" rtl="1" eaLnBrk="0" fontAlgn="base" hangingPunct="0">
        <a:spcBef>
          <a:spcPct val="0"/>
        </a:spcBef>
        <a:spcAft>
          <a:spcPct val="0"/>
        </a:spcAft>
        <a:defRPr sz="3900" b="1">
          <a:solidFill>
            <a:schemeClr val="tx2"/>
          </a:solidFill>
          <a:latin typeface="Arial" pitchFamily="34" charset="0"/>
          <a:cs typeface="Arial" pitchFamily="34" charset="0"/>
        </a:defRPr>
      </a:lvl3pPr>
      <a:lvl4pPr algn="l" rtl="1" eaLnBrk="0" fontAlgn="base" hangingPunct="0">
        <a:spcBef>
          <a:spcPct val="0"/>
        </a:spcBef>
        <a:spcAft>
          <a:spcPct val="0"/>
        </a:spcAft>
        <a:defRPr sz="3900" b="1">
          <a:solidFill>
            <a:schemeClr val="tx2"/>
          </a:solidFill>
          <a:latin typeface="Arial" pitchFamily="34" charset="0"/>
          <a:cs typeface="Arial" pitchFamily="34" charset="0"/>
        </a:defRPr>
      </a:lvl4pPr>
      <a:lvl5pPr algn="l" rtl="1" eaLnBrk="0" fontAlgn="base" hangingPunct="0">
        <a:spcBef>
          <a:spcPct val="0"/>
        </a:spcBef>
        <a:spcAft>
          <a:spcPct val="0"/>
        </a:spcAft>
        <a:defRPr sz="3900" b="1">
          <a:solidFill>
            <a:schemeClr val="tx2"/>
          </a:solidFill>
          <a:latin typeface="Arial" pitchFamily="34" charset="0"/>
          <a:cs typeface="Arial" pitchFamily="34" charset="0"/>
        </a:defRPr>
      </a:lvl5pPr>
      <a:lvl6pPr marL="457200" algn="l" rtl="1" eaLnBrk="1" fontAlgn="base" hangingPunct="1">
        <a:spcBef>
          <a:spcPct val="0"/>
        </a:spcBef>
        <a:spcAft>
          <a:spcPct val="0"/>
        </a:spcAft>
        <a:defRPr sz="3900" b="1">
          <a:solidFill>
            <a:schemeClr val="tx2"/>
          </a:solidFill>
          <a:latin typeface="Arial" pitchFamily="34" charset="0"/>
          <a:cs typeface="Arial" pitchFamily="34" charset="0"/>
        </a:defRPr>
      </a:lvl6pPr>
      <a:lvl7pPr marL="914400" algn="l" rtl="1" eaLnBrk="1" fontAlgn="base" hangingPunct="1">
        <a:spcBef>
          <a:spcPct val="0"/>
        </a:spcBef>
        <a:spcAft>
          <a:spcPct val="0"/>
        </a:spcAft>
        <a:defRPr sz="3900" b="1">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900" b="1">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900" b="1">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r" rtl="1"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cs typeface="+mn-cs"/>
        </a:defRPr>
      </a:lvl2pPr>
      <a:lvl3pPr marL="987425" indent="-293688" algn="r" rtl="1"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cs typeface="+mn-cs"/>
        </a:defRPr>
      </a:lvl3pPr>
      <a:lvl4pPr marL="1281113" indent="-292100" algn="r" rtl="1"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cs typeface="+mn-cs"/>
        </a:defRPr>
      </a:lvl4pPr>
      <a:lvl5pPr marL="1598613" indent="-315913" algn="r" rtl="1"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5pPr>
      <a:lvl6pPr marL="20558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6pPr>
      <a:lvl7pPr marL="25130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7pPr>
      <a:lvl8pPr marL="29702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8pPr>
      <a:lvl9pPr marL="3427413" indent="-315913" algn="r" rtl="1" eaLnBrk="1" fontAlgn="base" hangingPunct="1">
        <a:spcBef>
          <a:spcPct val="20000"/>
        </a:spcBef>
        <a:spcAft>
          <a:spcPct val="0"/>
        </a:spcAft>
        <a:buClr>
          <a:schemeClr val="folHlink"/>
        </a:buClr>
        <a:buSzPct val="80000"/>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574675" y="304800"/>
            <a:ext cx="8001000" cy="1216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566738" y="1752600"/>
            <a:ext cx="8001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AutoShape 4"/>
          <p:cNvSpPr>
            <a:spLocks noChangeArrowheads="1"/>
          </p:cNvSpPr>
          <p:nvPr/>
        </p:nvSpPr>
        <p:spPr bwMode="auto">
          <a:xfrm>
            <a:off x="609600" y="1566863"/>
            <a:ext cx="7958138" cy="109537"/>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ar-SA" sz="2400">
              <a:latin typeface="Times New Roman" pitchFamily="18" charset="0"/>
            </a:endParaRPr>
          </a:p>
        </p:txBody>
      </p:sp>
      <p:sp>
        <p:nvSpPr>
          <p:cNvPr id="52229" name="Line 5"/>
          <p:cNvSpPr>
            <a:spLocks noChangeShapeType="1"/>
          </p:cNvSpPr>
          <p:nvPr/>
        </p:nvSpPr>
        <p:spPr bwMode="auto">
          <a:xfrm flipV="1">
            <a:off x="609600" y="6172200"/>
            <a:ext cx="7924800" cy="0"/>
          </a:xfrm>
          <a:prstGeom prst="line">
            <a:avLst/>
          </a:prstGeom>
          <a:noFill/>
          <a:ln w="3175">
            <a:solidFill>
              <a:schemeClr val="accent2"/>
            </a:solidFill>
            <a:round/>
            <a:headEnd/>
            <a:tailEnd/>
          </a:ln>
          <a:effectLst/>
        </p:spPr>
        <p:txBody>
          <a:bodyPr/>
          <a:lstStyle/>
          <a:p>
            <a:pPr>
              <a:defRPr/>
            </a:pPr>
            <a:endParaRPr lang="ar-SA"/>
          </a:p>
        </p:txBody>
      </p:sp>
      <p:sp>
        <p:nvSpPr>
          <p:cNvPr id="52230"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n-lt"/>
              </a:defRPr>
            </a:lvl1pPr>
          </a:lstStyle>
          <a:p>
            <a:pPr>
              <a:defRPr/>
            </a:pPr>
            <a:endParaRPr lang="en-US"/>
          </a:p>
        </p:txBody>
      </p:sp>
      <p:sp>
        <p:nvSpPr>
          <p:cNvPr id="5223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mn-lt"/>
              </a:defRPr>
            </a:lvl1pPr>
          </a:lstStyle>
          <a:p>
            <a:pPr>
              <a:defRPr/>
            </a:pPr>
            <a:endParaRPr lang="en-US"/>
          </a:p>
        </p:txBody>
      </p:sp>
      <p:sp>
        <p:nvSpPr>
          <p:cNvPr id="52232"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n-lt"/>
              </a:defRPr>
            </a:lvl1pPr>
          </a:lstStyle>
          <a:p>
            <a:pPr>
              <a:defRPr/>
            </a:pPr>
            <a:fld id="{87AD8E94-2E7A-4530-992B-2CC78D7244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007" r:id="rId1"/>
    <p:sldLayoutId id="2147488764" r:id="rId2"/>
    <p:sldLayoutId id="2147488765" r:id="rId3"/>
    <p:sldLayoutId id="2147488766" r:id="rId4"/>
    <p:sldLayoutId id="2147488767" r:id="rId5"/>
    <p:sldLayoutId id="2147488768" r:id="rId6"/>
    <p:sldLayoutId id="2147488769" r:id="rId7"/>
    <p:sldLayoutId id="2147488770" r:id="rId8"/>
    <p:sldLayoutId id="2147488771" r:id="rId9"/>
    <p:sldLayoutId id="2147488772" r:id="rId10"/>
    <p:sldLayoutId id="214748877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Verdana" pitchFamily="34" charset="0"/>
          <a:cs typeface="Arial" pitchFamily="34" charset="0"/>
        </a:defRPr>
      </a:lvl2pPr>
      <a:lvl3pPr algn="l" rtl="1" eaLnBrk="0" fontAlgn="base" hangingPunct="0">
        <a:spcBef>
          <a:spcPct val="0"/>
        </a:spcBef>
        <a:spcAft>
          <a:spcPct val="0"/>
        </a:spcAft>
        <a:defRPr sz="3800">
          <a:solidFill>
            <a:schemeClr val="tx2"/>
          </a:solidFill>
          <a:latin typeface="Verdana" pitchFamily="34" charset="0"/>
          <a:cs typeface="Arial" pitchFamily="34" charset="0"/>
        </a:defRPr>
      </a:lvl3pPr>
      <a:lvl4pPr algn="l" rtl="1" eaLnBrk="0" fontAlgn="base" hangingPunct="0">
        <a:spcBef>
          <a:spcPct val="0"/>
        </a:spcBef>
        <a:spcAft>
          <a:spcPct val="0"/>
        </a:spcAft>
        <a:defRPr sz="3800">
          <a:solidFill>
            <a:schemeClr val="tx2"/>
          </a:solidFill>
          <a:latin typeface="Verdana" pitchFamily="34" charset="0"/>
          <a:cs typeface="Arial" pitchFamily="34" charset="0"/>
        </a:defRPr>
      </a:lvl4pPr>
      <a:lvl5pPr algn="l" rtl="1" eaLnBrk="0" fontAlgn="base" hangingPunct="0">
        <a:spcBef>
          <a:spcPct val="0"/>
        </a:spcBef>
        <a:spcAft>
          <a:spcPct val="0"/>
        </a:spcAft>
        <a:defRPr sz="3800">
          <a:solidFill>
            <a:schemeClr val="tx2"/>
          </a:solidFill>
          <a:latin typeface="Verdana" pitchFamily="34" charset="0"/>
          <a:cs typeface="Arial" pitchFamily="34" charset="0"/>
        </a:defRPr>
      </a:lvl5pPr>
      <a:lvl6pPr marL="457200" algn="l" rtl="1" eaLnBrk="1" fontAlgn="base" hangingPunct="1">
        <a:spcBef>
          <a:spcPct val="0"/>
        </a:spcBef>
        <a:spcAft>
          <a:spcPct val="0"/>
        </a:spcAft>
        <a:defRPr sz="3800">
          <a:solidFill>
            <a:schemeClr val="tx2"/>
          </a:solidFill>
          <a:latin typeface="Verdana" pitchFamily="34" charset="0"/>
          <a:cs typeface="Arial" pitchFamily="34" charset="0"/>
        </a:defRPr>
      </a:lvl6pPr>
      <a:lvl7pPr marL="914400" algn="l" rtl="1" eaLnBrk="1" fontAlgn="base" hangingPunct="1">
        <a:spcBef>
          <a:spcPct val="0"/>
        </a:spcBef>
        <a:spcAft>
          <a:spcPct val="0"/>
        </a:spcAft>
        <a:defRPr sz="3800">
          <a:solidFill>
            <a:schemeClr val="tx2"/>
          </a:solidFill>
          <a:latin typeface="Verdana" pitchFamily="34" charset="0"/>
          <a:cs typeface="Arial" pitchFamily="34" charset="0"/>
        </a:defRPr>
      </a:lvl7pPr>
      <a:lvl8pPr marL="1371600" algn="l" rtl="1" eaLnBrk="1" fontAlgn="base" hangingPunct="1">
        <a:spcBef>
          <a:spcPct val="0"/>
        </a:spcBef>
        <a:spcAft>
          <a:spcPct val="0"/>
        </a:spcAft>
        <a:defRPr sz="3800">
          <a:solidFill>
            <a:schemeClr val="tx2"/>
          </a:solidFill>
          <a:latin typeface="Verdana" pitchFamily="34" charset="0"/>
          <a:cs typeface="Arial" pitchFamily="34" charset="0"/>
        </a:defRPr>
      </a:lvl8pPr>
      <a:lvl9pPr marL="1828800" algn="l" rtl="1" eaLnBrk="1" fontAlgn="base" hangingPunct="1">
        <a:spcBef>
          <a:spcPct val="0"/>
        </a:spcBef>
        <a:spcAft>
          <a:spcPct val="0"/>
        </a:spcAft>
        <a:defRPr sz="3800">
          <a:solidFill>
            <a:schemeClr val="tx2"/>
          </a:solidFill>
          <a:latin typeface="Verdana" pitchFamily="34" charset="0"/>
          <a:cs typeface="Arial" pitchFamily="34" charset="0"/>
        </a:defRPr>
      </a:lvl9pPr>
    </p:titleStyle>
    <p:bodyStyle>
      <a:lvl1pPr marL="469900" indent="-469900" algn="r" rtl="1" eaLnBrk="0" fontAlgn="base" hangingPunct="0">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r" rtl="1" eaLnBrk="0" fontAlgn="base" hangingPunct="0">
        <a:spcBef>
          <a:spcPct val="20000"/>
        </a:spcBef>
        <a:spcAft>
          <a:spcPct val="0"/>
        </a:spcAft>
        <a:buClr>
          <a:schemeClr val="accent2"/>
        </a:buClr>
        <a:buFont typeface="Wingdings" pitchFamily="2" charset="2"/>
        <a:buChar char="n"/>
        <a:defRPr sz="2600">
          <a:solidFill>
            <a:schemeClr val="tx1"/>
          </a:solidFill>
          <a:latin typeface="+mn-lt"/>
          <a:cs typeface="+mn-cs"/>
        </a:defRPr>
      </a:lvl2pPr>
      <a:lvl3pPr marL="1304925" indent="-395288" algn="r" rtl="1" eaLnBrk="0" fontAlgn="base" hangingPunct="0">
        <a:spcBef>
          <a:spcPct val="20000"/>
        </a:spcBef>
        <a:spcAft>
          <a:spcPct val="0"/>
        </a:spcAft>
        <a:buClr>
          <a:schemeClr val="accent2"/>
        </a:buClr>
        <a:buFont typeface="Wingdings" pitchFamily="2" charset="2"/>
        <a:buChar char="o"/>
        <a:defRPr sz="2300">
          <a:solidFill>
            <a:schemeClr val="tx1"/>
          </a:solidFill>
          <a:latin typeface="+mn-lt"/>
          <a:cs typeface="+mn-cs"/>
        </a:defRPr>
      </a:lvl3pPr>
      <a:lvl4pPr marL="1693863" indent="-387350" algn="r" rtl="1" eaLnBrk="0" fontAlgn="base" hangingPunct="0">
        <a:spcBef>
          <a:spcPct val="20000"/>
        </a:spcBef>
        <a:spcAft>
          <a:spcPct val="0"/>
        </a:spcAft>
        <a:buClr>
          <a:schemeClr val="accent2"/>
        </a:buClr>
        <a:buFont typeface="Wingdings" pitchFamily="2" charset="2"/>
        <a:buChar char="n"/>
        <a:defRPr sz="2000">
          <a:solidFill>
            <a:schemeClr val="tx1"/>
          </a:solidFill>
          <a:latin typeface="+mn-lt"/>
          <a:cs typeface="+mn-cs"/>
        </a:defRPr>
      </a:lvl4pPr>
      <a:lvl5pPr marL="2093913" indent="-398463" algn="r" rtl="1" eaLnBrk="0" fontAlgn="base" hangingPunct="0">
        <a:spcBef>
          <a:spcPct val="25000"/>
        </a:spcBef>
        <a:spcAft>
          <a:spcPct val="0"/>
        </a:spcAft>
        <a:buClr>
          <a:schemeClr val="accent2"/>
        </a:buClr>
        <a:buFont typeface="Wingdings" pitchFamily="2" charset="2"/>
        <a:buChar char="§"/>
        <a:defRPr sz="2000">
          <a:solidFill>
            <a:schemeClr val="tx1"/>
          </a:solidFill>
          <a:latin typeface="+mn-lt"/>
          <a:cs typeface="+mn-cs"/>
        </a:defRPr>
      </a:lvl5pPr>
      <a:lvl6pPr marL="25511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6pPr>
      <a:lvl7pPr marL="30083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7pPr>
      <a:lvl8pPr marL="34655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8pPr>
      <a:lvl9pPr marL="3922713" indent="-398463" algn="r" rtl="1" eaLnBrk="1" fontAlgn="base" hangingPunct="1">
        <a:spcBef>
          <a:spcPct val="25000"/>
        </a:spcBef>
        <a:spcAft>
          <a:spcPct val="0"/>
        </a:spcAft>
        <a:buClr>
          <a:schemeClr val="accent2"/>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F3399"/>
            </a:gs>
            <a:gs pos="19000">
              <a:srgbClr val="FF6633"/>
            </a:gs>
            <a:gs pos="40000">
              <a:srgbClr val="FFFF00"/>
            </a:gs>
            <a:gs pos="60000">
              <a:srgbClr val="01A78F"/>
            </a:gs>
            <a:gs pos="100000">
              <a:srgbClr val="3366FF"/>
            </a:gs>
          </a:gsLst>
          <a:lin ang="5400000" scaled="0"/>
          <a:tileRect/>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071563" y="304800"/>
            <a:ext cx="7615237" cy="1106488"/>
            <a:chOff x="675" y="192"/>
            <a:chExt cx="4797" cy="697"/>
          </a:xfrm>
        </p:grpSpPr>
        <p:sp>
          <p:nvSpPr>
            <p:cNvPr id="69635" name="Oval 3"/>
            <p:cNvSpPr>
              <a:spLocks noChangeArrowheads="1"/>
            </p:cNvSpPr>
            <p:nvPr/>
          </p:nvSpPr>
          <p:spPr bwMode="hidden">
            <a:xfrm flipH="1">
              <a:off x="3067" y="192"/>
              <a:ext cx="696"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6" name="Oval 4"/>
            <p:cNvSpPr>
              <a:spLocks noChangeArrowheads="1"/>
            </p:cNvSpPr>
            <p:nvPr/>
          </p:nvSpPr>
          <p:spPr bwMode="hidden">
            <a:xfrm flipH="1">
              <a:off x="4777" y="192"/>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7" name="Oval 5"/>
            <p:cNvSpPr>
              <a:spLocks noChangeArrowheads="1"/>
            </p:cNvSpPr>
            <p:nvPr/>
          </p:nvSpPr>
          <p:spPr bwMode="hidden">
            <a:xfrm flipH="1">
              <a:off x="675" y="193"/>
              <a:ext cx="695" cy="696"/>
            </a:xfrm>
            <a:prstGeom prst="ellipse">
              <a:avLst/>
            </a:prstGeom>
            <a:solidFill>
              <a:schemeClr val="accent2"/>
            </a:solidFill>
            <a:ln w="28575">
              <a:noFill/>
              <a:round/>
              <a:headEnd/>
              <a:tailEnd/>
            </a:ln>
            <a:effectLst/>
          </p:spPr>
          <p:txBody>
            <a:bodyPr wrap="none" anchor="ctr"/>
            <a:lstStyle/>
            <a:p>
              <a:pPr algn="ctr">
                <a:defRPr/>
              </a:pPr>
              <a:endParaRPr lang="ar-SA" sz="2400">
                <a:latin typeface="Times New Roman" pitchFamily="18" charset="0"/>
              </a:endParaRPr>
            </a:p>
          </p:txBody>
        </p:sp>
        <p:sp>
          <p:nvSpPr>
            <p:cNvPr id="69638"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sp>
          <p:nvSpPr>
            <p:cNvPr id="69639"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p:spPr>
          <p:txBody>
            <a:bodyPr wrap="none" anchor="ctr"/>
            <a:lstStyle/>
            <a:p>
              <a:pPr algn="ctr">
                <a:defRPr/>
              </a:pPr>
              <a:endParaRPr lang="ar-SA" sz="2400">
                <a:latin typeface="Times New Roman" pitchFamily="18" charset="0"/>
              </a:endParaRPr>
            </a:p>
          </p:txBody>
        </p:sp>
      </p:grpSp>
      <p:sp>
        <p:nvSpPr>
          <p:cNvPr id="25603" name="Rectangle 8"/>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1"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p>
        </p:txBody>
      </p:sp>
      <p:sp>
        <p:nvSpPr>
          <p:cNvPr id="69642"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a:p>
        </p:txBody>
      </p:sp>
      <p:sp>
        <p:nvSpPr>
          <p:cNvPr id="69643"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AF9189F2-5532-4066-9013-C1FD710507F1}" type="slidenum">
              <a:rPr lang="en-US"/>
              <a:pPr>
                <a:defRPr/>
              </a:pPr>
              <a:t>‹#›</a:t>
            </a:fld>
            <a:endParaRPr lang="en-US"/>
          </a:p>
        </p:txBody>
      </p:sp>
      <p:sp>
        <p:nvSpPr>
          <p:cNvPr id="25607" name="Rectangle 1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008" r:id="rId1"/>
    <p:sldLayoutId id="2147488774" r:id="rId2"/>
    <p:sldLayoutId id="2147488775" r:id="rId3"/>
    <p:sldLayoutId id="2147488776" r:id="rId4"/>
    <p:sldLayoutId id="2147488777" r:id="rId5"/>
    <p:sldLayoutId id="2147488778" r:id="rId6"/>
    <p:sldLayoutId id="2147488779" r:id="rId7"/>
    <p:sldLayoutId id="2147488780" r:id="rId8"/>
    <p:sldLayoutId id="2147488781" r:id="rId9"/>
    <p:sldLayoutId id="2147488782" r:id="rId10"/>
    <p:sldLayoutId id="2147488783" r:id="rId11"/>
  </p:sldLayoutIdLst>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xStyles>
    <p:titleStyle>
      <a:lvl1pPr algn="l" rtl="1" eaLnBrk="0" fontAlgn="base" hangingPunct="0">
        <a:spcBef>
          <a:spcPct val="0"/>
        </a:spcBef>
        <a:spcAft>
          <a:spcPct val="0"/>
        </a:spcAft>
        <a:defRPr sz="3800">
          <a:solidFill>
            <a:schemeClr val="tx2"/>
          </a:solidFill>
          <a:latin typeface="+mj-lt"/>
          <a:ea typeface="+mj-ea"/>
          <a:cs typeface="+mj-cs"/>
        </a:defRPr>
      </a:lvl1pPr>
      <a:lvl2pPr algn="l" rtl="1" eaLnBrk="0" fontAlgn="base" hangingPunct="0">
        <a:spcBef>
          <a:spcPct val="0"/>
        </a:spcBef>
        <a:spcAft>
          <a:spcPct val="0"/>
        </a:spcAft>
        <a:defRPr sz="3800">
          <a:solidFill>
            <a:schemeClr val="tx2"/>
          </a:solidFill>
          <a:latin typeface="Arial" pitchFamily="34" charset="0"/>
          <a:cs typeface="Arial" pitchFamily="34" charset="0"/>
        </a:defRPr>
      </a:lvl2pPr>
      <a:lvl3pPr algn="l" rtl="1" eaLnBrk="0" fontAlgn="base" hangingPunct="0">
        <a:spcBef>
          <a:spcPct val="0"/>
        </a:spcBef>
        <a:spcAft>
          <a:spcPct val="0"/>
        </a:spcAft>
        <a:defRPr sz="3800">
          <a:solidFill>
            <a:schemeClr val="tx2"/>
          </a:solidFill>
          <a:latin typeface="Arial" pitchFamily="34" charset="0"/>
          <a:cs typeface="Arial" pitchFamily="34" charset="0"/>
        </a:defRPr>
      </a:lvl3pPr>
      <a:lvl4pPr algn="l" rtl="1" eaLnBrk="0" fontAlgn="base" hangingPunct="0">
        <a:spcBef>
          <a:spcPct val="0"/>
        </a:spcBef>
        <a:spcAft>
          <a:spcPct val="0"/>
        </a:spcAft>
        <a:defRPr sz="3800">
          <a:solidFill>
            <a:schemeClr val="tx2"/>
          </a:solidFill>
          <a:latin typeface="Arial" pitchFamily="34" charset="0"/>
          <a:cs typeface="Arial" pitchFamily="34" charset="0"/>
        </a:defRPr>
      </a:lvl4pPr>
      <a:lvl5pPr algn="l" rtl="1" eaLnBrk="0" fontAlgn="base" hangingPunct="0">
        <a:spcBef>
          <a:spcPct val="0"/>
        </a:spcBef>
        <a:spcAft>
          <a:spcPct val="0"/>
        </a:spcAft>
        <a:defRPr sz="3800">
          <a:solidFill>
            <a:schemeClr val="tx2"/>
          </a:solidFill>
          <a:latin typeface="Arial" pitchFamily="34" charset="0"/>
          <a:cs typeface="Arial" pitchFamily="34" charset="0"/>
        </a:defRPr>
      </a:lvl5pPr>
      <a:lvl6pPr marL="457200" algn="l" rtl="1" eaLnBrk="1" fontAlgn="base" hangingPunct="1">
        <a:spcBef>
          <a:spcPct val="0"/>
        </a:spcBef>
        <a:spcAft>
          <a:spcPct val="0"/>
        </a:spcAft>
        <a:defRPr sz="3800">
          <a:solidFill>
            <a:schemeClr val="tx2"/>
          </a:solidFill>
          <a:latin typeface="Arial" pitchFamily="34" charset="0"/>
          <a:cs typeface="Arial" pitchFamily="34" charset="0"/>
        </a:defRPr>
      </a:lvl6pPr>
      <a:lvl7pPr marL="914400" algn="l" rtl="1" eaLnBrk="1" fontAlgn="base" hangingPunct="1">
        <a:spcBef>
          <a:spcPct val="0"/>
        </a:spcBef>
        <a:spcAft>
          <a:spcPct val="0"/>
        </a:spcAft>
        <a:defRPr sz="3800">
          <a:solidFill>
            <a:schemeClr val="tx2"/>
          </a:solidFill>
          <a:latin typeface="Arial" pitchFamily="34" charset="0"/>
          <a:cs typeface="Arial" pitchFamily="34" charset="0"/>
        </a:defRPr>
      </a:lvl7pPr>
      <a:lvl8pPr marL="1371600" algn="l" rtl="1" eaLnBrk="1" fontAlgn="base" hangingPunct="1">
        <a:spcBef>
          <a:spcPct val="0"/>
        </a:spcBef>
        <a:spcAft>
          <a:spcPct val="0"/>
        </a:spcAft>
        <a:defRPr sz="3800">
          <a:solidFill>
            <a:schemeClr val="tx2"/>
          </a:solidFill>
          <a:latin typeface="Arial" pitchFamily="34" charset="0"/>
          <a:cs typeface="Arial" pitchFamily="34" charset="0"/>
        </a:defRPr>
      </a:lvl8pPr>
      <a:lvl9pPr marL="1828800" algn="l" rtl="1" eaLnBrk="1" fontAlgn="base" hangingPunct="1">
        <a:spcBef>
          <a:spcPct val="0"/>
        </a:spcBef>
        <a:spcAft>
          <a:spcPct val="0"/>
        </a:spcAft>
        <a:defRPr sz="38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r" rtl="1" eaLnBrk="0" fontAlgn="base" hangingPunct="0">
        <a:spcBef>
          <a:spcPct val="20000"/>
        </a:spcBef>
        <a:spcAft>
          <a:spcPct val="0"/>
        </a:spcAft>
        <a:buClr>
          <a:schemeClr val="accent1"/>
        </a:buClr>
        <a:buFont typeface="Wingdings" pitchFamily="2" charset="2"/>
        <a:buChar char="¡"/>
        <a:defRPr sz="2700">
          <a:solidFill>
            <a:schemeClr val="tx1"/>
          </a:solidFill>
          <a:latin typeface="+mn-lt"/>
          <a:cs typeface="+mn-cs"/>
        </a:defRPr>
      </a:lvl2pPr>
      <a:lvl3pPr marL="1143000" indent="-228600" algn="r" rtl="1" eaLnBrk="0" fontAlgn="base" hangingPunct="0">
        <a:spcBef>
          <a:spcPct val="20000"/>
        </a:spcBef>
        <a:spcAft>
          <a:spcPct val="0"/>
        </a:spcAft>
        <a:buClr>
          <a:schemeClr val="accent1"/>
        </a:buClr>
        <a:buFont typeface="Wingdings" pitchFamily="2" charset="2"/>
        <a:buChar char="l"/>
        <a:defRPr sz="2300">
          <a:solidFill>
            <a:schemeClr val="tx1"/>
          </a:solidFill>
          <a:latin typeface="+mn-lt"/>
          <a:cs typeface="+mn-cs"/>
        </a:defRPr>
      </a:lvl3pPr>
      <a:lvl4pPr marL="1600200" indent="-228600" algn="r" rtl="1" eaLnBrk="0" fontAlgn="base" hangingPunct="0">
        <a:spcBef>
          <a:spcPct val="20000"/>
        </a:spcBef>
        <a:spcAft>
          <a:spcPct val="0"/>
        </a:spcAft>
        <a:buClr>
          <a:schemeClr val="accent1"/>
        </a:buClr>
        <a:buChar char="•"/>
        <a:defRPr sz="2000">
          <a:solidFill>
            <a:schemeClr val="tx1"/>
          </a:solidFill>
          <a:latin typeface="+mn-lt"/>
          <a:cs typeface="+mn-cs"/>
        </a:defRPr>
      </a:lvl4pPr>
      <a:lvl5pPr marL="2057400" indent="-228600" algn="r" rtl="1" eaLnBrk="0" fontAlgn="base" hangingPunct="0">
        <a:spcBef>
          <a:spcPct val="20000"/>
        </a:spcBef>
        <a:spcAft>
          <a:spcPct val="0"/>
        </a:spcAft>
        <a:buClr>
          <a:schemeClr val="accent1"/>
        </a:buClr>
        <a:buFont typeface="Wingdings" pitchFamily="2" charset="2"/>
        <a:buChar char=""/>
        <a:defRPr sz="2000">
          <a:solidFill>
            <a:schemeClr val="tx1"/>
          </a:solidFill>
          <a:latin typeface="+mn-lt"/>
          <a:cs typeface="+mn-cs"/>
        </a:defRPr>
      </a:lvl5pPr>
      <a:lvl6pPr marL="25146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6pPr>
      <a:lvl7pPr marL="29718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7pPr>
      <a:lvl8pPr marL="34290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8pPr>
      <a:lvl9pPr marL="3886200" indent="-228600" algn="r" rtl="1" eaLnBrk="1" fontAlgn="base" hangingPunct="1">
        <a:spcBef>
          <a:spcPct val="20000"/>
        </a:spcBef>
        <a:spcAft>
          <a:spcPct val="0"/>
        </a:spcAft>
        <a:buClr>
          <a:schemeClr val="accent1"/>
        </a:buClr>
        <a:buFont typeface="Wingdings" pitchFamily="2" charset="2"/>
        <a:buChar char=""/>
        <a:defRPr sz="2000">
          <a:solidFill>
            <a:schemeClr val="tx1"/>
          </a:solidFill>
          <a:latin typeface="+mn-lt"/>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 /><Relationship Id="rId2" Type="http://schemas.openxmlformats.org/officeDocument/2006/relationships/image" Target="../media/image2.png" /><Relationship Id="rId1" Type="http://schemas.openxmlformats.org/officeDocument/2006/relationships/slideLayout" Target="../slideLayouts/slideLayout284.xml" /></Relationships>
</file>

<file path=ppt/slides/_rels/slide10.xml.rels><?xml version="1.0" encoding="UTF-8" standalone="yes"?>
<Relationships xmlns="http://schemas.openxmlformats.org/package/2006/relationships"><Relationship Id="rId3" Type="http://schemas.openxmlformats.org/officeDocument/2006/relationships/image" Target="../media/image13.bmp" /><Relationship Id="rId2" Type="http://schemas.openxmlformats.org/officeDocument/2006/relationships/image" Target="../media/image12.png" /><Relationship Id="rId1" Type="http://schemas.openxmlformats.org/officeDocument/2006/relationships/slideLayout" Target="../slideLayouts/slideLayout284.xml" /></Relationships>
</file>

<file path=ppt/slides/_rels/slide10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1.xml.rels><?xml version="1.0" encoding="UTF-8" standalone="yes"?>
<Relationships xmlns="http://schemas.openxmlformats.org/package/2006/relationships"><Relationship Id="rId3" Type="http://schemas.openxmlformats.org/officeDocument/2006/relationships/image" Target="../media/image50.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2.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3.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4.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5.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6.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7.xml.rels><?xml version="1.0" encoding="UTF-8" standalone="yes"?>
<Relationships xmlns="http://schemas.openxmlformats.org/package/2006/relationships"><Relationship Id="rId3" Type="http://schemas.openxmlformats.org/officeDocument/2006/relationships/image" Target="../media/image53.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8.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09.xml.rels><?xml version="1.0" encoding="UTF-8" standalone="yes"?>
<Relationships xmlns="http://schemas.openxmlformats.org/package/2006/relationships"><Relationship Id="rId3" Type="http://schemas.openxmlformats.org/officeDocument/2006/relationships/image" Target="../media/image55.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110.xml.rels><?xml version="1.0" encoding="UTF-8" standalone="yes"?>
<Relationships xmlns="http://schemas.openxmlformats.org/package/2006/relationships"><Relationship Id="rId3" Type="http://schemas.openxmlformats.org/officeDocument/2006/relationships/image" Target="../media/image56.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1.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2.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3.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4.xml.rels><?xml version="1.0" encoding="UTF-8" standalone="yes"?>
<Relationships xmlns="http://schemas.openxmlformats.org/package/2006/relationships"><Relationship Id="rId3" Type="http://schemas.openxmlformats.org/officeDocument/2006/relationships/hyperlink" Target="https://ar.wikipedia.org/w/index.php?title=%D9%82%D8%B0%D9%81%D8%A9&amp;action=edit&amp;redlink=1" TargetMode="External"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5.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45.jpeg" /><Relationship Id="rId1" Type="http://schemas.openxmlformats.org/officeDocument/2006/relationships/slideLayout" Target="../slideLayouts/slideLayout284.xml" /><Relationship Id="rId4" Type="http://schemas.openxmlformats.org/officeDocument/2006/relationships/image" Target="../media/image57.png" /></Relationships>
</file>

<file path=ppt/slides/_rels/slide116.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image" Target="../media/image45.jpeg" /><Relationship Id="rId1" Type="http://schemas.openxmlformats.org/officeDocument/2006/relationships/slideLayout" Target="../slideLayouts/slideLayout284.xml" /><Relationship Id="rId4" Type="http://schemas.openxmlformats.org/officeDocument/2006/relationships/image" Target="../media/image58.png" /></Relationships>
</file>

<file path=ppt/slides/_rels/slide117.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8.xml.rels><?xml version="1.0" encoding="UTF-8" standalone="yes"?>
<Relationships xmlns="http://schemas.openxmlformats.org/package/2006/relationships"><Relationship Id="rId3" Type="http://schemas.openxmlformats.org/officeDocument/2006/relationships/image" Target="../media/image61.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19.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12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1.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2.xml.rels><?xml version="1.0" encoding="UTF-8" standalone="yes"?>
<Relationships xmlns="http://schemas.openxmlformats.org/package/2006/relationships"><Relationship Id="rId3" Type="http://schemas.openxmlformats.org/officeDocument/2006/relationships/image" Target="../media/image65.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3.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4.xml.rels><?xml version="1.0" encoding="UTF-8" standalone="yes"?>
<Relationships xmlns="http://schemas.openxmlformats.org/package/2006/relationships"><Relationship Id="rId2" Type="http://schemas.openxmlformats.org/officeDocument/2006/relationships/image" Target="../media/image62.emf" /><Relationship Id="rId1" Type="http://schemas.openxmlformats.org/officeDocument/2006/relationships/slideLayout" Target="../slideLayouts/slideLayout284.xml" /></Relationships>
</file>

<file path=ppt/slides/_rels/slide125.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84.xml" /></Relationships>
</file>

<file path=ppt/slides/_rels/slide126.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7.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8.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29.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notesSlide" Target="../notesSlides/notesSlide3.xml" /><Relationship Id="rId1" Type="http://schemas.openxmlformats.org/officeDocument/2006/relationships/slideLayout" Target="../slideLayouts/slideLayout284.xml" /></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83.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3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1.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2.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3.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4.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5.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6.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7.xml.rels><?xml version="1.0" encoding="UTF-8" standalone="yes"?>
<Relationships xmlns="http://schemas.openxmlformats.org/package/2006/relationships"><Relationship Id="rId3" Type="http://schemas.openxmlformats.org/officeDocument/2006/relationships/image" Target="../media/image65.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8.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39.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4.xml.rels><?xml version="1.0" encoding="UTF-8" standalone="yes"?>
<Relationships xmlns="http://schemas.openxmlformats.org/package/2006/relationships"><Relationship Id="rId2" Type="http://schemas.openxmlformats.org/officeDocument/2006/relationships/image" Target="../media/image14.emf" /><Relationship Id="rId1" Type="http://schemas.openxmlformats.org/officeDocument/2006/relationships/slideLayout" Target="../slideLayouts/slideLayout284.xml" /></Relationships>
</file>

<file path=ppt/slides/_rels/slide140.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41.xml.rels><?xml version="1.0" encoding="UTF-8" standalone="yes"?>
<Relationships xmlns="http://schemas.openxmlformats.org/package/2006/relationships"><Relationship Id="rId3" Type="http://schemas.openxmlformats.org/officeDocument/2006/relationships/image" Target="../media/image66.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42.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143.xml.rels><?xml version="1.0" encoding="UTF-8" standalone="yes"?>
<Relationships xmlns="http://schemas.openxmlformats.org/package/2006/relationships"><Relationship Id="rId2" Type="http://schemas.openxmlformats.org/officeDocument/2006/relationships/image" Target="../media/image67.jpeg" /><Relationship Id="rId1" Type="http://schemas.openxmlformats.org/officeDocument/2006/relationships/slideLayout" Target="../slideLayouts/slideLayout290.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18.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284.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2.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84.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4.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4.xml"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4.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6.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6.xml" /></Relationships>
</file>

<file path=ppt/slides/_rels/slide28.xml.rels><?xml version="1.0" encoding="UTF-8" standalone="yes"?>
<Relationships xmlns="http://schemas.openxmlformats.org/package/2006/relationships"><Relationship Id="rId2" Type="http://schemas.openxmlformats.org/officeDocument/2006/relationships/image" Target="../media/image16.emf" /><Relationship Id="rId1" Type="http://schemas.openxmlformats.org/officeDocument/2006/relationships/slideLayout" Target="../slideLayouts/slideLayout286.xml" /></Relationships>
</file>

<file path=ppt/slides/_rels/slide29.xml.rels><?xml version="1.0" encoding="UTF-8" standalone="yes"?>
<Relationships xmlns="http://schemas.openxmlformats.org/package/2006/relationships"><Relationship Id="rId2" Type="http://schemas.openxmlformats.org/officeDocument/2006/relationships/image" Target="../media/image17.emf" /><Relationship Id="rId1" Type="http://schemas.openxmlformats.org/officeDocument/2006/relationships/slideLayout" Target="../slideLayouts/slideLayout286.xml" /></Relationships>
</file>

<file path=ppt/slides/_rels/slide3.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1.xml" /><Relationship Id="rId1" Type="http://schemas.openxmlformats.org/officeDocument/2006/relationships/slideLayout" Target="../slideLayouts/slideLayout289.xml" /><Relationship Id="rId4" Type="http://schemas.openxmlformats.org/officeDocument/2006/relationships/image" Target="../media/image6.png" /></Relationships>
</file>

<file path=ppt/slides/_rels/slide30.xml.rels><?xml version="1.0" encoding="UTF-8" standalone="yes"?>
<Relationships xmlns="http://schemas.openxmlformats.org/package/2006/relationships"><Relationship Id="rId3" Type="http://schemas.openxmlformats.org/officeDocument/2006/relationships/image" Target="../media/image19.emf" /><Relationship Id="rId2" Type="http://schemas.openxmlformats.org/officeDocument/2006/relationships/image" Target="../media/image18.emf" /><Relationship Id="rId1" Type="http://schemas.openxmlformats.org/officeDocument/2006/relationships/slideLayout" Target="../slideLayouts/slideLayout294.xml" /><Relationship Id="rId4" Type="http://schemas.openxmlformats.org/officeDocument/2006/relationships/image" Target="../media/image20.emf" /></Relationships>
</file>

<file path=ppt/slides/_rels/slide31.xml.rels><?xml version="1.0" encoding="UTF-8" standalone="yes"?>
<Relationships xmlns="http://schemas.openxmlformats.org/package/2006/relationships"><Relationship Id="rId2" Type="http://schemas.openxmlformats.org/officeDocument/2006/relationships/image" Target="../media/image21.wmf" /><Relationship Id="rId1" Type="http://schemas.openxmlformats.org/officeDocument/2006/relationships/slideLayout" Target="../slideLayouts/slideLayout294.xml" /></Relationships>
</file>

<file path=ppt/slides/_rels/slide32.xml.rels><?xml version="1.0" encoding="UTF-8" standalone="yes"?>
<Relationships xmlns="http://schemas.openxmlformats.org/package/2006/relationships"><Relationship Id="rId2" Type="http://schemas.openxmlformats.org/officeDocument/2006/relationships/image" Target="../media/image22.emf" /><Relationship Id="rId1" Type="http://schemas.openxmlformats.org/officeDocument/2006/relationships/slideLayout" Target="../slideLayouts/slideLayout286.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6.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6.xml" /></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6.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3.png" /></Relationships>
</file>

<file path=ppt/slides/_rels/slide36.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89.xml" /></Relationships>
</file>

<file path=ppt/slides/_rels/slide37.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286.xml" /></Relationships>
</file>

<file path=ppt/slides/_rels/slide38.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84.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5.xml" /></Relationships>
</file>

<file path=ppt/slides/_rels/slide4.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289.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9.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9.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3.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1.xml" /></Relationships>
</file>

<file path=ppt/slides/_rels/slide48.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284.xml" /></Relationships>
</file>

<file path=ppt/slides/_rels/slide49.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84.xml" /></Relationships>
</file>

<file path=ppt/slides/_rels/slide5.xml.rels><?xml version="1.0" encoding="UTF-8" standalone="yes"?>
<Relationships xmlns="http://schemas.openxmlformats.org/package/2006/relationships"><Relationship Id="rId2" Type="http://schemas.openxmlformats.org/officeDocument/2006/relationships/image" Target="../media/image8.jpeg" /><Relationship Id="rId1" Type="http://schemas.openxmlformats.org/officeDocument/2006/relationships/slideLayout" Target="../slideLayouts/slideLayout289.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51.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283.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57.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94.xml" /></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90.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4.xml" /></Relationships>
</file>

<file path=ppt/slides/_rels/slide6.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4.xml" /></Relationships>
</file>

<file path=ppt/slides/_rels/slide62.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286.xml" /></Relationships>
</file>

<file path=ppt/slides/_rels/slide6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286.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6.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6.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8.xml" /></Relationships>
</file>

<file path=ppt/slides/_rels/slide67.xml.rels><?xml version="1.0" encoding="UTF-8" standalone="yes"?>
<Relationships xmlns="http://schemas.openxmlformats.org/package/2006/relationships"><Relationship Id="rId2" Type="http://schemas.openxmlformats.org/officeDocument/2006/relationships/image" Target="../media/image31.emf" /><Relationship Id="rId1" Type="http://schemas.openxmlformats.org/officeDocument/2006/relationships/slideLayout" Target="../slideLayouts/slideLayout298.xml"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8.xml" /></Relationships>
</file>

<file path=ppt/slides/_rels/slide69.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301.xml" /></Relationships>
</file>

<file path=ppt/slides/_rels/slide7.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83.xml" /></Relationships>
</file>

<file path=ppt/slides/_rels/slide70.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298.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6.xml" /></Relationships>
</file>

<file path=ppt/slides/_rels/slide72.xml.rels><?xml version="1.0" encoding="UTF-8" standalone="yes"?>
<Relationships xmlns="http://schemas.openxmlformats.org/package/2006/relationships"><Relationship Id="rId2" Type="http://schemas.openxmlformats.org/officeDocument/2006/relationships/image" Target="../media/image35.jpeg" /><Relationship Id="rId1" Type="http://schemas.openxmlformats.org/officeDocument/2006/relationships/slideLayout" Target="../slideLayouts/slideLayout297.xml" /></Relationships>
</file>

<file path=ppt/slides/_rels/slide73.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96.xml" /></Relationships>
</file>

<file path=ppt/slides/_rels/slide74.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301.xml" /></Relationships>
</file>

<file path=ppt/slides/_rels/slide75.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96.xml"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96.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96.xml"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80.xml.rels><?xml version="1.0" encoding="UTF-8" standalone="yes"?>
<Relationships xmlns="http://schemas.openxmlformats.org/package/2006/relationships"><Relationship Id="rId2" Type="http://schemas.openxmlformats.org/officeDocument/2006/relationships/image" Target="../media/image39.emf" /><Relationship Id="rId1" Type="http://schemas.openxmlformats.org/officeDocument/2006/relationships/slideLayout" Target="../slideLayouts/slideLayout290.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82.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284.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0.xml" /></Relationships>
</file>

<file path=ppt/slides/_rels/slide84.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40.jpeg" /><Relationship Id="rId1" Type="http://schemas.openxmlformats.org/officeDocument/2006/relationships/slideLayout" Target="../slideLayouts/slideLayout284.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86.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image" Target="../media/image42.jpeg" /><Relationship Id="rId1" Type="http://schemas.openxmlformats.org/officeDocument/2006/relationships/slideLayout" Target="../slideLayouts/slideLayout284.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88.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84.xml" /></Relationships>
</file>

<file path=ppt/slides/_rels/slide89.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6.xml"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84.xml" /></Relationships>
</file>

<file path=ppt/slides/_rels/slide91.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2.xml.rels><?xml version="1.0" encoding="UTF-8" standalone="yes"?>
<Relationships xmlns="http://schemas.openxmlformats.org/package/2006/relationships"><Relationship Id="rId3" Type="http://schemas.openxmlformats.org/officeDocument/2006/relationships/image" Target="../media/image46.emf"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3.xml.rels><?xml version="1.0" encoding="UTF-8" standalone="yes"?>
<Relationships xmlns="http://schemas.openxmlformats.org/package/2006/relationships"><Relationship Id="rId2" Type="http://schemas.openxmlformats.org/officeDocument/2006/relationships/image" Target="../media/image47.jpeg" /><Relationship Id="rId1" Type="http://schemas.openxmlformats.org/officeDocument/2006/relationships/slideLayout" Target="../slideLayouts/slideLayout284.xml" /></Relationships>
</file>

<file path=ppt/slides/_rels/slide94.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5.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6.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7.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8.xml.rels><?xml version="1.0" encoding="UTF-8" standalone="yes"?>
<Relationships xmlns="http://schemas.openxmlformats.org/package/2006/relationships"><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_rels/slide99.xml.rels><?xml version="1.0" encoding="UTF-8" standalone="yes"?>
<Relationships xmlns="http://schemas.openxmlformats.org/package/2006/relationships"><Relationship Id="rId3" Type="http://schemas.openxmlformats.org/officeDocument/2006/relationships/image" Target="../media/image49.png" /><Relationship Id="rId2" Type="http://schemas.openxmlformats.org/officeDocument/2006/relationships/image" Target="../media/image45.jpeg" /><Relationship Id="rId1" Type="http://schemas.openxmlformats.org/officeDocument/2006/relationships/slideLayout" Target="../slideLayouts/slideLayout284.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tec\Desktop\صور\السلام عليكم.gif"/>
          <p:cNvPicPr>
            <a:picLocks noChangeAspect="1" noChangeArrowheads="1"/>
          </p:cNvPicPr>
          <p:nvPr/>
        </p:nvPicPr>
        <p:blipFill>
          <a:blip r:embed="rId2"/>
          <a:srcRect/>
          <a:stretch>
            <a:fillRect/>
          </a:stretch>
        </p:blipFill>
        <p:spPr bwMode="auto">
          <a:xfrm>
            <a:off x="928688" y="1643063"/>
            <a:ext cx="7364412" cy="3286125"/>
          </a:xfrm>
          <a:prstGeom prst="rect">
            <a:avLst/>
          </a:prstGeom>
          <a:ln>
            <a:noFill/>
          </a:ln>
          <a:effectLst>
            <a:softEdge rad="112500"/>
          </a:effectLst>
        </p:spPr>
      </p:pic>
      <p:pic>
        <p:nvPicPr>
          <p:cNvPr id="5" name="Picture 4" descr="C:\Documents and Settings\may\Desktop\منهاج حاسبة\Hello.gif"/>
          <p:cNvPicPr>
            <a:picLocks noChangeAspect="1" noChangeArrowheads="1" noCrop="1"/>
          </p:cNvPicPr>
          <p:nvPr/>
        </p:nvPicPr>
        <p:blipFill>
          <a:blip r:embed="rId3"/>
          <a:srcRect/>
          <a:stretch>
            <a:fillRect/>
          </a:stretch>
        </p:blipFill>
        <p:spPr bwMode="auto">
          <a:xfrm>
            <a:off x="2928926" y="4786322"/>
            <a:ext cx="3400440" cy="127563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alf Frame 15"/>
          <p:cNvSpPr/>
          <p:nvPr/>
        </p:nvSpPr>
        <p:spPr>
          <a:xfrm rot="10800000">
            <a:off x="963488" y="5521795"/>
            <a:ext cx="8001000" cy="571500"/>
          </a:xfrm>
          <a:prstGeom prst="halfFram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17" name="Picture 16"/>
          <p:cNvPicPr/>
          <p:nvPr/>
        </p:nvPicPr>
        <p:blipFill>
          <a:blip r:embed="rId2">
            <a:extLst>
              <a:ext uri="{28A0092B-C50C-407E-A947-70E740481C1C}">
                <a14:useLocalDpi xmlns:a14="http://schemas.microsoft.com/office/drawing/2010/main" val="0"/>
              </a:ext>
            </a:extLst>
          </a:blip>
          <a:stretch>
            <a:fillRect/>
          </a:stretch>
        </p:blipFill>
        <p:spPr>
          <a:xfrm>
            <a:off x="827584" y="692696"/>
            <a:ext cx="7344816" cy="24479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 name="Picture 17"/>
          <p:cNvPicPr/>
          <p:nvPr/>
        </p:nvPicPr>
        <p:blipFill>
          <a:blip r:embed="rId3">
            <a:extLst>
              <a:ext uri="{28A0092B-C50C-407E-A947-70E740481C1C}">
                <a14:useLocalDpi xmlns:a14="http://schemas.microsoft.com/office/drawing/2010/main" val="0"/>
              </a:ext>
            </a:extLst>
          </a:blip>
          <a:stretch>
            <a:fillRect/>
          </a:stretch>
        </p:blipFill>
        <p:spPr>
          <a:xfrm>
            <a:off x="683568" y="3573016"/>
            <a:ext cx="7632848" cy="2214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99392"/>
            <a:ext cx="9144000" cy="6784231"/>
          </a:xfrm>
          <a:prstGeom prst="rect">
            <a:avLst/>
          </a:prstGeom>
          <a:noFill/>
          <a:ln w="9525">
            <a:noFill/>
            <a:miter lim="800000"/>
            <a:headEnd/>
            <a:tailEnd/>
          </a:ln>
        </p:spPr>
      </p:pic>
      <p:sp>
        <p:nvSpPr>
          <p:cNvPr id="2" name="Rectangle 1"/>
          <p:cNvSpPr/>
          <p:nvPr/>
        </p:nvSpPr>
        <p:spPr>
          <a:xfrm>
            <a:off x="216024" y="3068960"/>
            <a:ext cx="8784976" cy="1323439"/>
          </a:xfrm>
          <a:prstGeom prst="rect">
            <a:avLst/>
          </a:prstGeom>
        </p:spPr>
        <p:txBody>
          <a:bodyPr wrap="square">
            <a:spAutoFit/>
          </a:bodyPr>
          <a:lstStyle/>
          <a:p>
            <a:pPr algn="just" rtl="1"/>
            <a:r>
              <a:rPr lang="ar-SA" sz="2000" b="1" dirty="0"/>
              <a:t>وعموماً فقد وجد أن المحتوى الأقصى للأسمنت الذى يعطى أعلى مقاومة ضغط للخرسانة يقع بين ٤٥٠ و ٥٥٠ كغم</a:t>
            </a:r>
            <a:r>
              <a:rPr lang="en-US" sz="2000" b="1" dirty="0"/>
              <a:t>/</a:t>
            </a:r>
            <a:r>
              <a:rPr lang="ar-SA" sz="2000" b="1" dirty="0"/>
              <a:t>م</a:t>
            </a:r>
            <a:r>
              <a:rPr lang="ar-SA" sz="2000" b="1" baseline="30000" dirty="0"/>
              <a:t>3</a:t>
            </a:r>
            <a:r>
              <a:rPr lang="ar-SA" sz="2000" b="1" dirty="0"/>
              <a:t>. أما بالنسبة لنعومة الأسمنت فهي تؤثر تأثيراً كبيرا على مقاومة الخرسانة وخاصة فى  الأعمار المبكرة حتى ٢٨ يوم بعد ذلك يقل معدل الزيادة فى المقاومة تدريجياً بتقدم عمر الخرسانة حتى يكاد ينعدم عند الأعمار المتأخرة جداً. والجدول التالي يبين الخواص المختلفة لانواع السمنت.</a:t>
            </a:r>
            <a:endParaRPr lang="en-US" sz="2000" dirty="0"/>
          </a:p>
        </p:txBody>
      </p:sp>
      <p:sp>
        <p:nvSpPr>
          <p:cNvPr id="4" name="Rectangle 3"/>
          <p:cNvSpPr/>
          <p:nvPr/>
        </p:nvSpPr>
        <p:spPr>
          <a:xfrm>
            <a:off x="3661779" y="419472"/>
            <a:ext cx="1893467" cy="584775"/>
          </a:xfrm>
          <a:prstGeom prst="rect">
            <a:avLst/>
          </a:prstGeom>
        </p:spPr>
        <p:txBody>
          <a:bodyPr wrap="none">
            <a:spAutoFit/>
          </a:bodyPr>
          <a:lstStyle/>
          <a:p>
            <a:pPr algn="ctr" rtl="1"/>
            <a:r>
              <a:rPr lang="ar-IQ" sz="3200" b="1" u="sng" dirty="0">
                <a:solidFill>
                  <a:srgbClr val="00B0F0"/>
                </a:solidFill>
              </a:rPr>
              <a:t>تأثير السمنت</a:t>
            </a:r>
            <a:endParaRPr lang="en-US" sz="3200" dirty="0">
              <a:solidFill>
                <a:srgbClr val="00B0F0"/>
              </a:solidFill>
            </a:endParaRPr>
          </a:p>
        </p:txBody>
      </p:sp>
      <p:sp>
        <p:nvSpPr>
          <p:cNvPr id="5" name="Rectangle 4"/>
          <p:cNvSpPr/>
          <p:nvPr/>
        </p:nvSpPr>
        <p:spPr>
          <a:xfrm>
            <a:off x="216024" y="1196752"/>
            <a:ext cx="8784976" cy="1631216"/>
          </a:xfrm>
          <a:prstGeom prst="rect">
            <a:avLst/>
          </a:prstGeom>
        </p:spPr>
        <p:txBody>
          <a:bodyPr wrap="square">
            <a:spAutoFit/>
          </a:bodyPr>
          <a:lstStyle/>
          <a:p>
            <a:pPr algn="just" rtl="1"/>
            <a:r>
              <a:rPr lang="ar-SA" sz="2000" b="1" dirty="0"/>
              <a:t>الأسمنت هو المكون الرئيسي الفعال الذى تتوقف عليه مقاومة الخرسانة وأهم العوامل المؤثرة فى الأسمنت هى كميته ونعومته وتركيبه الكيميائي.  فنجد أن مقاومة الخرسانة تزيد بزيادة محتوى الأسمنت وذلك حتى محتوى معين يقل عنده معدل الزيادة فى المقاومة ثم تتوقف الزيادة فى المقاومة بعد ذلك وربما تقل</a:t>
            </a:r>
            <a:r>
              <a:rPr lang="en-US" sz="2000" b="1" dirty="0"/>
              <a:t>. </a:t>
            </a:r>
            <a:r>
              <a:rPr lang="ar-SA" sz="2000" b="1" dirty="0"/>
              <a:t>وهذا المحتوى يختلف باختلاف نسب مكونات الخلطة وكذلك يتوقف على وجود أو عدم وجود إضافات كيمائية أو معدنية</a:t>
            </a:r>
            <a:r>
              <a:rPr lang="ar-IQ" sz="2000" b="1" dirty="0"/>
              <a:t>.</a:t>
            </a:r>
            <a:r>
              <a:rPr lang="en-US" sz="2000" b="1" dirty="0"/>
              <a:t> </a:t>
            </a:r>
            <a:endParaRPr lang="en-US" sz="2000" dirty="0"/>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83568" y="620688"/>
            <a:ext cx="7920880" cy="4315167"/>
          </a:xfrm>
          <a:prstGeom prst="rect">
            <a:avLst/>
          </a:prstGeom>
          <a:noFill/>
          <a:ln>
            <a:noFill/>
          </a:ln>
        </p:spPr>
      </p:pic>
      <p:sp>
        <p:nvSpPr>
          <p:cNvPr id="2" name="Rectangle 1"/>
          <p:cNvSpPr/>
          <p:nvPr/>
        </p:nvSpPr>
        <p:spPr>
          <a:xfrm>
            <a:off x="2892337" y="5085184"/>
            <a:ext cx="3432350" cy="461665"/>
          </a:xfrm>
          <a:prstGeom prst="rect">
            <a:avLst/>
          </a:prstGeom>
        </p:spPr>
        <p:txBody>
          <a:bodyPr wrap="none">
            <a:spAutoFit/>
          </a:bodyPr>
          <a:lstStyle/>
          <a:p>
            <a:pPr algn="ctr"/>
            <a:r>
              <a:rPr lang="ar-SA" sz="2400" b="1" dirty="0">
                <a:solidFill>
                  <a:srgbClr val="C00000"/>
                </a:solidFill>
              </a:rPr>
              <a:t>الخواص المختلفة لانواع السمنت</a:t>
            </a:r>
            <a:endParaRPr lang="en-US" sz="2400" dirty="0">
              <a:solidFill>
                <a:srgbClr val="C00000"/>
              </a:solidFill>
            </a:endParaRPr>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79512" y="1318116"/>
            <a:ext cx="8784976" cy="3785652"/>
          </a:xfrm>
          <a:prstGeom prst="rect">
            <a:avLst/>
          </a:prstGeom>
        </p:spPr>
        <p:txBody>
          <a:bodyPr wrap="square">
            <a:spAutoFit/>
          </a:bodyPr>
          <a:lstStyle/>
          <a:p>
            <a:pPr algn="just" rtl="1"/>
            <a:r>
              <a:rPr lang="ar-SA" sz="2400" b="1" dirty="0"/>
              <a:t>الركام هو المادة المالئة بالخرسانة والتى يُفترض أنها خاملة كيميائيا. وعموماً فإن مقاومة الخرسانة تتوقف على التماسك بين العجينة الأسمنتية والركام المستخدم حيث ينبغي أن تغلف العجينة الأسمنتية بكفاءة أسطح الركام المستخدم ومن ثم نجد أن </a:t>
            </a:r>
            <a:r>
              <a:rPr lang="ar-SA" sz="2400" b="1" dirty="0">
                <a:solidFill>
                  <a:srgbClr val="FF0000"/>
                </a:solidFill>
              </a:rPr>
              <a:t>نوع الركام وشكله ونعومته ومساحته السطحية وطبيعة سطحه </a:t>
            </a:r>
            <a:r>
              <a:rPr lang="ar-SA" sz="2400" b="1" dirty="0"/>
              <a:t>من العوامل الرئيسية التى تؤثر على مقاومة الخرسانة</a:t>
            </a:r>
            <a:r>
              <a:rPr lang="en-US" sz="2400" b="1" dirty="0"/>
              <a:t>.</a:t>
            </a:r>
            <a:endParaRPr lang="ar-IQ" sz="2400" b="1" dirty="0"/>
          </a:p>
          <a:p>
            <a:pPr algn="just" rtl="1"/>
            <a:endParaRPr lang="en-US" sz="2400" dirty="0"/>
          </a:p>
          <a:p>
            <a:pPr marL="342900" lvl="0" indent="-342900" algn="just" rtl="1">
              <a:buFont typeface="Wingdings" pitchFamily="2" charset="2"/>
              <a:buChar char="§"/>
            </a:pPr>
            <a:r>
              <a:rPr lang="ar-SA" sz="2400" b="1" dirty="0"/>
              <a:t>تأثير </a:t>
            </a:r>
            <a:r>
              <a:rPr lang="ar-SA" sz="2400" b="1" dirty="0">
                <a:solidFill>
                  <a:srgbClr val="FF0000"/>
                </a:solidFill>
              </a:rPr>
              <a:t>نوع الركام </a:t>
            </a:r>
            <a:r>
              <a:rPr lang="ar-SA" sz="2400" b="1" dirty="0"/>
              <a:t>على مقاومة الضغط : نجد أن الحجر الجيري أو الدولوميت يعطي مقاومة اكبر من الحصى.</a:t>
            </a:r>
            <a:endParaRPr lang="ar-IQ" sz="2400" b="1" dirty="0"/>
          </a:p>
          <a:p>
            <a:pPr marL="342900" lvl="0" indent="-342900" algn="just" rtl="1">
              <a:buFont typeface="Wingdings" pitchFamily="2" charset="2"/>
              <a:buChar char="§"/>
            </a:pPr>
            <a:endParaRPr lang="en-US" sz="2400" dirty="0"/>
          </a:p>
          <a:p>
            <a:pPr marL="342900" lvl="0" indent="-342900" algn="just" rtl="1">
              <a:buFont typeface="Wingdings" pitchFamily="2" charset="2"/>
              <a:buChar char="§"/>
            </a:pPr>
            <a:r>
              <a:rPr lang="ar-SA" sz="2400" b="1" dirty="0"/>
              <a:t>مقاومة الضغط تزيد بزيادة قيمة </a:t>
            </a:r>
            <a:r>
              <a:rPr lang="ar-SA" sz="2400" b="1" dirty="0">
                <a:solidFill>
                  <a:srgbClr val="FF0000"/>
                </a:solidFill>
              </a:rPr>
              <a:t>معاير النعومة </a:t>
            </a:r>
            <a:r>
              <a:rPr lang="ar-SA" sz="2400" b="1" dirty="0"/>
              <a:t>للركام الشامل.</a:t>
            </a:r>
            <a:endParaRPr lang="en-US" sz="2400" dirty="0"/>
          </a:p>
        </p:txBody>
      </p:sp>
      <p:sp>
        <p:nvSpPr>
          <p:cNvPr id="4" name="Rectangle 3"/>
          <p:cNvSpPr/>
          <p:nvPr/>
        </p:nvSpPr>
        <p:spPr>
          <a:xfrm>
            <a:off x="3472181" y="332656"/>
            <a:ext cx="2199641" cy="707886"/>
          </a:xfrm>
          <a:prstGeom prst="rect">
            <a:avLst/>
          </a:prstGeom>
        </p:spPr>
        <p:txBody>
          <a:bodyPr wrap="none">
            <a:spAutoFit/>
          </a:bodyPr>
          <a:lstStyle/>
          <a:p>
            <a:pPr algn="just" rtl="1"/>
            <a:r>
              <a:rPr lang="ar-IQ" sz="4000" b="1" u="sng" dirty="0">
                <a:solidFill>
                  <a:srgbClr val="00B0F0"/>
                </a:solidFill>
              </a:rPr>
              <a:t>تأثير الركام:</a:t>
            </a:r>
            <a:endParaRPr lang="en-US" sz="4000" dirty="0">
              <a:solidFill>
                <a:srgbClr val="00B0F0"/>
              </a:solidFill>
            </a:endParaRPr>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836712"/>
            <a:ext cx="813690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45649" y="1268760"/>
            <a:ext cx="8568952" cy="3416320"/>
          </a:xfrm>
          <a:prstGeom prst="rect">
            <a:avLst/>
          </a:prstGeom>
        </p:spPr>
        <p:txBody>
          <a:bodyPr wrap="square">
            <a:spAutoFit/>
          </a:bodyPr>
          <a:lstStyle/>
          <a:p>
            <a:pPr algn="just" rtl="1"/>
            <a:r>
              <a:rPr lang="ar-SA" sz="2400" b="1" dirty="0"/>
              <a:t>إن تأثير نسبة الماء إلى الأسمنت</a:t>
            </a:r>
            <a:r>
              <a:rPr lang="en-US" sz="2400" b="1" dirty="0"/>
              <a:t>w/c  </a:t>
            </a:r>
            <a:r>
              <a:rPr lang="ar-SA" sz="2400" b="1" dirty="0"/>
              <a:t>هو بلا شك من أهم العوامل التى تؤثر ليس فقط على مقاومة</a:t>
            </a:r>
            <a:r>
              <a:rPr lang="en-US" sz="2400" b="1" dirty="0"/>
              <a:t> </a:t>
            </a:r>
            <a:r>
              <a:rPr lang="ar-SA" sz="2400" b="1" dirty="0"/>
              <a:t>الخرسانة </a:t>
            </a:r>
            <a:r>
              <a:rPr lang="en-US" sz="2400" b="1" dirty="0"/>
              <a:t>Strength</a:t>
            </a:r>
            <a:r>
              <a:rPr lang="ar-IQ" sz="2400" b="1" dirty="0"/>
              <a:t> </a:t>
            </a:r>
            <a:r>
              <a:rPr lang="ar-SA" sz="2400" b="1" dirty="0"/>
              <a:t>بل أيضاً على متانتها </a:t>
            </a:r>
            <a:r>
              <a:rPr lang="en-US" sz="2400" b="1" dirty="0"/>
              <a:t>Durability</a:t>
            </a:r>
            <a:r>
              <a:rPr lang="ar-IQ" sz="2400" b="1" dirty="0"/>
              <a:t>. </a:t>
            </a:r>
            <a:r>
              <a:rPr lang="ar-SA" sz="2400" b="1" dirty="0"/>
              <a:t>وعموماً فإن تقليل الماء فى الخلطة إلى درجة معينة هو أساس الحصول على الخرسانة عالية المقاومة </a:t>
            </a:r>
            <a:r>
              <a:rPr lang="en-US" sz="2400" b="1" dirty="0"/>
              <a:t>High Strength Concrete </a:t>
            </a:r>
            <a:r>
              <a:rPr lang="ar-SA" sz="2400" b="1" dirty="0"/>
              <a:t>أو الخرسانة عالية الاداء </a:t>
            </a:r>
            <a:r>
              <a:rPr lang="en-US" sz="2400" b="1" dirty="0"/>
              <a:t>High Performance Concrete</a:t>
            </a:r>
            <a:r>
              <a:rPr lang="ar-SA" sz="2400" b="1" dirty="0"/>
              <a:t>. وسوف يتم الحديث</a:t>
            </a:r>
            <a:r>
              <a:rPr lang="en-US" sz="2400" b="1" dirty="0"/>
              <a:t> </a:t>
            </a:r>
            <a:r>
              <a:rPr lang="ar-SA" sz="2400" b="1" dirty="0"/>
              <a:t>عن  كيفية التحكم فى نسبة الماء فى الخرسانة باستخدام الإضافات.</a:t>
            </a:r>
            <a:endParaRPr lang="en-US" sz="2400" dirty="0"/>
          </a:p>
          <a:p>
            <a:pPr algn="just" rtl="1"/>
            <a:r>
              <a:rPr lang="ar-SA" sz="2400" b="1" dirty="0"/>
              <a:t>ايضا وجد مقاومة الخرسانة تتأثر تأثراً كبيرا بدرجة الرص حيث أن الرص الغير جيد يؤدى إلى وجود فراغات هوائية فى الخرسانة تعمل على تقليل المقاومة وتدهور الخرسانة</a:t>
            </a:r>
            <a:r>
              <a:rPr lang="en-US" sz="2400" b="1" dirty="0"/>
              <a:t>.</a:t>
            </a:r>
            <a:endParaRPr lang="en-US" sz="2400" dirty="0"/>
          </a:p>
        </p:txBody>
      </p:sp>
      <p:sp>
        <p:nvSpPr>
          <p:cNvPr id="4" name="Rectangle 3"/>
          <p:cNvSpPr/>
          <p:nvPr/>
        </p:nvSpPr>
        <p:spPr>
          <a:xfrm>
            <a:off x="2730407" y="476672"/>
            <a:ext cx="3799438" cy="523220"/>
          </a:xfrm>
          <a:prstGeom prst="rect">
            <a:avLst/>
          </a:prstGeom>
        </p:spPr>
        <p:txBody>
          <a:bodyPr wrap="none">
            <a:spAutoFit/>
          </a:bodyPr>
          <a:lstStyle/>
          <a:p>
            <a:pPr algn="just" rtl="1"/>
            <a:r>
              <a:rPr lang="ar-IQ" sz="2800" b="1" u="sng" dirty="0">
                <a:solidFill>
                  <a:srgbClr val="00B0F0"/>
                </a:solidFill>
              </a:rPr>
              <a:t>تأثير ماء الخلط وعملية الرص:</a:t>
            </a:r>
            <a:endParaRPr lang="en-US" sz="2800" dirty="0">
              <a:solidFill>
                <a:srgbClr val="00B0F0"/>
              </a:solidFill>
            </a:endParaRPr>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4" name="Text Box 2"/>
          <p:cNvSpPr txBox="1">
            <a:spLocks noChangeArrowheads="1"/>
          </p:cNvSpPr>
          <p:nvPr/>
        </p:nvSpPr>
        <p:spPr bwMode="auto">
          <a:xfrm>
            <a:off x="4067944" y="5445223"/>
            <a:ext cx="2379980" cy="3371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ar-IQ" sz="2400" b="1" dirty="0">
                <a:effectLst/>
                <a:latin typeface="Calibri"/>
                <a:ea typeface="Times New Roman"/>
                <a:cs typeface="Arial"/>
              </a:rPr>
              <a:t>درجة الرص %</a:t>
            </a:r>
            <a:endParaRPr lang="en-US" sz="2000" b="1" dirty="0">
              <a:effectLst/>
              <a:latin typeface="Calibri"/>
              <a:ea typeface="Times New Roman"/>
              <a:cs typeface="Aria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548680"/>
            <a:ext cx="655272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52028" y="3825622"/>
            <a:ext cx="8712968" cy="2123658"/>
          </a:xfrm>
          <a:prstGeom prst="rect">
            <a:avLst/>
          </a:prstGeom>
        </p:spPr>
        <p:txBody>
          <a:bodyPr wrap="square">
            <a:spAutoFit/>
          </a:bodyPr>
          <a:lstStyle/>
          <a:p>
            <a:pPr algn="just" rtl="1"/>
            <a:r>
              <a:rPr lang="ar-SA" sz="2200" b="1" dirty="0"/>
              <a:t>بالنسبة للعمر ينبغي اختبار الخرسانة بعد ٢٨ يوم حتى يتم التاكد تماماً من قيمة مقاومة الخرسانة الفعلية</a:t>
            </a:r>
            <a:r>
              <a:rPr lang="ar-IQ" sz="2200" b="1" dirty="0"/>
              <a:t>. </a:t>
            </a:r>
            <a:r>
              <a:rPr lang="ar-SA" sz="2200" b="1" dirty="0"/>
              <a:t>وتجدر الإشارة أن اختبار الضغط بعد ٢٨ يوم لا يعطى قناعة تامة عن حقيقة مقاومة الضغط لبعض أنواع الخرسانة وخاصة تلك المحتوية على إضافات كيميائية مثل معجلات أو مؤخرات زمن التماسك وكذلك تلك المحتوية على مواد بوزولانية مثل غبار السيليكا وفى هذه الحالة ينبغي قياس المقاومة بعد ٥٦ يوم أو ٩٠ يوم على الأقل وذلك حتى تعطى صورة حقيقية عن المقاومة.</a:t>
            </a:r>
            <a:endParaRPr lang="en-US" sz="2200" dirty="0"/>
          </a:p>
        </p:txBody>
      </p:sp>
      <p:sp>
        <p:nvSpPr>
          <p:cNvPr id="4" name="Rectangle 3"/>
          <p:cNvSpPr/>
          <p:nvPr/>
        </p:nvSpPr>
        <p:spPr>
          <a:xfrm>
            <a:off x="3185688" y="260648"/>
            <a:ext cx="2845651" cy="523220"/>
          </a:xfrm>
          <a:prstGeom prst="rect">
            <a:avLst/>
          </a:prstGeom>
        </p:spPr>
        <p:txBody>
          <a:bodyPr wrap="none">
            <a:spAutoFit/>
          </a:bodyPr>
          <a:lstStyle/>
          <a:p>
            <a:pPr algn="just" rtl="1"/>
            <a:r>
              <a:rPr lang="ar-IQ" sz="2800" b="1" u="sng" dirty="0">
                <a:solidFill>
                  <a:srgbClr val="00B0F0"/>
                </a:solidFill>
              </a:rPr>
              <a:t>تأثير العمر والمعالجة: </a:t>
            </a:r>
            <a:endParaRPr lang="en-US" sz="2800" dirty="0">
              <a:solidFill>
                <a:srgbClr val="00B0F0"/>
              </a:solidFill>
            </a:endParaRPr>
          </a:p>
        </p:txBody>
      </p:sp>
      <p:sp>
        <p:nvSpPr>
          <p:cNvPr id="5" name="Rectangle 4"/>
          <p:cNvSpPr/>
          <p:nvPr/>
        </p:nvSpPr>
        <p:spPr>
          <a:xfrm>
            <a:off x="260212" y="908720"/>
            <a:ext cx="8712968" cy="1446550"/>
          </a:xfrm>
          <a:prstGeom prst="rect">
            <a:avLst/>
          </a:prstGeom>
        </p:spPr>
        <p:txBody>
          <a:bodyPr wrap="square">
            <a:spAutoFit/>
          </a:bodyPr>
          <a:lstStyle/>
          <a:p>
            <a:pPr algn="just" rtl="1"/>
            <a:r>
              <a:rPr lang="ar-SA" sz="2200" b="1" dirty="0"/>
              <a:t>إن زيادة مقاومة الخرسانة مع الزمن </a:t>
            </a:r>
            <a:r>
              <a:rPr lang="en-US" sz="2200" b="1" dirty="0"/>
              <a:t>Strength Gain</a:t>
            </a:r>
            <a:r>
              <a:rPr lang="ar-IQ" sz="2200" b="1" dirty="0"/>
              <a:t> </a:t>
            </a:r>
            <a:r>
              <a:rPr lang="ar-SA" sz="2200" b="1" dirty="0"/>
              <a:t>يتوقف بدرجة كبيرة على الظروف المحيطة بها وكذلك على ظروف المعالجة من حيث مدتها ودرجتي الرطوبة والحرارة</a:t>
            </a:r>
            <a:r>
              <a:rPr lang="en-US" sz="2200" b="1" dirty="0"/>
              <a:t>.</a:t>
            </a:r>
            <a:r>
              <a:rPr lang="ar-IQ" sz="2200" b="1" dirty="0"/>
              <a:t> </a:t>
            </a:r>
            <a:r>
              <a:rPr lang="ar-SA" sz="2200" b="1" dirty="0"/>
              <a:t>فكلما زادت فترة معالجة الخرسانة فى الرطوبة كلما زادت مقاومتها</a:t>
            </a:r>
            <a:r>
              <a:rPr lang="en-US" sz="2200" b="1" dirty="0"/>
              <a:t>.</a:t>
            </a:r>
            <a:r>
              <a:rPr lang="ar-IQ" sz="2200" b="1" dirty="0"/>
              <a:t> </a:t>
            </a:r>
            <a:r>
              <a:rPr lang="ar-SA" sz="2200" b="1" dirty="0"/>
              <a:t>كما أن الخرسانة المعالجة فى الهواء تظهر مقاومة أقل كثيرا من الخرسانة المعالجة تحت الماء</a:t>
            </a:r>
            <a:r>
              <a:rPr lang="ar-IQ" sz="2200" b="1" dirty="0"/>
              <a:t>.</a:t>
            </a:r>
            <a:r>
              <a:rPr lang="en-US" sz="2200" b="1" dirty="0"/>
              <a:t> </a:t>
            </a:r>
            <a:endParaRPr lang="en-US" sz="2200" dirty="0"/>
          </a:p>
        </p:txBody>
      </p:sp>
      <p:sp>
        <p:nvSpPr>
          <p:cNvPr id="6" name="Rectangle 5"/>
          <p:cNvSpPr/>
          <p:nvPr/>
        </p:nvSpPr>
        <p:spPr>
          <a:xfrm>
            <a:off x="260212" y="2342490"/>
            <a:ext cx="8712968" cy="1446550"/>
          </a:xfrm>
          <a:prstGeom prst="rect">
            <a:avLst/>
          </a:prstGeom>
        </p:spPr>
        <p:txBody>
          <a:bodyPr wrap="square">
            <a:spAutoFit/>
          </a:bodyPr>
          <a:lstStyle/>
          <a:p>
            <a:pPr algn="just" rtl="1"/>
            <a:r>
              <a:rPr lang="ar-SA" sz="2200" b="1" dirty="0"/>
              <a:t>إن الخرسانة المعالجة فى الهواء مع تعرضها لدورات الجفاف يقيد عملية الإماهة وربما يوقفها ومن ثَمَ تتوقف الزيادة فى المقاومة</a:t>
            </a:r>
            <a:r>
              <a:rPr lang="ar-IQ" sz="2200" b="1" dirty="0"/>
              <a:t>.</a:t>
            </a:r>
            <a:r>
              <a:rPr lang="en-US" sz="2200" b="1" dirty="0"/>
              <a:t> </a:t>
            </a:r>
            <a:r>
              <a:rPr lang="ar-SA" sz="2200" b="1" dirty="0"/>
              <a:t>ولقد أوضحت الاختبارات طويلة المدى على الخرسانة المعالجة فى الماء تحت درجة الحرارة العادية أن عملية الإماهة مستمرة حتى أعمار تصل سنوات عديدة ولكن بمعدل متناقص</a:t>
            </a:r>
            <a:r>
              <a:rPr lang="en-US" sz="2200" b="1" dirty="0"/>
              <a:t>. </a:t>
            </a:r>
            <a:endParaRPr lang="en-US" sz="2200" dirty="0"/>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60040" y="1844824"/>
            <a:ext cx="8496944" cy="2339573"/>
          </a:xfrm>
          <a:prstGeom prst="rect">
            <a:avLst/>
          </a:prstGeom>
          <a:noFill/>
          <a:ln>
            <a:noFill/>
          </a:ln>
        </p:spPr>
      </p:pic>
      <p:sp>
        <p:nvSpPr>
          <p:cNvPr id="2" name="Rectangle 1"/>
          <p:cNvSpPr/>
          <p:nvPr/>
        </p:nvSpPr>
        <p:spPr>
          <a:xfrm>
            <a:off x="467544" y="1124744"/>
            <a:ext cx="8136904" cy="461665"/>
          </a:xfrm>
          <a:prstGeom prst="rect">
            <a:avLst/>
          </a:prstGeom>
        </p:spPr>
        <p:txBody>
          <a:bodyPr wrap="square">
            <a:spAutoFit/>
          </a:bodyPr>
          <a:lstStyle/>
          <a:p>
            <a:pPr algn="ctr" rtl="1"/>
            <a:r>
              <a:rPr lang="ar-SA" sz="2400" b="1" dirty="0">
                <a:solidFill>
                  <a:srgbClr val="FF0000"/>
                </a:solidFill>
              </a:rPr>
              <a:t>الجدول يبين قيم استرشادية لنسبة مقاومة الضغط في اعمار مختلفة</a:t>
            </a:r>
            <a:endParaRPr lang="en-US" sz="2400" dirty="0">
              <a:solidFill>
                <a:srgbClr val="FF0000"/>
              </a:solidFill>
            </a:endParaRPr>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763688" y="5451775"/>
            <a:ext cx="6840760" cy="369332"/>
          </a:xfrm>
          <a:prstGeom prst="rect">
            <a:avLst/>
          </a:prstGeom>
        </p:spPr>
        <p:txBody>
          <a:bodyPr wrap="square">
            <a:spAutoFit/>
          </a:bodyPr>
          <a:lstStyle/>
          <a:p>
            <a:pPr algn="ctr" rtl="1"/>
            <a:r>
              <a:rPr lang="ar-SA" b="1" dirty="0"/>
              <a:t>معدل زيادة مقاومة الخرسانة مع الزمن في ظروف معالجة مختلفة</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1" y="476672"/>
            <a:ext cx="813690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79512" y="836712"/>
            <a:ext cx="8784976" cy="1785104"/>
          </a:xfrm>
          <a:prstGeom prst="rect">
            <a:avLst/>
          </a:prstGeom>
        </p:spPr>
        <p:txBody>
          <a:bodyPr wrap="square">
            <a:spAutoFit/>
          </a:bodyPr>
          <a:lstStyle/>
          <a:p>
            <a:pPr algn="just" rtl="1"/>
            <a:r>
              <a:rPr lang="ar-SA" sz="2200" b="1" dirty="0"/>
              <a:t>هناك ثلاثة أشكال شائعة للعينات الخرسانية التى تستخدم فى اختبار الضغط وهى</a:t>
            </a:r>
            <a:r>
              <a:rPr lang="en-US" sz="2200" b="1" dirty="0"/>
              <a:t>: </a:t>
            </a:r>
            <a:r>
              <a:rPr lang="ar-SA" sz="2200" b="1" dirty="0"/>
              <a:t>المكعبة  والاسطوانية و المنشورية وقد لوحظ مختبريا أن المقاومة المقاسة لخلطة معينة من الخرسانة تختلف باختلاف شكل العينات المختبرة. كما دلت التجارب على أنه لنفس الشكل من العينات تختلف المقاومة المقاسة مختبريا باختلاف مقاس العينات المختبرة</a:t>
            </a:r>
            <a:r>
              <a:rPr lang="en-US" sz="2200" b="1" dirty="0"/>
              <a:t>.</a:t>
            </a:r>
            <a:endParaRPr lang="en-US" sz="2200" dirty="0"/>
          </a:p>
          <a:p>
            <a:pPr algn="ctr" rtl="1"/>
            <a:r>
              <a:rPr lang="ar-SA" sz="2200" b="1" dirty="0"/>
              <a:t>ولهذا تم اختيار المكعب القياسي 15×15×15 سم كاساس للمقارنة.</a:t>
            </a:r>
            <a:endParaRPr lang="en-US" sz="2200" dirty="0"/>
          </a:p>
        </p:txBody>
      </p:sp>
      <p:sp>
        <p:nvSpPr>
          <p:cNvPr id="4" name="Rectangle 3"/>
          <p:cNvSpPr/>
          <p:nvPr/>
        </p:nvSpPr>
        <p:spPr>
          <a:xfrm>
            <a:off x="2542080" y="193486"/>
            <a:ext cx="4132863" cy="461665"/>
          </a:xfrm>
          <a:prstGeom prst="rect">
            <a:avLst/>
          </a:prstGeom>
        </p:spPr>
        <p:txBody>
          <a:bodyPr wrap="none">
            <a:spAutoFit/>
          </a:bodyPr>
          <a:lstStyle/>
          <a:p>
            <a:pPr rtl="1"/>
            <a:r>
              <a:rPr lang="ar-IQ" sz="2400" b="1" u="sng" dirty="0">
                <a:solidFill>
                  <a:srgbClr val="0070C0"/>
                </a:solidFill>
              </a:rPr>
              <a:t>تاثير شكل العينات على مقاومة الضغط: </a:t>
            </a:r>
            <a:endParaRPr lang="en-US" sz="2400" dirty="0">
              <a:solidFill>
                <a:srgbClr val="0070C0"/>
              </a:solidFill>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35717"/>
            <a:ext cx="8568952" cy="3745611"/>
          </a:xfrm>
          <a:prstGeom prst="rect">
            <a:avLst/>
          </a:prstGeom>
          <a:noFill/>
          <a:ln>
            <a:noFill/>
          </a:ln>
        </p:spPr>
      </p:pic>
      <p:sp>
        <p:nvSpPr>
          <p:cNvPr id="6" name="Rectangle 5"/>
          <p:cNvSpPr/>
          <p:nvPr/>
        </p:nvSpPr>
        <p:spPr>
          <a:xfrm>
            <a:off x="1592796" y="6196662"/>
            <a:ext cx="5886400" cy="400110"/>
          </a:xfrm>
          <a:prstGeom prst="rect">
            <a:avLst/>
          </a:prstGeom>
        </p:spPr>
        <p:txBody>
          <a:bodyPr wrap="square">
            <a:spAutoFit/>
          </a:bodyPr>
          <a:lstStyle/>
          <a:p>
            <a:pPr marL="0" marR="0" algn="ctr" rtl="1"/>
            <a:r>
              <a:rPr lang="ar-SA" sz="2000" b="1" dirty="0">
                <a:solidFill>
                  <a:srgbClr val="C00000"/>
                </a:solidFill>
                <a:latin typeface="Times New Roman"/>
                <a:ea typeface="Times New Roman"/>
                <a:cs typeface="Arial"/>
              </a:rPr>
              <a:t>الاشكال المختلفة من العينات الخرسانية المستخدمة في الضغط</a:t>
            </a:r>
            <a:endParaRPr lang="en-US" dirty="0">
              <a:solidFill>
                <a:srgbClr val="C00000"/>
              </a:solidFill>
              <a:effectLst/>
              <a:latin typeface="Times New Roman"/>
              <a:ea typeface="Times New Roman"/>
            </a:endParaRPr>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613" y="0"/>
            <a:ext cx="8229600" cy="1000125"/>
          </a:xfrm>
        </p:spPr>
        <p:txBody>
          <a:bodyPr/>
          <a:lstStyle/>
          <a:p>
            <a:pPr rtl="1"/>
            <a:r>
              <a:rPr lang="ar-IQ" sz="4000" b="1" u="sng" dirty="0"/>
              <a:t>المواد الداخلة في الخرسانة:</a:t>
            </a:r>
            <a:endParaRPr lang="en-US" sz="4000" dirty="0"/>
          </a:p>
        </p:txBody>
      </p:sp>
      <p:sp>
        <p:nvSpPr>
          <p:cNvPr id="146439" name="Rectangle 1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ar-IQ">
              <a:latin typeface="Century Schoolbook" pitchFamily="18" charset="0"/>
            </a:endParaRPr>
          </a:p>
        </p:txBody>
      </p:sp>
      <p:sp>
        <p:nvSpPr>
          <p:cNvPr id="3" name="Rectangle 2"/>
          <p:cNvSpPr/>
          <p:nvPr/>
        </p:nvSpPr>
        <p:spPr>
          <a:xfrm>
            <a:off x="487562" y="4142690"/>
            <a:ext cx="8208912" cy="1446550"/>
          </a:xfrm>
          <a:prstGeom prst="rect">
            <a:avLst/>
          </a:prstGeom>
        </p:spPr>
        <p:txBody>
          <a:bodyPr wrap="square">
            <a:spAutoFit/>
          </a:bodyPr>
          <a:lstStyle/>
          <a:p>
            <a:pPr lvl="0" algn="just" rtl="1"/>
            <a:r>
              <a:rPr lang="ar-IQ" sz="2200" b="1" dirty="0"/>
              <a:t>وﻤن أﻫم أﻨواع اﻹﺴﻤﻨت اﻟﻬﯿدروﻟﯿﻛﻲ ﻫو اﻹﺴﻤﻨت اﻟﺒورﺘﻼﻨدي واﻟذي اﻛﺘﺸﻔﻪ اﻟﺒﻨﺎء اﻻﻨﻛﻠﯿزي ﺠوزﯿف اﺴﺒﯿدن (</a:t>
            </a:r>
            <a:r>
              <a:rPr lang="en-US" sz="2200" b="1" dirty="0"/>
              <a:t>Joseph </a:t>
            </a:r>
            <a:r>
              <a:rPr lang="en-US" sz="2200" b="1" dirty="0" err="1"/>
              <a:t>Aspdin</a:t>
            </a:r>
            <a:r>
              <a:rPr lang="ar-IQ" sz="2200" b="1" dirty="0"/>
              <a:t>) ﻓﻲ أواﺌل اﻟﻘرن اﻟﺘﺎﺴﻊ ﻋﺸر ﻋﺎم 1825م، وﯿﺴﻤﻰ ﺒﻬذا اﻻﺴم ﻟﺘﺸﺎﺒﻪ ﻟون اﻹﺴﻤﻨت اﻟﻤﺘﺠﻤد ﻤﻊ أﺤﺠﺎر اﻟﺒﻨﺎء اﻟﻤﺴﻤﺎة ﺒﺄﺤﺠﺎر ﺒورﺘﻼﻨد اﻟﻤوﺠودة ﻓﻲ ﺠزﯿرة ﯿوزﻻﻨد ﺒﺎﻨﻛﻠﺘرا. </a:t>
            </a:r>
            <a:endParaRPr lang="en-US" sz="2200" dirty="0"/>
          </a:p>
        </p:txBody>
      </p:sp>
      <p:sp>
        <p:nvSpPr>
          <p:cNvPr id="4" name="Rectangle 3"/>
          <p:cNvSpPr/>
          <p:nvPr/>
        </p:nvSpPr>
        <p:spPr>
          <a:xfrm>
            <a:off x="395536" y="1268760"/>
            <a:ext cx="8208912" cy="1446550"/>
          </a:xfrm>
          <a:prstGeom prst="rect">
            <a:avLst/>
          </a:prstGeom>
        </p:spPr>
        <p:txBody>
          <a:bodyPr wrap="square">
            <a:spAutoFit/>
          </a:bodyPr>
          <a:lstStyle/>
          <a:p>
            <a:pPr algn="justLow" rtl="1"/>
            <a:r>
              <a:rPr lang="ar-IQ" sz="2200" b="1" u="sng" dirty="0">
                <a:solidFill>
                  <a:prstClr val="black"/>
                </a:solidFill>
              </a:rPr>
              <a:t>اﻹﺴﻤﻨت:</a:t>
            </a:r>
            <a:r>
              <a:rPr lang="ar-IQ" sz="2200" b="1" dirty="0">
                <a:solidFill>
                  <a:prstClr val="black"/>
                </a:solidFill>
              </a:rPr>
              <a:t> ﯿﻤﻛن ﺘﻌرﯿف اﻹﺴﻤﻨت اﻟﻤﺴﺘﺨدم ﻷﻏراض اﻟﺒﻨﺎء ﺒﺄﻨﻪ ﻤﺎدة راﺒطﺔ ﻨﺎﻋﻤﺔ ﺘﻤﺘﻠك ﺨواص ﺘﻤﺎﺴﻛﯿﺔ (</a:t>
            </a:r>
            <a:r>
              <a:rPr lang="en-US" sz="2200" b="1" dirty="0">
                <a:solidFill>
                  <a:prstClr val="black"/>
                </a:solidFill>
              </a:rPr>
              <a:t>Cohesive</a:t>
            </a:r>
            <a:r>
              <a:rPr lang="ar-IQ" sz="2200" b="1" dirty="0">
                <a:solidFill>
                  <a:prstClr val="black"/>
                </a:solidFill>
              </a:rPr>
              <a:t>) وﺘﻼﺼﻘﯿﺔ (</a:t>
            </a:r>
            <a:r>
              <a:rPr lang="en-US" sz="2200" b="1" dirty="0">
                <a:solidFill>
                  <a:prstClr val="black"/>
                </a:solidFill>
              </a:rPr>
              <a:t>Adhesive</a:t>
            </a:r>
            <a:r>
              <a:rPr lang="ar-IQ" sz="2200" b="1" dirty="0">
                <a:solidFill>
                  <a:prstClr val="black"/>
                </a:solidFill>
              </a:rPr>
              <a:t>) ﺒوﺠود اﻟﻤﺎء وﻫذﻩ اﻟﺨواص ﺘﺠﻌﻠﻪ ﻗﺎدراً ﻋﻠﻰ رﺒط ﻗطﻊ اﻟرﻛﺎم ﻤﻊ ﺒﻌﻀﻬﺎ اﻟﺒﻌض وﺘﺤوﻟﻪ إﻟﻰ وﺤدة ﻛﺎﻤﻠﺔ ﻤﺘراﺼﺔ وﺼﻠﺒﺔ. </a:t>
            </a:r>
            <a:endParaRPr lang="en-US" dirty="0"/>
          </a:p>
        </p:txBody>
      </p:sp>
      <p:sp>
        <p:nvSpPr>
          <p:cNvPr id="5" name="Rectangle 4"/>
          <p:cNvSpPr/>
          <p:nvPr/>
        </p:nvSpPr>
        <p:spPr>
          <a:xfrm>
            <a:off x="395536" y="2630522"/>
            <a:ext cx="8234907" cy="1446550"/>
          </a:xfrm>
          <a:prstGeom prst="rect">
            <a:avLst/>
          </a:prstGeom>
        </p:spPr>
        <p:txBody>
          <a:bodyPr wrap="square">
            <a:spAutoFit/>
          </a:bodyPr>
          <a:lstStyle/>
          <a:p>
            <a:pPr algn="just" rtl="1"/>
            <a:r>
              <a:rPr lang="ar-IQ" sz="2200" b="1" dirty="0">
                <a:solidFill>
                  <a:prstClr val="black"/>
                </a:solidFill>
              </a:rPr>
              <a:t>وﺒﺎﻟﺘﺎﻟﻲ ﯿﻤﻛن اﻟﻘول أن ﻟﻸﺴﻤﻨت ﺨواص ﻫﯿدروﻟﯿﻛﯿﺔ أي أن ﻟﻸﺴﻤﻨت اﻟﻛﻔﺎءة ﻋﻠﻰ اﻟﺘﻤﺎﺴك واﻟﺘﺼﻠب ﺒوﺠود اﻟﻤﺎء ﻨﺘﯿﺠﺔ ﻟﺒﻌض اﻟﺘﻔﺎﻋﻼت اﻟﻛﯿﻤﯿﺎﺌﯿﺔ اﻟﻤﺨﺘﻠﻔﺔ وﺘﻛوﯿن ﻤﻨﺘﺠﺎً ﻤﻘﺎوﻤﺎً ﻟﻠظروف اﻟﺠوﯿﺔ واﻟﻌواﻤل اﻟطﺒﯿﻌﯿﺔ ﻟذﻟك ﯿﻌرف ﺒﺎﻹﺴﻤﻨت اﻟﻬﯿدروﻟﯿﻛﻲ (</a:t>
            </a:r>
            <a:r>
              <a:rPr lang="en-US" sz="2200" b="1" dirty="0">
                <a:solidFill>
                  <a:prstClr val="black"/>
                </a:solidFill>
              </a:rPr>
              <a:t>Hydraulic Cement</a:t>
            </a:r>
            <a:r>
              <a:rPr lang="ar-IQ" sz="2200" b="1" dirty="0">
                <a:solidFill>
                  <a:prstClr val="black"/>
                </a:solidFill>
              </a:rPr>
              <a:t>). </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8352928" cy="5256583"/>
          </a:xfrm>
          <a:prstGeom prst="rect">
            <a:avLst/>
          </a:prstGeom>
          <a:noFill/>
          <a:ln>
            <a:noFill/>
          </a:ln>
        </p:spPr>
      </p:pic>
      <p:sp>
        <p:nvSpPr>
          <p:cNvPr id="2" name="Rectangle 1"/>
          <p:cNvSpPr/>
          <p:nvPr/>
        </p:nvSpPr>
        <p:spPr>
          <a:xfrm>
            <a:off x="395536" y="332656"/>
            <a:ext cx="7848872" cy="461665"/>
          </a:xfrm>
          <a:prstGeom prst="rect">
            <a:avLst/>
          </a:prstGeom>
        </p:spPr>
        <p:txBody>
          <a:bodyPr wrap="square">
            <a:spAutoFit/>
          </a:bodyPr>
          <a:lstStyle/>
          <a:p>
            <a:pPr algn="ctr"/>
            <a:r>
              <a:rPr lang="ar-SA" sz="2400" b="1" dirty="0">
                <a:solidFill>
                  <a:srgbClr val="C00000"/>
                </a:solidFill>
              </a:rPr>
              <a:t>قيم استرشادية لمعامل التصحيح لنتائج مقاومة الضغط</a:t>
            </a:r>
            <a:endParaRPr lang="en-US" sz="2400" dirty="0">
              <a:solidFill>
                <a:srgbClr val="C00000"/>
              </a:solidFill>
            </a:endParaRPr>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44524" y="764704"/>
            <a:ext cx="8927976" cy="769441"/>
          </a:xfrm>
          <a:prstGeom prst="rect">
            <a:avLst/>
          </a:prstGeom>
        </p:spPr>
        <p:txBody>
          <a:bodyPr wrap="square">
            <a:spAutoFit/>
          </a:bodyPr>
          <a:lstStyle/>
          <a:p>
            <a:pPr algn="just" rtl="1"/>
            <a:r>
              <a:rPr lang="ar-IQ" sz="2200" b="1" dirty="0"/>
              <a:t>يجرى </a:t>
            </a:r>
            <a:r>
              <a:rPr lang="ar-SA" sz="2200" b="1" dirty="0"/>
              <a:t>إﺧﺘﺒﺎر تحديد ﻣﻘﺎوﻣﺔ اﻟﻀﻐﻂ ﻟﻠﺨﺮﺳﺎﻧﺔ اﻟﻤﺘﺼﻠﺪة ﻋﺎدة بعد ﻣﺮور ٢٨ يوما ﻋﻠﻰ صب اﻟﻌﻴﻨﺎت وﻓﻰ بعض اﻷﺣﻴﺎن بعد ٧ ايام أو بعد ﻓﺘﺮة أﺧﺮى ﺣﺴﺐ اﻟﺤﺎﺟﺔ. </a:t>
            </a:r>
            <a:endParaRPr lang="en-US" sz="2200" dirty="0"/>
          </a:p>
        </p:txBody>
      </p:sp>
      <p:sp>
        <p:nvSpPr>
          <p:cNvPr id="4" name="Rectangle 3"/>
          <p:cNvSpPr/>
          <p:nvPr/>
        </p:nvSpPr>
        <p:spPr>
          <a:xfrm>
            <a:off x="1403648" y="44624"/>
            <a:ext cx="6552728" cy="461665"/>
          </a:xfrm>
          <a:prstGeom prst="rect">
            <a:avLst/>
          </a:prstGeom>
        </p:spPr>
        <p:txBody>
          <a:bodyPr wrap="square">
            <a:spAutoFit/>
          </a:bodyPr>
          <a:lstStyle/>
          <a:p>
            <a:pPr lvl="0" algn="ctr" rtl="1"/>
            <a:r>
              <a:rPr lang="ar-IQ" sz="2400" b="1" u="sng" dirty="0">
                <a:solidFill>
                  <a:srgbClr val="7030A0"/>
                </a:solidFill>
              </a:rPr>
              <a:t>فحص مقاومة الانضغاط: </a:t>
            </a:r>
            <a:r>
              <a:rPr lang="en-US" sz="2400" b="1" u="sng" dirty="0">
                <a:solidFill>
                  <a:srgbClr val="7030A0"/>
                </a:solidFill>
              </a:rPr>
              <a:t>compressive strength test</a:t>
            </a:r>
            <a:endParaRPr lang="en-US" sz="2400" dirty="0">
              <a:solidFill>
                <a:srgbClr val="7030A0"/>
              </a:solidFill>
            </a:endParaRPr>
          </a:p>
        </p:txBody>
      </p:sp>
      <p:sp>
        <p:nvSpPr>
          <p:cNvPr id="5" name="Rectangle 4"/>
          <p:cNvSpPr/>
          <p:nvPr/>
        </p:nvSpPr>
        <p:spPr>
          <a:xfrm>
            <a:off x="144524" y="2195197"/>
            <a:ext cx="8927976" cy="769441"/>
          </a:xfrm>
          <a:prstGeom prst="rect">
            <a:avLst/>
          </a:prstGeom>
        </p:spPr>
        <p:txBody>
          <a:bodyPr wrap="square">
            <a:spAutoFit/>
          </a:bodyPr>
          <a:lstStyle/>
          <a:p>
            <a:pPr algn="just" rtl="1"/>
            <a:r>
              <a:rPr lang="ar-SA" sz="2200" b="1" dirty="0"/>
              <a:t>ﺗﻜﻮن ﻋﻴﻨﺔ اﻹﺧﺘﺒﺎر بشكل ﻣﻜﻌﺐ ﻃﻮل ضلعه ١٥٫٨ ﺳﻢ أى ﻣﺴﺎﺣﺔ اﻟﻮﺟﻪ = ٢٥٠ ﺳﻢ٢ أو ﻣﻜﻌﺐ ﻃﻮل ضلعه ١٥ ﺳﻢ أو إﺳﻄﻮاﻧﺔ قطرها ١٥ ﺳﻢ وإرﺗﻔﺎﻋﻬﺎ ٣٠ ﺳﻢ.</a:t>
            </a:r>
            <a:endParaRPr lang="en-US" sz="2200" dirty="0"/>
          </a:p>
        </p:txBody>
      </p:sp>
      <p:sp>
        <p:nvSpPr>
          <p:cNvPr id="6" name="Rectangle 5"/>
          <p:cNvSpPr/>
          <p:nvPr/>
        </p:nvSpPr>
        <p:spPr>
          <a:xfrm>
            <a:off x="3782170" y="1671191"/>
            <a:ext cx="1795684" cy="461665"/>
          </a:xfrm>
          <a:prstGeom prst="rect">
            <a:avLst/>
          </a:prstGeom>
        </p:spPr>
        <p:txBody>
          <a:bodyPr wrap="none">
            <a:spAutoFit/>
          </a:bodyPr>
          <a:lstStyle/>
          <a:p>
            <a:pPr algn="just" rtl="1"/>
            <a:r>
              <a:rPr lang="ar-SA" sz="2400" b="1" dirty="0">
                <a:solidFill>
                  <a:srgbClr val="7030A0"/>
                </a:solidFill>
              </a:rPr>
              <a:t>ﻋﻴﻨﺎت اﻻﺧﺘﺒﺎر  </a:t>
            </a:r>
            <a:endParaRPr lang="en-US" sz="2400" dirty="0">
              <a:solidFill>
                <a:srgbClr val="7030A0"/>
              </a:solidFill>
            </a:endParaRPr>
          </a:p>
        </p:txBody>
      </p:sp>
      <p:sp>
        <p:nvSpPr>
          <p:cNvPr id="7" name="Rectangle 6"/>
          <p:cNvSpPr/>
          <p:nvPr/>
        </p:nvSpPr>
        <p:spPr>
          <a:xfrm>
            <a:off x="144524" y="2967742"/>
            <a:ext cx="8927976" cy="1446550"/>
          </a:xfrm>
          <a:prstGeom prst="rect">
            <a:avLst/>
          </a:prstGeom>
        </p:spPr>
        <p:txBody>
          <a:bodyPr wrap="square">
            <a:spAutoFit/>
          </a:bodyPr>
          <a:lstStyle/>
          <a:p>
            <a:pPr algn="just" rtl="1"/>
            <a:r>
              <a:rPr lang="ar-IQ" sz="2200" b="1" dirty="0"/>
              <a:t>طريقة إﺟﺮاء اﻻﺧﺘﺒﺎر:</a:t>
            </a:r>
            <a:endParaRPr lang="en-US" sz="2200" dirty="0"/>
          </a:p>
          <a:p>
            <a:pPr algn="just" rtl="1"/>
            <a:r>
              <a:rPr lang="ar-IQ" sz="2200" b="1" dirty="0"/>
              <a:t>  ﺗﻮزن اﻟﻜﻤﻴﺎت اﻟﻼزﻣﺔ ﻣﻦ اﻷﺳﻤﻨﺖ والركام اﻟﺼﻐﻴﺮ والركام اﻟﻜﺒﻴﺮ واﻟﻤﺎء ويرعى ﻋﻨﺪ ﺣﺴﺎب اﻟﻮزن أن تزيد كمية اﻟﺨﺮﺳﺎﻧﺔ اﻟﻤﺨﻠﻮﻃﺔ ﻋﻦ اﻟﺨﺮﺳﺎﻧﺔ اﻟﻼزﻣﺔ ﻟﻤﻞء اﻟﻘﻮاﻟﺐ بحوالي ١٥% وذﻟﻚ لتعويض أى ﻓﻘﺪ يحدث اثناء العملية.</a:t>
            </a:r>
            <a:endParaRPr lang="en-US" sz="2200" dirty="0"/>
          </a:p>
        </p:txBody>
      </p:sp>
    </p:spTree>
    <p:extLst>
      <p:ext uri="{BB962C8B-B14F-4D97-AF65-F5344CB8AC3E}">
        <p14:creationId xmlns:p14="http://schemas.microsoft.com/office/powerpoint/2010/main" val="322175334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5" name="Rectangle 4"/>
          <p:cNvSpPr/>
          <p:nvPr/>
        </p:nvSpPr>
        <p:spPr>
          <a:xfrm>
            <a:off x="166645" y="1196752"/>
            <a:ext cx="8927976" cy="1235338"/>
          </a:xfrm>
          <a:prstGeom prst="rect">
            <a:avLst/>
          </a:prstGeom>
        </p:spPr>
        <p:txBody>
          <a:bodyPr wrap="square">
            <a:spAutoFit/>
          </a:bodyPr>
          <a:lstStyle/>
          <a:p>
            <a:pPr marL="342900" marR="0" lvl="0" indent="-342900" algn="just" rtl="1">
              <a:lnSpc>
                <a:spcPct val="115000"/>
              </a:lnSpc>
              <a:spcBef>
                <a:spcPts val="0"/>
              </a:spcBef>
              <a:spcAft>
                <a:spcPts val="0"/>
              </a:spcAft>
              <a:buFont typeface="Wingdings"/>
              <a:buChar char=""/>
            </a:pPr>
            <a:r>
              <a:rPr lang="ar-IQ" sz="2200" b="1" dirty="0">
                <a:latin typeface="Calibri"/>
                <a:ea typeface="Times New Roman"/>
                <a:cs typeface="Arial"/>
              </a:rPr>
              <a:t>بمجرد اﻹﻧﺘﻬﺎء ﻣﻦ اﻟﺨﻠﻂ تجرى إﺧﺘﺒﺎرات اﻟﻘﻮام (الهطول مثلا) وأى إﺧﺘﺒﺎرات أﺧﺮى ﺗﻜﻮن مطلوبة ﻣﺜﻞ إﺧﺘﺒﺎرات القابلية ﻟﻠﺘﺸﻐﻴﻞ (عامل الرص او في بي) أو إﺧﺘﺒﺎر تحديد ﻧﺴﺒﺔ اﻟﻬﻮاء ﻓﻰ اﻟﺨﻠﻄﺔ.</a:t>
            </a:r>
            <a:endParaRPr lang="en-US" sz="2200" dirty="0">
              <a:effectLst/>
              <a:latin typeface="Calibri"/>
              <a:ea typeface="Times New Roman"/>
              <a:cs typeface="Arial"/>
            </a:endParaRPr>
          </a:p>
        </p:txBody>
      </p:sp>
      <p:sp>
        <p:nvSpPr>
          <p:cNvPr id="6" name="Rectangle 5"/>
          <p:cNvSpPr/>
          <p:nvPr/>
        </p:nvSpPr>
        <p:spPr>
          <a:xfrm>
            <a:off x="144524" y="404664"/>
            <a:ext cx="8927976" cy="846001"/>
          </a:xfrm>
          <a:prstGeom prst="rect">
            <a:avLst/>
          </a:prstGeom>
        </p:spPr>
        <p:txBody>
          <a:bodyPr wrap="square">
            <a:spAutoFit/>
          </a:bodyPr>
          <a:lstStyle/>
          <a:p>
            <a:pPr marL="342900" marR="0" lvl="0" indent="-342900" algn="just" rtl="1">
              <a:lnSpc>
                <a:spcPct val="115000"/>
              </a:lnSpc>
              <a:spcBef>
                <a:spcPts val="0"/>
              </a:spcBef>
              <a:spcAft>
                <a:spcPts val="0"/>
              </a:spcAft>
              <a:buFont typeface="Wingdings"/>
              <a:buChar char=""/>
            </a:pPr>
            <a:r>
              <a:rPr lang="ar-IQ" sz="2200" b="1" dirty="0">
                <a:latin typeface="Calibri"/>
                <a:ea typeface="Times New Roman"/>
                <a:cs typeface="Arial"/>
              </a:rPr>
              <a:t>يعد ﻗﺎﻟﺐ اﻹﺧﺘﺒﺎر وتغطى أوﺟﻪ اﻟﻘﺎﻟﺐ اﻟﺪاﺧﻠﻴﺔ بطبقة رﻗﻴﻘﺔ ﻣﻦ الزيت اﻟﺨﻔﻴﻒ.  ﺗﺨﻠﻂ ﻣﻜﻮﻧﺎت اﻟﺨﺮﺳﺎﻧﺔ إﻣﺎ ﻣﻴﻜﺎﻧﻴﻜﻴﺎً أو يدويا ﺧﻠﻄﺎً ﺟﻴﺪاً ﺣﺘﻰ يصبح ﻟﻮﻧﻬﺎ ﻣﺘﺠﺎﻧﺲ.</a:t>
            </a:r>
            <a:endParaRPr lang="en-US" sz="2200" dirty="0">
              <a:effectLst/>
              <a:latin typeface="Calibri"/>
              <a:ea typeface="Times New Roman"/>
              <a:cs typeface="Arial"/>
            </a:endParaRPr>
          </a:p>
        </p:txBody>
      </p:sp>
      <p:sp>
        <p:nvSpPr>
          <p:cNvPr id="7" name="Rectangle 6"/>
          <p:cNvSpPr/>
          <p:nvPr/>
        </p:nvSpPr>
        <p:spPr>
          <a:xfrm>
            <a:off x="107504" y="2299519"/>
            <a:ext cx="8927976" cy="846001"/>
          </a:xfrm>
          <a:prstGeom prst="rect">
            <a:avLst/>
          </a:prstGeom>
        </p:spPr>
        <p:txBody>
          <a:bodyPr wrap="square">
            <a:spAutoFit/>
          </a:bodyPr>
          <a:lstStyle/>
          <a:p>
            <a:pPr marL="342900" marR="0" lvl="0" indent="-342900" algn="just" rtl="1">
              <a:lnSpc>
                <a:spcPct val="115000"/>
              </a:lnSpc>
              <a:spcBef>
                <a:spcPts val="0"/>
              </a:spcBef>
              <a:spcAft>
                <a:spcPts val="0"/>
              </a:spcAft>
              <a:buFont typeface="Wingdings"/>
              <a:buChar char=""/>
            </a:pPr>
            <a:r>
              <a:rPr lang="ar-IQ" sz="2200" b="1" dirty="0">
                <a:latin typeface="Calibri"/>
                <a:ea typeface="Times New Roman"/>
                <a:cs typeface="Arial"/>
              </a:rPr>
              <a:t>بعد إﺧﺘﺒﺎرات اﻟﺨﺮﺳﺎﻧﺔ اﻟﻄﺎزﺟﺔ يملأ اﻟﻘﺎﻟﺐ مباشرة بالخرسانة ﻋﻠﻰ ٣ ﻃﺒﻘﺎت وترص كل ﻃﺒﻘﺔ إﻣﺎ بماكنة أو يدويا ﺣﺘﻰ ﺗﺪﻣﻚ اﻟﺨﺮﺳﺎﻧﺔ دﻣﻜﺎً ﺗﺎﻣﺎً دون ﺣﺪوث إﻧﻔﺼﺎل حبيبي.</a:t>
            </a:r>
            <a:endParaRPr lang="en-US" sz="2200" dirty="0">
              <a:effectLst/>
              <a:latin typeface="Calibri"/>
              <a:ea typeface="Times New Roman"/>
              <a:cs typeface="Arial"/>
            </a:endParaRPr>
          </a:p>
        </p:txBody>
      </p:sp>
      <p:sp>
        <p:nvSpPr>
          <p:cNvPr id="8" name="Rectangle 7"/>
          <p:cNvSpPr/>
          <p:nvPr/>
        </p:nvSpPr>
        <p:spPr>
          <a:xfrm>
            <a:off x="107504" y="3212976"/>
            <a:ext cx="8927976" cy="846001"/>
          </a:xfrm>
          <a:prstGeom prst="rect">
            <a:avLst/>
          </a:prstGeom>
        </p:spPr>
        <p:txBody>
          <a:bodyPr wrap="square">
            <a:spAutoFit/>
          </a:bodyPr>
          <a:lstStyle/>
          <a:p>
            <a:pPr marL="342900" marR="0" lvl="0" indent="-342900" algn="just" rtl="1">
              <a:lnSpc>
                <a:spcPct val="115000"/>
              </a:lnSpc>
              <a:spcBef>
                <a:spcPts val="0"/>
              </a:spcBef>
              <a:spcAft>
                <a:spcPts val="0"/>
              </a:spcAft>
              <a:buFont typeface="Wingdings"/>
              <a:buChar char=""/>
            </a:pPr>
            <a:r>
              <a:rPr lang="ar-IQ" sz="2200" b="1" dirty="0">
                <a:latin typeface="Calibri"/>
                <a:ea typeface="Times New Roman"/>
                <a:cs typeface="Arial"/>
              </a:rPr>
              <a:t>تغطى اﻟﻘﻮاﻟﺐ بعد صبها مباشرة وتوضع ﻓﻰ ﻣﻜﺎن درﺟﺔ ﺣﺮارﺗﻪ ١٥ إﻟﻰ ٢٠ درﺟﺔ مئوية ﻟﻔﺘﺮة ٢٤ ﺳﺎﻋﺔ ويلاحظ أن ﻻ ﺗﺘﻌﺮض ﻷى اهتزاز.</a:t>
            </a:r>
            <a:endParaRPr lang="en-US" sz="2200" dirty="0">
              <a:effectLst/>
              <a:latin typeface="Calibri"/>
              <a:ea typeface="Times New Roman"/>
              <a:cs typeface="Arial"/>
            </a:endParaRPr>
          </a:p>
        </p:txBody>
      </p:sp>
      <p:sp>
        <p:nvSpPr>
          <p:cNvPr id="9" name="Rectangle 8"/>
          <p:cNvSpPr/>
          <p:nvPr/>
        </p:nvSpPr>
        <p:spPr>
          <a:xfrm>
            <a:off x="107504" y="4221088"/>
            <a:ext cx="8927976" cy="1235338"/>
          </a:xfrm>
          <a:prstGeom prst="rect">
            <a:avLst/>
          </a:prstGeom>
        </p:spPr>
        <p:txBody>
          <a:bodyPr wrap="square">
            <a:spAutoFit/>
          </a:bodyPr>
          <a:lstStyle/>
          <a:p>
            <a:pPr marL="342900" marR="0" lvl="0" indent="-342900" algn="just" rtl="1">
              <a:lnSpc>
                <a:spcPct val="115000"/>
              </a:lnSpc>
              <a:spcBef>
                <a:spcPts val="0"/>
              </a:spcBef>
              <a:spcAft>
                <a:spcPts val="0"/>
              </a:spcAft>
              <a:buFont typeface="Wingdings"/>
              <a:buChar char=""/>
            </a:pPr>
            <a:r>
              <a:rPr lang="ar-IQ" sz="2200" b="1" dirty="0">
                <a:latin typeface="Calibri"/>
                <a:ea typeface="Times New Roman"/>
                <a:cs typeface="Arial"/>
              </a:rPr>
              <a:t>ترمزاﻟﻌﻴﻨﺎت اﻟﺨﺮﺳﺎﻧﻴﺔ بعد ذﻟﻚ ثم ﺗﻔﻚ ﻣﻦ اﻟﻘﻮاﻟﺐ وتغمر ﻓﻰ اﻟﺤﺎل ﻓﻰ ﻣﺎء ﻧﻘﻰ درﺟﺔ ﺣﺮارﺗﻪ ﺣﻮاﻟﻰ ١٥ - ٢٠ درﺟﺔ مئوية تترك ﺣﺘﻰ وﻗﺖ اﻹﺧﺘﺒﺎر ويفضل ﺗﺮك ﻣﺴﺎﻓﺎت بينها ﻓﻰ أﺣﻮاض اﻟﻤﻌﺎﻟﺠﺔ كما ينصح بعدم وضع اﻟﻤﻜﻌﺒﺎت ﻓﻮق بعضها.</a:t>
            </a:r>
            <a:endParaRPr lang="en-US" sz="2200" dirty="0">
              <a:effectLst/>
              <a:latin typeface="Calibri"/>
              <a:ea typeface="Times New Roman"/>
              <a:cs typeface="Arial"/>
            </a:endParaRPr>
          </a:p>
        </p:txBody>
      </p:sp>
    </p:spTree>
    <p:extLst>
      <p:ext uri="{BB962C8B-B14F-4D97-AF65-F5344CB8AC3E}">
        <p14:creationId xmlns:p14="http://schemas.microsoft.com/office/powerpoint/2010/main" val="322175334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44524" y="779800"/>
            <a:ext cx="8927976" cy="1785104"/>
          </a:xfrm>
          <a:prstGeom prst="rect">
            <a:avLst/>
          </a:prstGeom>
        </p:spPr>
        <p:txBody>
          <a:bodyPr wrap="square">
            <a:spAutoFit/>
          </a:bodyPr>
          <a:lstStyle/>
          <a:p>
            <a:pPr marL="342900" lvl="0" indent="-342900" algn="just" rtl="1">
              <a:buFont typeface="Wingdings" pitchFamily="2" charset="2"/>
              <a:buChar char="ü"/>
            </a:pPr>
            <a:r>
              <a:rPr lang="ar-IQ" sz="2200" b="1" dirty="0"/>
              <a:t>تختبراﻟﻌﻴﻨﺔ بوضعها بماكينة اﻹﺧﺘﺒﺎر ﺣﻴﺚ يكون محورها ﻣﻨﻄﺒﻘﺎً ﻣﻊ ﻣﺤﻮر رأس الماكينة وﻓﻰ ﺣﺎﻟﺔ اﻟﻌﻴﻨﺔ المكعب يلزم أن يكون وﺟﻬﻰ اﻟﻌﻴﻨﺔ اﻟﻤﻼﻣﺴﻴﻦ ﻟﺴﻄﺤﻰ رأس الماكينة هما اﻟﻮﺟﻬﻴﻦ المقابلين ﻟﻠﺴﻄﺢ اﻟﺪاﺧﻠﻰ ﻟﻠﻘﺎﻟﺐ اﻟﻤﻌﺪﻧﻰ ﻟﻀﻤﺎن اﺳﺘﻮاﺋﻬﻤﺎ وتوازيهما. أﻣﺎ ﻓﻰ ﺣﺎﻟﺔ اﻟﻌﻴﻨﺔ اﻹﺳﻄﻮاﻧﻴﺔ ﻓﻴﻠﺰم ﻋﻤﻞ ﻣﺨﺪة </a:t>
            </a:r>
            <a:r>
              <a:rPr lang="en-US" sz="2200" b="1" dirty="0"/>
              <a:t>Capping</a:t>
            </a:r>
            <a:r>
              <a:rPr lang="ar-IQ" sz="2200" b="1" dirty="0"/>
              <a:t>  ﻟﺴﻄﺢ كل ﻣﻦ نهايتي اﻹﺳﻄﻮاﻧﺔ بطريقة ﺗﺠﻌﻞ ﺳﻄﺢ النهايتين مستويين ومتوازيين. </a:t>
            </a:r>
            <a:endParaRPr lang="en-US" sz="2200" dirty="0"/>
          </a:p>
        </p:txBody>
      </p:sp>
      <p:sp>
        <p:nvSpPr>
          <p:cNvPr id="4" name="Rectangle 3"/>
          <p:cNvSpPr/>
          <p:nvPr/>
        </p:nvSpPr>
        <p:spPr>
          <a:xfrm>
            <a:off x="144524" y="3064285"/>
            <a:ext cx="8927976" cy="846001"/>
          </a:xfrm>
          <a:prstGeom prst="rect">
            <a:avLst/>
          </a:prstGeom>
        </p:spPr>
        <p:txBody>
          <a:bodyPr wrap="square">
            <a:spAutoFit/>
          </a:bodyPr>
          <a:lstStyle/>
          <a:p>
            <a:pPr marL="342900" marR="0" lvl="0" indent="-342900" algn="just" rtl="1">
              <a:lnSpc>
                <a:spcPct val="115000"/>
              </a:lnSpc>
              <a:spcBef>
                <a:spcPts val="0"/>
              </a:spcBef>
              <a:spcAft>
                <a:spcPts val="0"/>
              </a:spcAft>
              <a:buFont typeface="Wingdings"/>
              <a:buChar char=""/>
            </a:pPr>
            <a:r>
              <a:rPr lang="ar-IQ" sz="2200" b="1" dirty="0">
                <a:latin typeface="Calibri"/>
                <a:ea typeface="Times New Roman"/>
                <a:cs typeface="Arial"/>
              </a:rPr>
              <a:t>ﺗﻌﺮض اﻟﻌﻴﻨﺔ ﻟﺤﻤﻞ ضغط ﻣﺤﻮرى ﺏﻤﻌﺪل ﺣﻮاﻟﻰ ١٤٠ كغم/ﺳﻢ٢/دﻗﻴﻘﺔ ﺣﺘﻰ اﻟﻜﺴﺮ وﺗﺪون اﻟﻨﺘﺎﺋﺞ ﻓﻰ ﺟﺪول.</a:t>
            </a:r>
            <a:endParaRPr lang="en-US" sz="2200" dirty="0">
              <a:effectLst/>
              <a:latin typeface="Calibri"/>
              <a:ea typeface="Times New Roman"/>
              <a:cs typeface="Arial"/>
            </a:endParaRPr>
          </a:p>
        </p:txBody>
      </p:sp>
    </p:spTree>
    <p:extLst>
      <p:ext uri="{BB962C8B-B14F-4D97-AF65-F5344CB8AC3E}">
        <p14:creationId xmlns:p14="http://schemas.microsoft.com/office/powerpoint/2010/main" val="322175334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611560" y="3068960"/>
            <a:ext cx="8352928" cy="1785104"/>
          </a:xfrm>
          <a:prstGeom prst="rect">
            <a:avLst/>
          </a:prstGeom>
        </p:spPr>
        <p:txBody>
          <a:bodyPr wrap="square">
            <a:spAutoFit/>
          </a:bodyPr>
          <a:lstStyle/>
          <a:p>
            <a:pPr algn="just" rtl="1"/>
            <a:r>
              <a:rPr lang="ar-SA" sz="2200" b="1" dirty="0"/>
              <a:t>ومقاومة الشد في الخرسانة تتراوح ما بين 7 % إلى 14 % من مقاومتها للضغط أى بنسبة متوسطة قدرها 10 % وتختلف هذه النسبة تبعاً لعمر الخرسانة. كذلك تعتمد هذه النسبة على رتبة الخرسانة. ويلاحظ أنه كلما زادت مقاومة الخرسانة للضغط كلما قلت الزيادة النسبية لمقاومة الشد إلى أن تصل مقاومة الضغط إلى حوالي 800 كغم/سم² عندها تصل مقاومة الشد إلى أقصى قيمة لها والتي تتراوح من 60 إلى 70 كغم/سم²</a:t>
            </a:r>
            <a:r>
              <a:rPr lang="en-US" sz="2200" b="1" dirty="0"/>
              <a:t>.</a:t>
            </a:r>
            <a:endParaRPr lang="en-US" sz="2200" dirty="0"/>
          </a:p>
        </p:txBody>
      </p:sp>
      <p:sp>
        <p:nvSpPr>
          <p:cNvPr id="4" name="Rectangle 3"/>
          <p:cNvSpPr/>
          <p:nvPr/>
        </p:nvSpPr>
        <p:spPr>
          <a:xfrm>
            <a:off x="323528" y="4941168"/>
            <a:ext cx="8640960" cy="769441"/>
          </a:xfrm>
          <a:prstGeom prst="rect">
            <a:avLst/>
          </a:prstGeom>
        </p:spPr>
        <p:txBody>
          <a:bodyPr wrap="square">
            <a:spAutoFit/>
          </a:bodyPr>
          <a:lstStyle/>
          <a:p>
            <a:pPr lvl="0" algn="just" rtl="1"/>
            <a:r>
              <a:rPr lang="ar-IQ" sz="2200" b="1" dirty="0"/>
              <a:t>ﺗﻌﺘﺒﺮ اﻟﺨﺮﺳﺎﻧﺔ ﻣﺎدة ﻗﺼﻔﯿﺔ (</a:t>
            </a:r>
            <a:r>
              <a:rPr lang="en-US" sz="2200" b="1" dirty="0"/>
              <a:t>brittle</a:t>
            </a:r>
            <a:r>
              <a:rPr lang="ar-IQ" sz="2200" b="1" dirty="0"/>
              <a:t>)</a:t>
            </a:r>
            <a:endParaRPr lang="en-US" sz="2200" dirty="0"/>
          </a:p>
          <a:p>
            <a:pPr algn="just" rtl="1"/>
            <a:r>
              <a:rPr lang="ar-IQ" sz="2200" b="1" dirty="0"/>
              <a:t>اﻟﻤﺎدة اﻟﻘﺼﻔﯿﺔ : وھﻲ اﻟﻤﺎدة اﻟﺘﻲ ﺗﻔﺸﻞ ﻋﻨﺪ تسليط الاحمال ﻋﻠﯿﮭﺎ ﺑﺪون اﻧﻔﻌﺎل (ﻗﻠﯿﻠﺔ اﻻﻧﻔﻌﺎل)</a:t>
            </a:r>
            <a:endParaRPr lang="en-US" sz="2200" dirty="0"/>
          </a:p>
        </p:txBody>
      </p:sp>
      <p:sp>
        <p:nvSpPr>
          <p:cNvPr id="5" name="Rectangle 4"/>
          <p:cNvSpPr/>
          <p:nvPr/>
        </p:nvSpPr>
        <p:spPr>
          <a:xfrm>
            <a:off x="4499992" y="188640"/>
            <a:ext cx="4572000" cy="830997"/>
          </a:xfrm>
          <a:prstGeom prst="rect">
            <a:avLst/>
          </a:prstGeom>
        </p:spPr>
        <p:txBody>
          <a:bodyPr>
            <a:spAutoFit/>
          </a:bodyPr>
          <a:lstStyle/>
          <a:p>
            <a:pPr algn="just" rtl="1"/>
            <a:r>
              <a:rPr lang="ar-IQ" sz="2400" b="1" u="sng" dirty="0">
                <a:solidFill>
                  <a:schemeClr val="accent1"/>
                </a:solidFill>
              </a:rPr>
              <a:t>مقاومة الشد </a:t>
            </a:r>
            <a:r>
              <a:rPr lang="en-US" sz="2400" b="1" u="sng" dirty="0">
                <a:solidFill>
                  <a:schemeClr val="accent1"/>
                </a:solidFill>
              </a:rPr>
              <a:t>tensile strength</a:t>
            </a:r>
            <a:endParaRPr lang="en-US" sz="2400" dirty="0">
              <a:solidFill>
                <a:schemeClr val="accent1"/>
              </a:solidFill>
            </a:endParaRPr>
          </a:p>
          <a:p>
            <a:pPr algn="just" rtl="1"/>
            <a:r>
              <a:rPr lang="ar-IQ" sz="2400" b="1" u="sng" dirty="0">
                <a:solidFill>
                  <a:schemeClr val="accent1"/>
                </a:solidFill>
              </a:rPr>
              <a:t>العلاقة بين مقاومتي الضغط والشد</a:t>
            </a:r>
            <a:endParaRPr lang="en-US" sz="2400" dirty="0">
              <a:solidFill>
                <a:schemeClr val="accent1"/>
              </a:solidFill>
            </a:endParaRPr>
          </a:p>
        </p:txBody>
      </p:sp>
      <p:sp>
        <p:nvSpPr>
          <p:cNvPr id="6" name="Rectangle 5"/>
          <p:cNvSpPr/>
          <p:nvPr/>
        </p:nvSpPr>
        <p:spPr>
          <a:xfrm>
            <a:off x="611560" y="1056242"/>
            <a:ext cx="8352928" cy="1785104"/>
          </a:xfrm>
          <a:prstGeom prst="rect">
            <a:avLst/>
          </a:prstGeom>
        </p:spPr>
        <p:txBody>
          <a:bodyPr wrap="square">
            <a:spAutoFit/>
          </a:bodyPr>
          <a:lstStyle/>
          <a:p>
            <a:pPr algn="just" rtl="1"/>
            <a:r>
              <a:rPr lang="ar-SA" sz="2200" b="1" dirty="0"/>
              <a:t>تتحمل الخرسانة العادية المتصلدة مقاومة الضغط بدرجة كبيرة ولذلك يجرى تصميم الخرسانة باعتبارها تقاوم إجهادات الضغط أساساً أما بالنسبة لمقاومتها لقوى الشد (سواء المباشر أو غير المباشر) فإنها تعتبر ضعيفة المقاومة للشد إذا ما قورنت بمقاومتها للضغط ويرجع هذا لكونها</a:t>
            </a:r>
            <a:r>
              <a:rPr lang="en-US" sz="2200" b="1" dirty="0"/>
              <a:t> </a:t>
            </a:r>
            <a:r>
              <a:rPr lang="ar-SA" sz="2200" b="1" dirty="0">
                <a:hlinkClick r:id="rId3" tooltip="قذفة (الصفحة غير موجودة)"/>
              </a:rPr>
              <a:t>مادة قصف</a:t>
            </a:r>
            <a:r>
              <a:rPr lang="ar-IQ" sz="2200" b="1" dirty="0">
                <a:hlinkClick r:id="rId3" tooltip="قذفة (الصفحة غير موجودة)"/>
              </a:rPr>
              <a:t>ي</a:t>
            </a:r>
            <a:r>
              <a:rPr lang="ar-SA" sz="2200" b="1" dirty="0">
                <a:hlinkClick r:id="rId3" tooltip="قذفة (الصفحة غير موجودة)"/>
              </a:rPr>
              <a:t>ة</a:t>
            </a:r>
            <a:r>
              <a:rPr lang="en-US" sz="2200" b="1" dirty="0"/>
              <a:t> </a:t>
            </a:r>
            <a:r>
              <a:rPr lang="ar-SA" sz="2200" b="1" dirty="0"/>
              <a:t>ومع ذلك اهتم الباحثون بمقاومة الشد في الخرسانة لأن حدوث معظم التشققات والشروخ فيها ناتج عن صغر مقاومتها للشد. </a:t>
            </a:r>
            <a:endParaRPr lang="en-US" sz="2200" dirty="0"/>
          </a:p>
        </p:txBody>
      </p:sp>
    </p:spTree>
    <p:extLst>
      <p:ext uri="{BB962C8B-B14F-4D97-AF65-F5344CB8AC3E}">
        <p14:creationId xmlns:p14="http://schemas.microsoft.com/office/powerpoint/2010/main" val="322175334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27384"/>
            <a:ext cx="9144000" cy="6784231"/>
          </a:xfrm>
          <a:prstGeom prst="rect">
            <a:avLst/>
          </a:prstGeom>
          <a:noFill/>
          <a:ln w="9525">
            <a:noFill/>
            <a:miter lim="800000"/>
            <a:headEnd/>
            <a:tailEnd/>
          </a:ln>
        </p:spPr>
      </p:pic>
      <p:sp>
        <p:nvSpPr>
          <p:cNvPr id="2" name="Rectangle 1"/>
          <p:cNvSpPr/>
          <p:nvPr/>
        </p:nvSpPr>
        <p:spPr>
          <a:xfrm>
            <a:off x="630668" y="1256579"/>
            <a:ext cx="8496944" cy="2123658"/>
          </a:xfrm>
          <a:prstGeom prst="rect">
            <a:avLst/>
          </a:prstGeom>
        </p:spPr>
        <p:txBody>
          <a:bodyPr wrap="square">
            <a:spAutoFit/>
          </a:bodyPr>
          <a:lstStyle/>
          <a:p>
            <a:pPr algn="just" rtl="1"/>
            <a:r>
              <a:rPr lang="ar-IQ" sz="2200" b="1" dirty="0"/>
              <a:t>اولا: اختبار الشد المباشر </a:t>
            </a:r>
            <a:r>
              <a:rPr lang="en-US" sz="2200" b="1" dirty="0"/>
              <a:t>direct tensile strength</a:t>
            </a:r>
            <a:endParaRPr lang="en-US" sz="2200" dirty="0"/>
          </a:p>
          <a:p>
            <a:pPr algn="just" rtl="1"/>
            <a:r>
              <a:rPr lang="ar-IQ" sz="2200" b="1" dirty="0"/>
              <a:t>ﺗﻄﻮرت اشكال اﻟﻌﻴﻨﺎت اﻟﺨﺮﺳﺎﻧﻴﺔ ﻓﻰ إﺧﺘﺒﺎر اﻟﺸﺪ المباشر ﺗﺤﻀﺮهذه اﻟﻌﻴﻨﺎت ﻟﻺﺧﺘﺒﺎر بأجراء ﻋﻤﻠﻴﺎت اﻟﺨﻠﻂ واﻟﺼﺐ واﻟﺪﻣﻚ واﻟﻤﻌﺎﻟﺠﺔ بنفس الطريقة السابق ذكرها ﻓﻰ إﺧﺘﺒﺎر اﻟﻀﻐﻂ. </a:t>
            </a:r>
            <a:endParaRPr lang="en-US" sz="2200" dirty="0"/>
          </a:p>
          <a:p>
            <a:pPr algn="just" rtl="1"/>
            <a:r>
              <a:rPr lang="ar-IQ" sz="2200" b="1" dirty="0"/>
              <a:t>يجرى اﻹﺧﺘﺒﺎر بمسك اﻟﻌﻴﻨﺔ ﻋﻨﺪ نهايتها بماكينة اﻹﺧﺘﺒﺎر والتاثير بحمل اﻟﺸﺪ تدريجيا وببطء ويعين اﻟﺤﻤﻞ اﻟﻤﺴﺒﺐ ﻟﻜﺴﺮ اﻟﻌﻴﻨﺔ ﺣﻴﺚ ﺗﻨﻜﺴﺮ ﻣﻌﻈﻤﻬﺎ ﻓﻰ اﻟﻤﻨﺘﺼﻒ وﺗﺤﺴﺐ ﻣﻘﺎوﻣﺔ اﻟﺸﺪ ﻓﻰ هذه اﻟﺤﺎﻟﺔ بقسمة اﻟﺤﻤﻞ اﻷﻗﺼﻰ ﻋﻠﻰ ﻣﺴﺎﺣﺔ ﻣﻘﻄﻊ اﻟﻌﻴﻨﺔ.</a:t>
            </a:r>
            <a:endParaRPr lang="en-US" sz="2200" dirty="0"/>
          </a:p>
        </p:txBody>
      </p:sp>
      <mc:AlternateContent xmlns:mc="http://schemas.openxmlformats.org/markup-compatibility/2006" xmlns:a14="http://schemas.microsoft.com/office/drawing/2010/main">
        <mc:Choice Requires="a14">
          <p:sp>
            <p:nvSpPr>
              <p:cNvPr id="4" name="Rectangle 3"/>
              <p:cNvSpPr/>
              <p:nvPr/>
            </p:nvSpPr>
            <p:spPr>
              <a:xfrm>
                <a:off x="360040" y="3562314"/>
                <a:ext cx="8496944" cy="533992"/>
              </a:xfrm>
              <a:prstGeom prst="rect">
                <a:avLst/>
              </a:prstGeom>
            </p:spPr>
            <p:txBody>
              <a:bodyPr wrap="square">
                <a:spAutoFit/>
              </a:bodyPr>
              <a:lstStyle/>
              <a:p>
                <a:pPr algn="just" rtl="1"/>
                <a:r>
                  <a:rPr lang="ar-SA" sz="2000" b="1" dirty="0"/>
                  <a:t>مقاومة الشد المباشر = الحمل الاقصى / مساحة المقطع = </a:t>
                </a:r>
                <a14:m>
                  <m:oMath xmlns:m="http://schemas.openxmlformats.org/officeDocument/2006/math">
                    <m:f>
                      <m:fPr>
                        <m:ctrlPr>
                          <a:rPr lang="en-US" sz="2000" b="1" i="1">
                            <a:latin typeface="Cambria Math"/>
                          </a:rPr>
                        </m:ctrlPr>
                      </m:fPr>
                      <m:num>
                        <m:r>
                          <a:rPr lang="en-US" sz="2000" b="1" i="1">
                            <a:latin typeface="Cambria Math"/>
                          </a:rPr>
                          <m:t>𝑷𝒎𝒂𝒙</m:t>
                        </m:r>
                      </m:num>
                      <m:den>
                        <m:r>
                          <a:rPr lang="en-US" sz="2000" b="1" i="1">
                            <a:latin typeface="Cambria Math"/>
                          </a:rPr>
                          <m:t>𝑨</m:t>
                        </m:r>
                      </m:den>
                    </m:f>
                  </m:oMath>
                </a14:m>
                <a:r>
                  <a:rPr lang="en-US" sz="2000" b="1" dirty="0"/>
                  <a:t>   	</a:t>
                </a:r>
                <a:r>
                  <a:rPr lang="ar-IQ" sz="2000" b="1" dirty="0"/>
                  <a:t>= كغم/سم</a:t>
                </a:r>
                <a:r>
                  <a:rPr lang="ar-IQ" sz="2000" b="1" baseline="30000" dirty="0"/>
                  <a:t>2 </a:t>
                </a:r>
                <a:endParaRPr lang="en-US" sz="2000" b="1" dirty="0"/>
              </a:p>
            </p:txBody>
          </p:sp>
        </mc:Choice>
        <mc:Fallback xmlns="">
          <p:sp>
            <p:nvSpPr>
              <p:cNvPr id="4" name="Rectangle 3"/>
              <p:cNvSpPr>
                <a:spLocks noRot="1" noChangeAspect="1" noMove="1" noResize="1" noEditPoints="1" noAdjustHandles="1" noChangeArrowheads="1" noChangeShapeType="1" noTextEdit="1"/>
              </p:cNvSpPr>
              <p:nvPr/>
            </p:nvSpPr>
            <p:spPr>
              <a:xfrm>
                <a:off x="360040" y="3562314"/>
                <a:ext cx="8496944" cy="533992"/>
              </a:xfrm>
              <a:prstGeom prst="rect">
                <a:avLst/>
              </a:prstGeom>
              <a:blipFill rotWithShape="1">
                <a:blip r:embed="rId3"/>
                <a:stretch>
                  <a:fillRect r="-789" b="-6818"/>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599" y="4149080"/>
            <a:ext cx="5900737" cy="194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83769" y="260648"/>
            <a:ext cx="3150221" cy="400110"/>
          </a:xfrm>
          <a:prstGeom prst="rect">
            <a:avLst/>
          </a:prstGeom>
        </p:spPr>
        <p:txBody>
          <a:bodyPr wrap="none">
            <a:spAutoFit/>
          </a:bodyPr>
          <a:lstStyle/>
          <a:p>
            <a:pPr algn="just" rtl="1"/>
            <a:r>
              <a:rPr lang="ar-IQ" sz="2000" b="1" u="sng" dirty="0">
                <a:solidFill>
                  <a:schemeClr val="accent1"/>
                </a:solidFill>
              </a:rPr>
              <a:t>ﻃﺮﻕ ﺇﺧﺘﺒﺎﺭ ﻣﻘﺎﻭﻣﺔ ﺍﻟﺸﺪ ﻟﻠﺨﺮﺳﺎنة:</a:t>
            </a:r>
            <a:endParaRPr lang="en-US" sz="2000" dirty="0">
              <a:solidFill>
                <a:schemeClr val="accent1"/>
              </a:solidFill>
            </a:endParaRPr>
          </a:p>
        </p:txBody>
      </p:sp>
      <p:sp>
        <p:nvSpPr>
          <p:cNvPr id="6" name="Rectangle 5"/>
          <p:cNvSpPr/>
          <p:nvPr/>
        </p:nvSpPr>
        <p:spPr>
          <a:xfrm>
            <a:off x="2737934" y="6218145"/>
            <a:ext cx="4251485" cy="400110"/>
          </a:xfrm>
          <a:prstGeom prst="rect">
            <a:avLst/>
          </a:prstGeom>
        </p:spPr>
        <p:txBody>
          <a:bodyPr wrap="none">
            <a:spAutoFit/>
          </a:bodyPr>
          <a:lstStyle/>
          <a:p>
            <a:r>
              <a:rPr lang="ar-IQ" sz="2000" b="1" dirty="0"/>
              <a:t>اشكال العينات المستخدمة في اختبار الشد المباشر</a:t>
            </a:r>
            <a:endParaRPr lang="en-US" sz="2000" b="1" dirty="0"/>
          </a:p>
        </p:txBody>
      </p:sp>
      <p:sp>
        <p:nvSpPr>
          <p:cNvPr id="7" name="Rectangle 6"/>
          <p:cNvSpPr/>
          <p:nvPr/>
        </p:nvSpPr>
        <p:spPr>
          <a:xfrm>
            <a:off x="660762" y="637935"/>
            <a:ext cx="8405828" cy="707886"/>
          </a:xfrm>
          <a:prstGeom prst="rect">
            <a:avLst/>
          </a:prstGeom>
        </p:spPr>
        <p:txBody>
          <a:bodyPr wrap="square">
            <a:spAutoFit/>
          </a:bodyPr>
          <a:lstStyle/>
          <a:p>
            <a:pPr algn="just" rtl="1"/>
            <a:r>
              <a:rPr lang="ar-IQ" sz="2000" b="1" dirty="0"/>
              <a:t>يمكن ﺗﻌﻴﻴﻦ ﻣﻘﺎوﻣﺔ اﻟﺸﺪ ﻓﻰ اﻟﺨﺮﺳﺎﻧﺔ بعد ٧ ايام أو ٢٨ يوم أو أى ﻣﺪة أﺧﺮى بطرق مباشرة وﻏﻴﺮ مباشرة كما يلي:</a:t>
            </a:r>
            <a:endParaRPr lang="en-US" sz="2000" dirty="0"/>
          </a:p>
        </p:txBody>
      </p:sp>
    </p:spTree>
    <p:extLst>
      <p:ext uri="{BB962C8B-B14F-4D97-AF65-F5344CB8AC3E}">
        <p14:creationId xmlns:p14="http://schemas.microsoft.com/office/powerpoint/2010/main" val="322175334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inVertic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23528" y="404664"/>
            <a:ext cx="8568952" cy="1107996"/>
          </a:xfrm>
          <a:prstGeom prst="rect">
            <a:avLst/>
          </a:prstGeom>
        </p:spPr>
        <p:txBody>
          <a:bodyPr wrap="square">
            <a:spAutoFit/>
          </a:bodyPr>
          <a:lstStyle/>
          <a:p>
            <a:pPr algn="just" rtl="1"/>
            <a:r>
              <a:rPr lang="ar-IQ" sz="2200" b="1" dirty="0"/>
              <a:t>ونظﺮاً لصعوبة إﺟﺮاء إﺧﺘﺒﺎر اﻟﺸﺪ المباشر ﻧﺘﻴﺠﺔ الصعوبة اﻟﻨﺴﺒﻴﺔ ﻓﻰ صب و ﻓﻚ ﻋﻴﻨﺔ اﻹﺧﺘﺒﺎر وﻧﻈﺮاً ﻟﻮﺟﻮد إﺟﻬﺎدات ضغط مركزة بين كلابات اﻟﺘﺜﺒﻴﺖ وﻋﻴﻨﺔ اﻹﺧﺘﺒﺎر وكذلك إﺣﺘﻤﺎل ﻋﺪم مركزية ﺣﻤﻞ اﻟﺸﺪ ﻓﺈﻧﻪ يتم اﻟﻠﺠﻮء إﻟﻰ ﻃﺮق ﻏﻴﺮ مباشرة ﻟﻘﻴﺎس ﻣﻘﺎوﻣﺔ الشد:</a:t>
            </a:r>
            <a:endParaRPr lang="en-US" sz="2200" dirty="0"/>
          </a:p>
        </p:txBody>
      </p:sp>
      <p:sp>
        <p:nvSpPr>
          <p:cNvPr id="4" name="Rectangle 3"/>
          <p:cNvSpPr/>
          <p:nvPr/>
        </p:nvSpPr>
        <p:spPr>
          <a:xfrm>
            <a:off x="323528" y="2132856"/>
            <a:ext cx="8568952" cy="1446550"/>
          </a:xfrm>
          <a:prstGeom prst="rect">
            <a:avLst/>
          </a:prstGeom>
        </p:spPr>
        <p:txBody>
          <a:bodyPr wrap="square">
            <a:spAutoFit/>
          </a:bodyPr>
          <a:lstStyle/>
          <a:p>
            <a:pPr algn="just" rtl="1"/>
            <a:r>
              <a:rPr lang="ar-IQ" sz="2200" b="1" dirty="0"/>
              <a:t>ﻋﻴﻨﺔ اﻻﺧﺘﺒﺎر اﻟﻘﻴﺎﺳﻴﺔ ﻋﺒﺎرة ﻋﻦ إﺳﻄﻮاﻧﺔ ﺧﺮﺳﺎﻧﻴﺔ قطرها ١٥ ﺳﻢ وﻃﻮﻟﻬﺎ ٣٠ ﺳﻢ ﺣﻴﺚ توضع هذه اﻹﺳﻄﻮاﻧﺔ بين رأﺳﻰ ماكنة اﻹﺧﺘﺒﺎر ﻓﻰ وضع أﻓﻘﻰ وﻋﻠﻰ ﺟﺎﻧﺒﻴﻬﺎ ﺏﻴﻦ شريحتين ﻣﻦ اﻟﺨﺸﺐ أو اﻟﻤﻄﺎط بعرض ٢ ﺳﻢ ويعين ﺣﻤﻞ اﻟﻀﻐﻂ اﻟﻤﺴﺒﺐ ﻟﻜﺴﺮ اﻟﻌﻴﻨﺔ وﻋﻨﺪ انهيارها يسجل اﻟﺤﻤﻞ اﻷﻗﺼﻰ.</a:t>
            </a:r>
            <a:endParaRPr lang="en-US" sz="2200" dirty="0"/>
          </a:p>
        </p:txBody>
      </p:sp>
      <p:sp>
        <p:nvSpPr>
          <p:cNvPr id="5" name="Rectangle 4"/>
          <p:cNvSpPr/>
          <p:nvPr/>
        </p:nvSpPr>
        <p:spPr>
          <a:xfrm>
            <a:off x="323528" y="1557953"/>
            <a:ext cx="8568952" cy="430887"/>
          </a:xfrm>
          <a:prstGeom prst="rect">
            <a:avLst/>
          </a:prstGeom>
        </p:spPr>
        <p:txBody>
          <a:bodyPr wrap="square">
            <a:spAutoFit/>
          </a:bodyPr>
          <a:lstStyle/>
          <a:p>
            <a:pPr algn="just" rtl="1"/>
            <a:r>
              <a:rPr lang="ar-IQ" sz="2200" b="1" dirty="0">
                <a:solidFill>
                  <a:schemeClr val="accent1"/>
                </a:solidFill>
              </a:rPr>
              <a:t>ثانيا: اختبار الشد غير المباشر </a:t>
            </a:r>
            <a:r>
              <a:rPr lang="en-US" sz="2200" b="1" dirty="0">
                <a:solidFill>
                  <a:schemeClr val="accent1"/>
                </a:solidFill>
              </a:rPr>
              <a:t>Indirect tensile strength</a:t>
            </a:r>
            <a:endParaRPr lang="en-US" sz="2200" dirty="0">
              <a:solidFill>
                <a:schemeClr val="accent1"/>
              </a:solidFill>
            </a:endParaRPr>
          </a:p>
        </p:txBody>
      </p:sp>
      <mc:AlternateContent xmlns:mc="http://schemas.openxmlformats.org/markup-compatibility/2006" xmlns:a14="http://schemas.microsoft.com/office/drawing/2010/main">
        <mc:Choice Requires="a14">
          <p:sp>
            <p:nvSpPr>
              <p:cNvPr id="6" name="Rectangle 5"/>
              <p:cNvSpPr/>
              <p:nvPr/>
            </p:nvSpPr>
            <p:spPr>
              <a:xfrm>
                <a:off x="323528" y="3933056"/>
                <a:ext cx="8568952" cy="1595437"/>
              </a:xfrm>
              <a:prstGeom prst="rect">
                <a:avLst/>
              </a:prstGeom>
            </p:spPr>
            <p:txBody>
              <a:bodyPr wrap="square">
                <a:spAutoFit/>
              </a:bodyPr>
              <a:lstStyle/>
              <a:p>
                <a:pPr algn="r" rtl="1"/>
                <a:r>
                  <a:rPr lang="ar-IQ" sz="2200" b="1" dirty="0"/>
                  <a:t>مقاومة الشد (البرازيلي)= </a:t>
                </a:r>
                <a14:m>
                  <m:oMath xmlns:m="http://schemas.openxmlformats.org/officeDocument/2006/math">
                    <m:f>
                      <m:fPr>
                        <m:ctrlPr>
                          <a:rPr lang="en-US" sz="2200" b="1" i="1">
                            <a:latin typeface="Cambria Math"/>
                          </a:rPr>
                        </m:ctrlPr>
                      </m:fPr>
                      <m:num>
                        <m:r>
                          <a:rPr lang="en-US" sz="2200" b="1" i="1">
                            <a:latin typeface="Cambria Math"/>
                          </a:rPr>
                          <m:t>𝟐</m:t>
                        </m:r>
                        <m:r>
                          <a:rPr lang="en-US" sz="2200" b="1" i="1">
                            <a:latin typeface="Cambria Math"/>
                          </a:rPr>
                          <m:t>𝑷</m:t>
                        </m:r>
                      </m:num>
                      <m:den>
                        <m:r>
                          <a:rPr lang="en-US" sz="2200" b="1" i="1">
                            <a:latin typeface="Cambria Math"/>
                          </a:rPr>
                          <m:t>ᴨ</m:t>
                        </m:r>
                        <m:r>
                          <a:rPr lang="en-US" sz="2200" b="1" i="1">
                            <a:latin typeface="Cambria Math"/>
                          </a:rPr>
                          <m:t>𝑫𝑳</m:t>
                        </m:r>
                      </m:den>
                    </m:f>
                  </m:oMath>
                </a14:m>
                <a:r>
                  <a:rPr lang="en-US" sz="2200" b="1" dirty="0"/>
                  <a:t> </a:t>
                </a:r>
                <a:r>
                  <a:rPr lang="ar-IQ" sz="2200" b="1" dirty="0"/>
                  <a:t> = كغم/سم</a:t>
                </a:r>
                <a:r>
                  <a:rPr lang="ar-IQ" sz="2200" b="1" baseline="30000" dirty="0"/>
                  <a:t>2</a:t>
                </a:r>
                <a:endParaRPr lang="en-US" sz="2200" dirty="0"/>
              </a:p>
              <a:p>
                <a:pPr algn="r" rtl="1"/>
                <a:r>
                  <a:rPr lang="en-US" sz="2200" b="1" dirty="0"/>
                  <a:t>P</a:t>
                </a:r>
                <a:r>
                  <a:rPr lang="ar-IQ" sz="2200" b="1" dirty="0"/>
                  <a:t> = الحمل الاقصى</a:t>
                </a:r>
                <a:endParaRPr lang="en-US" sz="2200" dirty="0"/>
              </a:p>
              <a:p>
                <a:pPr algn="r" rtl="1"/>
                <a:r>
                  <a:rPr lang="en-US" sz="2200" b="1" dirty="0"/>
                  <a:t>L</a:t>
                </a:r>
                <a:r>
                  <a:rPr lang="ar-IQ" sz="2200" b="1" dirty="0"/>
                  <a:t> = طول العينة</a:t>
                </a:r>
                <a:endParaRPr lang="en-US" sz="2200" dirty="0"/>
              </a:p>
              <a:p>
                <a:pPr algn="r" rtl="1"/>
                <a:r>
                  <a:rPr lang="en-US" sz="2200" b="1" dirty="0"/>
                  <a:t>D</a:t>
                </a:r>
                <a:r>
                  <a:rPr lang="ar-IQ" sz="2200" b="1" dirty="0"/>
                  <a:t> = قطر الاسطوانة</a:t>
                </a:r>
                <a:endParaRPr lang="en-US" sz="2200" dirty="0"/>
              </a:p>
            </p:txBody>
          </p:sp>
        </mc:Choice>
        <mc:Fallback xmlns="">
          <p:sp>
            <p:nvSpPr>
              <p:cNvPr id="6" name="Rectangle 5"/>
              <p:cNvSpPr>
                <a:spLocks noRot="1" noChangeAspect="1" noMove="1" noResize="1" noEditPoints="1" noAdjustHandles="1" noChangeArrowheads="1" noChangeShapeType="1" noTextEdit="1"/>
              </p:cNvSpPr>
              <p:nvPr/>
            </p:nvSpPr>
            <p:spPr>
              <a:xfrm>
                <a:off x="323528" y="3933056"/>
                <a:ext cx="8568952" cy="1595437"/>
              </a:xfrm>
              <a:prstGeom prst="rect">
                <a:avLst/>
              </a:prstGeom>
              <a:blipFill rotWithShape="1">
                <a:blip r:embed="rId3"/>
                <a:stretch>
                  <a:fillRect r="-1067" b="-6870"/>
                </a:stretch>
              </a:blipFill>
            </p:spPr>
            <p:txBody>
              <a:bodyPr/>
              <a:lstStyle/>
              <a:p>
                <a:r>
                  <a:rPr lang="en-US">
                    <a:noFill/>
                  </a:rPr>
                  <a:t> </a:t>
                </a:r>
              </a:p>
            </p:txBody>
          </p:sp>
        </mc:Fallback>
      </mc:AlternateContent>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859818"/>
            <a:ext cx="30734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1000"/>
                                        <p:tgtEl>
                                          <p:spTgt spid="2050"/>
                                        </p:tgtEl>
                                      </p:cBhvr>
                                    </p:animEffect>
                                    <p:anim calcmode="lin" valueType="num">
                                      <p:cBhvr>
                                        <p:cTn id="32" dur="1000" fill="hold"/>
                                        <p:tgtEl>
                                          <p:spTgt spid="2050"/>
                                        </p:tgtEl>
                                        <p:attrNameLst>
                                          <p:attrName>ppt_x</p:attrName>
                                        </p:attrNameLst>
                                      </p:cBhvr>
                                      <p:tavLst>
                                        <p:tav tm="0">
                                          <p:val>
                                            <p:strVal val="#ppt_x"/>
                                          </p:val>
                                        </p:tav>
                                        <p:tav tm="100000">
                                          <p:val>
                                            <p:strVal val="#ppt_x"/>
                                          </p:val>
                                        </p:tav>
                                      </p:tavLst>
                                    </p:anim>
                                    <p:anim calcmode="lin" valueType="num">
                                      <p:cBhvr>
                                        <p:cTn id="3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91980" y="2079396"/>
            <a:ext cx="8784976" cy="1785104"/>
          </a:xfrm>
          <a:prstGeom prst="rect">
            <a:avLst/>
          </a:prstGeom>
        </p:spPr>
        <p:txBody>
          <a:bodyPr wrap="square">
            <a:spAutoFit/>
          </a:bodyPr>
          <a:lstStyle/>
          <a:p>
            <a:pPr algn="just" rtl="1"/>
            <a:r>
              <a:rPr lang="ar-SA" sz="2200" b="1" dirty="0"/>
              <a:t>وبالتالى فإن مقاومة الانحناء تزيد عن مقاومة الشد للخرسانة بنسبة من 60 إلى 100 %. وعموماً تؤخذ مقاومة الشد للخرسانة مساوية ل 60 % من قيمة مقاومة الانحناء. ومن ذلك يتضح أن مقاومة الانحناء تزيد عن مقاومة الشد بحوالي 40 %. ويجرى اختبار الانحناء لتعيين مقاومة الخرسانة المتصلدة للانحناء ودراسة سلوك الاعتاب الخرسانية عند تعرضها لأحمال انحناء وكذلك شكل الكسر الناتج عن انهيار هذه العتبات</a:t>
            </a:r>
            <a:r>
              <a:rPr lang="en-US" sz="2200" b="1" dirty="0"/>
              <a:t>.</a:t>
            </a:r>
            <a:endParaRPr lang="en-US" sz="2200" dirty="0"/>
          </a:p>
        </p:txBody>
      </p:sp>
      <p:sp>
        <p:nvSpPr>
          <p:cNvPr id="4" name="Rectangle 3"/>
          <p:cNvSpPr/>
          <p:nvPr/>
        </p:nvSpPr>
        <p:spPr>
          <a:xfrm>
            <a:off x="4954322" y="176913"/>
            <a:ext cx="4142481" cy="430887"/>
          </a:xfrm>
          <a:prstGeom prst="rect">
            <a:avLst/>
          </a:prstGeom>
        </p:spPr>
        <p:txBody>
          <a:bodyPr wrap="none">
            <a:spAutoFit/>
          </a:bodyPr>
          <a:lstStyle/>
          <a:p>
            <a:pPr algn="just" rtl="1"/>
            <a:r>
              <a:rPr lang="ar-IQ" sz="2200" b="1" u="sng" dirty="0">
                <a:solidFill>
                  <a:schemeClr val="accent1"/>
                </a:solidFill>
              </a:rPr>
              <a:t>مقاومة الانحناء: </a:t>
            </a:r>
            <a:r>
              <a:rPr lang="en-US" sz="2200" b="1" u="sng" dirty="0">
                <a:solidFill>
                  <a:schemeClr val="accent1"/>
                </a:solidFill>
              </a:rPr>
              <a:t>Flexural strength </a:t>
            </a:r>
            <a:endParaRPr lang="en-US" sz="2200" dirty="0">
              <a:solidFill>
                <a:schemeClr val="accent1"/>
              </a:solidFill>
            </a:endParaRPr>
          </a:p>
        </p:txBody>
      </p:sp>
      <p:sp>
        <p:nvSpPr>
          <p:cNvPr id="5" name="Rectangle 4"/>
          <p:cNvSpPr/>
          <p:nvPr/>
        </p:nvSpPr>
        <p:spPr>
          <a:xfrm>
            <a:off x="216024" y="836712"/>
            <a:ext cx="8784976" cy="1107996"/>
          </a:xfrm>
          <a:prstGeom prst="rect">
            <a:avLst/>
          </a:prstGeom>
        </p:spPr>
        <p:txBody>
          <a:bodyPr wrap="square">
            <a:spAutoFit/>
          </a:bodyPr>
          <a:lstStyle/>
          <a:p>
            <a:pPr algn="just" rtl="1"/>
            <a:r>
              <a:rPr lang="ar-SA" sz="2200" b="1" dirty="0"/>
              <a:t>عندما تتعرض عتبة خرسانية للانحناء فإنه يمكن حساب مقاومة الانحناء (التي تعتبر أيضاً مقياساً لمقاومة الشد غير المباشر) وتسمى معاير الكسر في الانحناء وتتراوح قيم إجهادات معاير الكسر في الانحناء بين 12 % - 20 % من مقاومة الضغط. </a:t>
            </a:r>
            <a:endParaRPr lang="en-US" sz="2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005064"/>
            <a:ext cx="6840760" cy="2365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052736"/>
            <a:ext cx="6840760" cy="4536503"/>
          </a:xfrm>
          <a:prstGeom prst="rect">
            <a:avLst/>
          </a:prstGeom>
          <a:noFill/>
          <a:ln>
            <a:noFill/>
          </a:ln>
        </p:spPr>
      </p:pic>
    </p:spTree>
    <p:extLst>
      <p:ext uri="{BB962C8B-B14F-4D97-AF65-F5344CB8AC3E}">
        <p14:creationId xmlns:p14="http://schemas.microsoft.com/office/powerpoint/2010/main" val="8234640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539552" y="1412776"/>
            <a:ext cx="8280920" cy="3539430"/>
          </a:xfrm>
          <a:prstGeom prst="rect">
            <a:avLst/>
          </a:prstGeom>
        </p:spPr>
        <p:txBody>
          <a:bodyPr wrap="square">
            <a:spAutoFit/>
          </a:bodyPr>
          <a:lstStyle/>
          <a:p>
            <a:pPr marL="0" marR="0" algn="just" rtl="1"/>
            <a:r>
              <a:rPr lang="ar-SA" sz="2800" b="1" dirty="0">
                <a:latin typeface="Times New Roman"/>
                <a:ea typeface="Times New Roman"/>
                <a:cs typeface="Arial"/>
              </a:rPr>
              <a:t>قوى القص المباشرة هي قوتين متساويتين ومتوازيتين تؤثران على مستويين على مسافة صغيرة جداً من بعضهما. تكون دائما مصحوبة بعزم انحناء أى بإجهادات شد وضغط لذلك فمن النادر إجراء اختبار مقاومة القص المباشر للخرسانة وخصوصاً أنه في استعمالات الخرسانة نادراً ما تتعرض للقص الخالص وإنما تتعرض للقص المصحوب بانحناء. ولقد وجد أن مقاومة القص في الخرسانة أكبر من مقاومتها للشد بحوالي 20 إلى 30 % أى أنها حوالي 10 إلى 12 % من مقاومة الضغط</a:t>
            </a:r>
            <a:r>
              <a:rPr lang="en-US" sz="2800" b="1" dirty="0">
                <a:latin typeface="Times New Roman"/>
                <a:ea typeface="Times New Roman"/>
                <a:cs typeface="Arial"/>
              </a:rPr>
              <a:t>.</a:t>
            </a:r>
            <a:endParaRPr lang="en-US" sz="2400" dirty="0">
              <a:effectLst/>
              <a:latin typeface="Times New Roman"/>
              <a:ea typeface="Times New Roman"/>
            </a:endParaRPr>
          </a:p>
        </p:txBody>
      </p:sp>
      <p:sp>
        <p:nvSpPr>
          <p:cNvPr id="4" name="Rectangle 3"/>
          <p:cNvSpPr/>
          <p:nvPr/>
        </p:nvSpPr>
        <p:spPr>
          <a:xfrm>
            <a:off x="2987824" y="404664"/>
            <a:ext cx="5832648" cy="622222"/>
          </a:xfrm>
          <a:prstGeom prst="rect">
            <a:avLst/>
          </a:prstGeom>
        </p:spPr>
        <p:txBody>
          <a:bodyPr wrap="square">
            <a:spAutoFit/>
          </a:bodyPr>
          <a:lstStyle/>
          <a:p>
            <a:pPr marL="228600" lvl="0" algn="just" rtl="1">
              <a:lnSpc>
                <a:spcPct val="115000"/>
              </a:lnSpc>
              <a:spcBef>
                <a:spcPts val="0"/>
              </a:spcBef>
              <a:spcAft>
                <a:spcPts val="0"/>
              </a:spcAft>
            </a:pPr>
            <a:r>
              <a:rPr lang="en-US" sz="3200" b="1" u="sng" cap="all" dirty="0">
                <a:ln w="4496" cap="flat" cmpd="sng" algn="ctr">
                  <a:solidFill>
                    <a:srgbClr val="5C437A"/>
                  </a:solidFill>
                  <a:prstDash val="solid"/>
                  <a:round/>
                </a:ln>
                <a:solidFill>
                  <a:srgbClr val="0070C0"/>
                </a:solidFill>
                <a:effectLst>
                  <a:reflection blurRad="12700" stA="28000" endPos="45000" dist="1003" dir="5400000" sy="-100000" algn="bl"/>
                </a:effectLst>
                <a:latin typeface="Times New Roman"/>
                <a:ea typeface="Times New Roman"/>
                <a:cs typeface="Arial"/>
              </a:rPr>
              <a:t> </a:t>
            </a:r>
            <a:r>
              <a:rPr lang="ar-SA" sz="3200" b="1" u="sng" dirty="0">
                <a:solidFill>
                  <a:srgbClr val="0070C0"/>
                </a:solidFill>
                <a:latin typeface="Calibri"/>
                <a:ea typeface="Times New Roman"/>
                <a:cs typeface="Times New Roman"/>
              </a:rPr>
              <a:t>مقاومة القص</a:t>
            </a:r>
            <a:r>
              <a:rPr lang="ar-IQ" sz="3200" b="1" u="sng" dirty="0">
                <a:solidFill>
                  <a:srgbClr val="0070C0"/>
                </a:solidFill>
                <a:latin typeface="Calibri"/>
                <a:ea typeface="Times New Roman"/>
                <a:cs typeface="Times New Roman"/>
              </a:rPr>
              <a:t> </a:t>
            </a:r>
            <a:r>
              <a:rPr lang="en-US" sz="3200" b="1" u="sng" dirty="0">
                <a:solidFill>
                  <a:srgbClr val="0070C0"/>
                </a:solidFill>
                <a:latin typeface="Times New Roman"/>
                <a:ea typeface="Times New Roman"/>
                <a:cs typeface="Arial"/>
              </a:rPr>
              <a:t>:Shear strength</a:t>
            </a:r>
            <a:r>
              <a:rPr lang="ar-IQ" sz="3200" b="1" u="sng" dirty="0">
                <a:solidFill>
                  <a:srgbClr val="0070C0"/>
                </a:solidFill>
                <a:latin typeface="Times New Roman"/>
                <a:ea typeface="Times New Roman"/>
                <a:cs typeface="Arial"/>
              </a:rPr>
              <a:t> </a:t>
            </a:r>
            <a:endParaRPr lang="en-US" sz="2000" dirty="0">
              <a:solidFill>
                <a:srgbClr val="0070C0"/>
              </a:solidFill>
              <a:latin typeface="Calibri"/>
              <a:ea typeface="Times New Roman"/>
              <a:cs typeface="Arial"/>
            </a:endParaRPr>
          </a:p>
        </p:txBody>
      </p:sp>
    </p:spTree>
    <p:extLst>
      <p:ext uri="{BB962C8B-B14F-4D97-AF65-F5344CB8AC3E}">
        <p14:creationId xmlns:p14="http://schemas.microsoft.com/office/powerpoint/2010/main" val="8234640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81000" y="2870448"/>
            <a:ext cx="2362200" cy="990600"/>
          </a:xfrm>
        </p:spPr>
        <p:txBody>
          <a:bodyPr>
            <a:normAutofit fontScale="90000"/>
          </a:bodyPr>
          <a:lstStyle/>
          <a:p>
            <a:pPr algn="ctr" eaLnBrk="1" hangingPunct="1">
              <a:defRPr/>
            </a:pPr>
            <a:r>
              <a:rPr lang="ar-IQ" sz="3200" dirty="0">
                <a:solidFill>
                  <a:schemeClr val="tx1">
                    <a:lumMod val="95000"/>
                    <a:lumOff val="5000"/>
                  </a:schemeClr>
                </a:solidFill>
                <a:cs typeface="+mn-cs"/>
              </a:rPr>
              <a:t>طرق صناعة </a:t>
            </a:r>
            <a:br>
              <a:rPr lang="ar-IQ" sz="3200" dirty="0">
                <a:solidFill>
                  <a:schemeClr val="tx1">
                    <a:lumMod val="95000"/>
                    <a:lumOff val="5000"/>
                  </a:schemeClr>
                </a:solidFill>
                <a:cs typeface="+mn-cs"/>
              </a:rPr>
            </a:br>
            <a:r>
              <a:rPr lang="ar-IQ" sz="3200" dirty="0">
                <a:solidFill>
                  <a:schemeClr val="tx1">
                    <a:lumMod val="95000"/>
                    <a:lumOff val="5000"/>
                  </a:schemeClr>
                </a:solidFill>
                <a:cs typeface="+mn-cs"/>
              </a:rPr>
              <a:t>الاسمنت</a:t>
            </a:r>
          </a:p>
        </p:txBody>
      </p:sp>
      <p:sp>
        <p:nvSpPr>
          <p:cNvPr id="2" name="Rectangle 1"/>
          <p:cNvSpPr/>
          <p:nvPr/>
        </p:nvSpPr>
        <p:spPr>
          <a:xfrm>
            <a:off x="2935758" y="4149080"/>
            <a:ext cx="5560170" cy="1323439"/>
          </a:xfrm>
          <a:prstGeom prst="rect">
            <a:avLst/>
          </a:prstGeom>
        </p:spPr>
        <p:txBody>
          <a:bodyPr wrap="square">
            <a:spAutoFit/>
          </a:bodyPr>
          <a:lstStyle/>
          <a:p>
            <a:pPr algn="just" rtl="1"/>
            <a:r>
              <a:rPr lang="ar-IQ" sz="2000" b="1" dirty="0"/>
              <a:t> </a:t>
            </a:r>
            <a:endParaRPr lang="en-US" sz="2000" dirty="0"/>
          </a:p>
          <a:p>
            <a:pPr marL="342900" lvl="0" indent="-342900" algn="just" rtl="1">
              <a:buFont typeface="Wingdings" pitchFamily="2" charset="2"/>
              <a:buChar char="v"/>
            </a:pPr>
            <a:r>
              <a:rPr lang="ar-IQ" sz="2000" b="1" dirty="0"/>
              <a:t>ظروف اﻟﻤﻨطﻘﺔ ﻤن درﺠﺎت اﻟﺤرارة و ﺘوﻓر اﻟﻤﯿﺎﻩ ﺤﯿث ﺘﺴﺘﺨدم اﻟطرﯿﻘﺔ اﻟﺠﺎﻓﺔ ﻓﻲ اﻟﺒﻠدان اﻟﺒﺎردة وذﻟك ﺨوﻓﺎ ﻤن ﺘﺠﻤد اﻟﻤﺎء ﻓﻲ اﻟﺨﻠﯿط وﻛذﻟك ﻓﻲ ﺤﺎﻟﺔ ﺸﺤﺔ اﻟﻤﯿﺎﻩ.</a:t>
            </a:r>
            <a:endParaRPr lang="en-US" sz="2000" dirty="0"/>
          </a:p>
        </p:txBody>
      </p:sp>
      <p:sp>
        <p:nvSpPr>
          <p:cNvPr id="3" name="Rectangle 2"/>
          <p:cNvSpPr/>
          <p:nvPr/>
        </p:nvSpPr>
        <p:spPr>
          <a:xfrm>
            <a:off x="2935758" y="552126"/>
            <a:ext cx="5560170" cy="1631216"/>
          </a:xfrm>
          <a:prstGeom prst="rect">
            <a:avLst/>
          </a:prstGeom>
        </p:spPr>
        <p:txBody>
          <a:bodyPr wrap="square">
            <a:spAutoFit/>
          </a:bodyPr>
          <a:lstStyle/>
          <a:p>
            <a:pPr lvl="0" algn="just" rtl="1"/>
            <a:r>
              <a:rPr lang="ar-IQ" sz="2000" b="1" dirty="0">
                <a:solidFill>
                  <a:prstClr val="black"/>
                </a:solidFill>
              </a:rPr>
              <a:t>ﻫﻨﺎك ﻋدة طرق ﻟﺼﻨﺎﻋﺔ اﻹﺴﻤﻨت: اﻟطرﯿﻘﺔ اﻟﺠﺎﻓﺔ واﻟطرﯿﻘﺔ اﻟرطﺒﺔ واﻟطرﯿﻘﺔ ﻨﺼف اﻟﺠﺎﻓﺔ واﻟطرﯿﻘﺔ ﻨﺼف اﻟرطﺒﺔ. ﻟﻛن اﻟطرﯿﻘﺘﯿن اﻟرﺌﯿﺴﯿﺘﯿن ﻟﺼﻨﺎﻋﺔ اﻹﺴﻤﻨت ﻓﻲ اﻟﻌراق ﻫﻤﺎ اﻟطرﯿﻘﺔ اﻟرطﺒﺔ (</a:t>
            </a:r>
            <a:r>
              <a:rPr lang="en-US" sz="2000" b="1" dirty="0">
                <a:solidFill>
                  <a:prstClr val="black"/>
                </a:solidFill>
              </a:rPr>
              <a:t>wet method</a:t>
            </a:r>
            <a:r>
              <a:rPr lang="ar-IQ" sz="2000" b="1" dirty="0">
                <a:solidFill>
                  <a:prstClr val="black"/>
                </a:solidFill>
              </a:rPr>
              <a:t>) و اﻟطرﯿﻘﺔ اﻟﺠﺎﻓﺔ (</a:t>
            </a:r>
            <a:r>
              <a:rPr lang="en-US" sz="2000" b="1" dirty="0">
                <a:solidFill>
                  <a:prstClr val="black"/>
                </a:solidFill>
              </a:rPr>
              <a:t>dry method</a:t>
            </a:r>
            <a:r>
              <a:rPr lang="ar-IQ" sz="2000" b="1" dirty="0">
                <a:solidFill>
                  <a:prstClr val="black"/>
                </a:solidFill>
              </a:rPr>
              <a:t>) ﯿﻌﺘﻤد اﺨﺘﯿﺎر إﺤدى اﻟطرﯿﻘﺘﯿن ﻋﻠﻰ:</a:t>
            </a:r>
            <a:endParaRPr lang="en-US" sz="2000" dirty="0">
              <a:solidFill>
                <a:prstClr val="black"/>
              </a:solidFill>
            </a:endParaRPr>
          </a:p>
        </p:txBody>
      </p:sp>
      <p:sp>
        <p:nvSpPr>
          <p:cNvPr id="4" name="Rectangle 3"/>
          <p:cNvSpPr/>
          <p:nvPr/>
        </p:nvSpPr>
        <p:spPr>
          <a:xfrm>
            <a:off x="2935758" y="2708920"/>
            <a:ext cx="5560170" cy="1200329"/>
          </a:xfrm>
          <a:prstGeom prst="rect">
            <a:avLst/>
          </a:prstGeom>
        </p:spPr>
        <p:txBody>
          <a:bodyPr wrap="square">
            <a:spAutoFit/>
          </a:bodyPr>
          <a:lstStyle/>
          <a:p>
            <a:pPr marL="342900" lvl="0" indent="-342900" algn="just" rtl="1">
              <a:buFont typeface="Wingdings" pitchFamily="2" charset="2"/>
              <a:buChar char="v"/>
            </a:pPr>
            <a:r>
              <a:rPr lang="ar-IQ" b="1" dirty="0"/>
              <a:t>طﺒﯿﻌﺔ اﻟﻤواد اﻷوﻟﯿﺔ اﻟﻤوﺠودة ﻓﻲ اﻟﻤﻨطﻘﺔ ﺤﯿث ﺘﺴﺘﻌﻤل اﻟطرﯿﻘﺔ اﻟرطﺒﺔ ﻋﻨدﻤﺎ ﺘﻛون ﻨﺴﺒﺔ اﻟرطوﺒﺔ ﻓﻲ اﻟﺨﺎﻤﺎت ﻋﺎﻟﯿﺔ وﺘﺴﺘﻌﻤل اﻟطرﯿﻘﺔ اﻟﺠﺎﻓﺔ ﻋﻨدﻤﺎ ﺘﻛون اﻟﻤواد اﻟﺨﺎم ﺼﻠدة ﻟدرﺠﺔ إﻨﻬﺎ ﻻ ﺘﺘﻔﺘت ﺒﺎﻟﻤﺎء.</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strips(downLeft)">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 grpId="0"/>
      <p:bldP spid="3" grpId="0"/>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26438"/>
            <a:ext cx="9144000" cy="6784231"/>
          </a:xfrm>
          <a:prstGeom prst="rect">
            <a:avLst/>
          </a:prstGeom>
          <a:noFill/>
          <a:ln w="9525">
            <a:noFill/>
            <a:miter lim="800000"/>
            <a:headEnd/>
            <a:tailEnd/>
          </a:ln>
        </p:spPr>
      </p:pic>
      <p:sp>
        <p:nvSpPr>
          <p:cNvPr id="4" name="Rectangle 3"/>
          <p:cNvSpPr/>
          <p:nvPr/>
        </p:nvSpPr>
        <p:spPr>
          <a:xfrm>
            <a:off x="4703498" y="286925"/>
            <a:ext cx="3929281" cy="461665"/>
          </a:xfrm>
          <a:prstGeom prst="rect">
            <a:avLst/>
          </a:prstGeom>
        </p:spPr>
        <p:txBody>
          <a:bodyPr wrap="none">
            <a:spAutoFit/>
          </a:bodyPr>
          <a:lstStyle/>
          <a:p>
            <a:pPr lvl="0" algn="just" rtl="1"/>
            <a:r>
              <a:rPr lang="ar-SA" sz="2400" b="1" u="sng" dirty="0">
                <a:solidFill>
                  <a:srgbClr val="0070C0"/>
                </a:solidFill>
              </a:rPr>
              <a:t>مقاومة التماسك </a:t>
            </a:r>
            <a:r>
              <a:rPr lang="en-US" sz="2400" b="1" u="sng" dirty="0">
                <a:solidFill>
                  <a:srgbClr val="0070C0"/>
                </a:solidFill>
              </a:rPr>
              <a:t>Bond strength</a:t>
            </a:r>
            <a:endParaRPr lang="en-US" sz="2400" dirty="0">
              <a:solidFill>
                <a:srgbClr val="0070C0"/>
              </a:solidFill>
            </a:endParaRPr>
          </a:p>
        </p:txBody>
      </p:sp>
      <p:sp>
        <p:nvSpPr>
          <p:cNvPr id="5" name="Rectangle 4"/>
          <p:cNvSpPr/>
          <p:nvPr/>
        </p:nvSpPr>
        <p:spPr>
          <a:xfrm>
            <a:off x="179512" y="980728"/>
            <a:ext cx="8856984" cy="1200329"/>
          </a:xfrm>
          <a:prstGeom prst="rect">
            <a:avLst/>
          </a:prstGeom>
        </p:spPr>
        <p:txBody>
          <a:bodyPr wrap="square">
            <a:spAutoFit/>
          </a:bodyPr>
          <a:lstStyle/>
          <a:p>
            <a:pPr algn="just" rtl="1"/>
            <a:r>
              <a:rPr lang="ar-SA" sz="2400" b="1" dirty="0"/>
              <a:t>ﻣﻘﺎوﻣﺔ اﻟﺘﻤﺎﺳﻚ هي ﻣﻘﺎوﻣﺔ اﻟﺨﺮﺳﺎﻧﺔ ﻹﻧﺰﻻق حديد اﻟﺘﺴﻠﻴﺢ اﻟﻤﻠﺘﺼﻖ بها واﻟﻤﻮﺟﻮد بداخلها ويعتبر ﺗﻤﺎﺳﻚ الحديد ﻣﻊ اﻟﺨﺮﺳﺎﻧﺔ هو أﺳﺎس ﻓﻜﺮة اﻟﺘﺼﻤﻴﻢ اﻹﻧﺸﺎﺋﻰ ﻟﻸﻋﻀﺎء اﻹﻧﺸﺎﺋﻴﺔ ﻣﻦ اﻟﺨﺮﺳﺎﻧﺔ اﻟﻤﺴﻠﺤﺔ ويتم هذا اﻟﺘﻤﺎﺳﻚ بواسطة:</a:t>
            </a:r>
            <a:endParaRPr lang="en-US" sz="2400" dirty="0"/>
          </a:p>
        </p:txBody>
      </p:sp>
      <p:sp>
        <p:nvSpPr>
          <p:cNvPr id="6" name="Rectangle 5"/>
          <p:cNvSpPr/>
          <p:nvPr/>
        </p:nvSpPr>
        <p:spPr>
          <a:xfrm>
            <a:off x="2417498" y="2348880"/>
            <a:ext cx="6618998" cy="1200329"/>
          </a:xfrm>
          <a:prstGeom prst="rect">
            <a:avLst/>
          </a:prstGeom>
        </p:spPr>
        <p:txBody>
          <a:bodyPr wrap="square">
            <a:spAutoFit/>
          </a:bodyPr>
          <a:lstStyle/>
          <a:p>
            <a:pPr lvl="0" algn="just" rtl="1"/>
            <a:r>
              <a:rPr lang="ar-SA" sz="2400" b="1" dirty="0">
                <a:solidFill>
                  <a:prstClr val="black"/>
                </a:solidFill>
              </a:rPr>
              <a:t>الالتصاق مع الخرسانة </a:t>
            </a:r>
            <a:r>
              <a:rPr lang="en-US" sz="2400" b="1" dirty="0">
                <a:solidFill>
                  <a:prstClr val="black"/>
                </a:solidFill>
              </a:rPr>
              <a:t>Adhesion</a:t>
            </a:r>
            <a:endParaRPr lang="en-US" sz="2400" dirty="0">
              <a:solidFill>
                <a:prstClr val="black"/>
              </a:solidFill>
            </a:endParaRPr>
          </a:p>
          <a:p>
            <a:pPr lvl="0" algn="just" rtl="1"/>
            <a:r>
              <a:rPr lang="ar-IQ" sz="2400" b="1" dirty="0">
                <a:solidFill>
                  <a:prstClr val="black"/>
                </a:solidFill>
              </a:rPr>
              <a:t>قوى الاحتكاك بين حديد التسليح والخرسانة </a:t>
            </a:r>
            <a:r>
              <a:rPr lang="en-US" sz="2400" b="1" dirty="0">
                <a:solidFill>
                  <a:prstClr val="black"/>
                </a:solidFill>
              </a:rPr>
              <a:t>Friction</a:t>
            </a:r>
            <a:endParaRPr lang="en-US" sz="2400" dirty="0">
              <a:solidFill>
                <a:prstClr val="black"/>
              </a:solidFill>
            </a:endParaRPr>
          </a:p>
          <a:p>
            <a:pPr lvl="0" algn="just" rtl="1"/>
            <a:r>
              <a:rPr lang="ar-IQ" sz="2400" b="1" dirty="0">
                <a:solidFill>
                  <a:prstClr val="black"/>
                </a:solidFill>
              </a:rPr>
              <a:t>التحميل على النتوءات البارزة في حديد التسليح </a:t>
            </a:r>
            <a:r>
              <a:rPr lang="en-US" sz="2400" b="1" dirty="0">
                <a:solidFill>
                  <a:prstClr val="black"/>
                </a:solidFill>
              </a:rPr>
              <a:t>Bearing</a:t>
            </a:r>
            <a:endParaRPr lang="en-US" sz="2400" dirty="0">
              <a:solidFill>
                <a:prstClr val="black"/>
              </a:solidFill>
            </a:endParaRPr>
          </a:p>
        </p:txBody>
      </p:sp>
      <p:sp>
        <p:nvSpPr>
          <p:cNvPr id="7" name="Rectangle 6"/>
          <p:cNvSpPr/>
          <p:nvPr/>
        </p:nvSpPr>
        <p:spPr>
          <a:xfrm>
            <a:off x="179512" y="3778493"/>
            <a:ext cx="8849963" cy="830997"/>
          </a:xfrm>
          <a:prstGeom prst="rect">
            <a:avLst/>
          </a:prstGeom>
        </p:spPr>
        <p:txBody>
          <a:bodyPr wrap="square">
            <a:spAutoFit/>
          </a:bodyPr>
          <a:lstStyle/>
          <a:p>
            <a:pPr algn="just" rtl="1"/>
            <a:r>
              <a:rPr lang="ar-SA" sz="2400" b="1" dirty="0"/>
              <a:t>وﺗﻌﺘﻤﺪ ﻣﻘﺎوﻣﺔ اﻟﺘﻤﺎﺳﻚ ﻋﻠﻰ كل ﻣﻦ ﺧﻮاص اﻟﺨﺮﺳﺎﻧﺔ وﺧﻮاص الحديد وكذلك ﻋﻠﻰ ﻣﺴﺎﺣﺔ اﻟﺘﻼﻣﺲ بينهما. </a:t>
            </a:r>
            <a:endParaRPr lang="en-US" sz="2400" dirty="0"/>
          </a:p>
        </p:txBody>
      </p:sp>
      <p:sp>
        <p:nvSpPr>
          <p:cNvPr id="8" name="Rectangle 7"/>
          <p:cNvSpPr/>
          <p:nvPr/>
        </p:nvSpPr>
        <p:spPr>
          <a:xfrm>
            <a:off x="179513" y="4869160"/>
            <a:ext cx="8849962" cy="830997"/>
          </a:xfrm>
          <a:prstGeom prst="rect">
            <a:avLst/>
          </a:prstGeom>
        </p:spPr>
        <p:txBody>
          <a:bodyPr wrap="square">
            <a:spAutoFit/>
          </a:bodyPr>
          <a:lstStyle/>
          <a:p>
            <a:pPr algn="just" rtl="1"/>
            <a:r>
              <a:rPr lang="ar-SA" sz="2400" b="1" dirty="0"/>
              <a:t>وﻣﻦ البديهي أن ﺗﻜﻮن ﻣﻘﺎوﻣﺔ اﻟﺘﻤﺎﺳﻚ اكبر ﻓﻰ ﺣﺎﻟﺔ القضبان ذات اﻟﻨﺘﻮءات ﻋﻨﻬﺎ ﻓﻰ ﺣﺎﻟﺔ القضبان اﻟﻤﻠﺴﺎء. </a:t>
            </a:r>
            <a:endParaRPr lang="en-US" sz="2400" dirty="0"/>
          </a:p>
        </p:txBody>
      </p:sp>
    </p:spTree>
    <p:extLst>
      <p:ext uri="{BB962C8B-B14F-4D97-AF65-F5344CB8AC3E}">
        <p14:creationId xmlns:p14="http://schemas.microsoft.com/office/powerpoint/2010/main" val="8234640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4" name="Rectangle 3"/>
          <p:cNvSpPr/>
          <p:nvPr/>
        </p:nvSpPr>
        <p:spPr>
          <a:xfrm>
            <a:off x="517052" y="1465344"/>
            <a:ext cx="8280920" cy="3416320"/>
          </a:xfrm>
          <a:prstGeom prst="rect">
            <a:avLst/>
          </a:prstGeom>
        </p:spPr>
        <p:txBody>
          <a:bodyPr wrap="square">
            <a:spAutoFit/>
          </a:bodyPr>
          <a:lstStyle/>
          <a:p>
            <a:pPr algn="just" rtl="1"/>
            <a:r>
              <a:rPr lang="en-US" sz="2400" b="1" dirty="0"/>
              <a:t> </a:t>
            </a:r>
            <a:endParaRPr lang="en-US" sz="2400" dirty="0"/>
          </a:p>
          <a:p>
            <a:pPr algn="just" rtl="1"/>
            <a:r>
              <a:rPr lang="ar-SA" sz="2400" b="1" dirty="0"/>
              <a:t>وﺗﺘﺮاوح ﻣﻘﺎوﻣﺔ اﻟﺘﻤﺎﺳﻚ ﻣﻦ ٢٥ إﻟﻰ ٤٥ كغم/ﺳﻢ٢ وذﻟﻚ ﻓﻰ ﺣﺎﻟﺔ اﻟﺨﺮﺳﺎﻧﺔ ذات اﻟﻤﻘﺎوﻣﺔ العادية ≅ ٢٥٠ كغم/ﺳﻢ٢ أﻣﺎ ﻓﻰ ﺣﺎﻟﺔ اﻟﺨﺮﺳﺎﻧﺔ ﻋﺎﻟﻴﺔ اﻟﻤﻘﺎوﻣﺔ ﻓﺈن ﻣﻘﺎوﻣﺔ اﻟﺘﻤﺎﺳﻚ ﻗﺪ ﺗﺼﻞ إﻟﻰ ٨٠ كغم/ﺳﻢ٢ أو اكثر. ويجرى إﺧﺘﺒﺎرﺗﻌﻴﻴﻦ ﻣﻘﺎوﻣﺔ اﻟﺘﻤﺎﺳﻚ بين اﻟﺨﺮﺳﺎﻧﺔ وحديد اﻟﺘﺴﻠﻴﺢ وذﻟﻚ بتحديد اﻟﺤﻤﻞ اﻟﻤﺴﺒﺐ ﻹﻧﻬﻴﺎر وإﻧﺰﻻق قضيب حديد اﻟﺘﺴﻠﻴﺢ داﺧﻞ اﻟﺨﺮﺳﺎﻧﺔ. وﺗﻮﺟﺪ إﺧﺘﺒﺎرات عديدة ﻟﺘﻌﻴﻴﻦ ﻣﻘﺎوﻣﺔ اﻟﺘﻤﺎﺳﻚ ﺗﺨﺘﻠﻒ ﻋﻦ بعضهما ﻓﻰ كيفية ﺗﺤﻤﻴﻞ قضيب حديد اﻟﺘﺴﻠﻴﺢ.من الاختبارات المستعملة لقياس الارتباط هو اختبار الاقتلاع حيث يتم سحب فولاذ التسليح من مكعب الخرسانة.</a:t>
            </a:r>
            <a:endParaRPr lang="en-US" sz="2400" dirty="0"/>
          </a:p>
        </p:txBody>
      </p:sp>
    </p:spTree>
    <p:extLst>
      <p:ext uri="{BB962C8B-B14F-4D97-AF65-F5344CB8AC3E}">
        <p14:creationId xmlns:p14="http://schemas.microsoft.com/office/powerpoint/2010/main" val="8234640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467544" y="332656"/>
            <a:ext cx="8496944" cy="830997"/>
          </a:xfrm>
          <a:prstGeom prst="rect">
            <a:avLst/>
          </a:prstGeom>
        </p:spPr>
        <p:txBody>
          <a:bodyPr wrap="square">
            <a:spAutoFit/>
          </a:bodyPr>
          <a:lstStyle/>
          <a:p>
            <a:pPr algn="ctr" rtl="1"/>
            <a:r>
              <a:rPr lang="ar-SA" sz="2400" b="1" dirty="0">
                <a:solidFill>
                  <a:srgbClr val="C00000"/>
                </a:solidFill>
              </a:rPr>
              <a:t>الاسبوع السادس عشر: انكماش الخرسانة</a:t>
            </a:r>
            <a:r>
              <a:rPr lang="en-US" sz="2400" b="1" dirty="0">
                <a:solidFill>
                  <a:srgbClr val="C00000"/>
                </a:solidFill>
              </a:rPr>
              <a:t>: </a:t>
            </a:r>
            <a:r>
              <a:rPr lang="ar-SA" sz="2400" b="1" dirty="0">
                <a:solidFill>
                  <a:srgbClr val="C00000"/>
                </a:solidFill>
              </a:rPr>
              <a:t>انكماش الجفا</a:t>
            </a:r>
            <a:r>
              <a:rPr lang="ar-IQ" sz="2400" b="1" dirty="0">
                <a:solidFill>
                  <a:srgbClr val="C00000"/>
                </a:solidFill>
              </a:rPr>
              <a:t>ف،</a:t>
            </a:r>
            <a:r>
              <a:rPr lang="en-US" sz="2400" b="1" dirty="0">
                <a:solidFill>
                  <a:srgbClr val="C00000"/>
                </a:solidFill>
              </a:rPr>
              <a:t> </a:t>
            </a:r>
            <a:r>
              <a:rPr lang="ar-SA" sz="2400" b="1" dirty="0">
                <a:solidFill>
                  <a:srgbClr val="C00000"/>
                </a:solidFill>
              </a:rPr>
              <a:t>الانكماش المتباين</a:t>
            </a:r>
            <a:r>
              <a:rPr lang="ar-IQ" sz="2400" b="1" dirty="0">
                <a:solidFill>
                  <a:srgbClr val="C00000"/>
                </a:solidFill>
              </a:rPr>
              <a:t>،</a:t>
            </a:r>
            <a:r>
              <a:rPr lang="en-US" sz="2400" b="1" dirty="0">
                <a:solidFill>
                  <a:srgbClr val="C00000"/>
                </a:solidFill>
              </a:rPr>
              <a:t> </a:t>
            </a:r>
            <a:r>
              <a:rPr lang="ar-SA" sz="2400" b="1" dirty="0">
                <a:solidFill>
                  <a:srgbClr val="C00000"/>
                </a:solidFill>
              </a:rPr>
              <a:t>انكماش الكربنة</a:t>
            </a:r>
            <a:r>
              <a:rPr lang="ar-IQ" sz="2400" b="1" dirty="0">
                <a:solidFill>
                  <a:srgbClr val="C00000"/>
                </a:solidFill>
              </a:rPr>
              <a:t>.</a:t>
            </a:r>
            <a:r>
              <a:rPr lang="en-US" sz="2400" b="1" dirty="0">
                <a:solidFill>
                  <a:srgbClr val="C00000"/>
                </a:solidFill>
              </a:rPr>
              <a:t> </a:t>
            </a:r>
            <a:endParaRPr lang="en-US" sz="2400" dirty="0">
              <a:solidFill>
                <a:srgbClr val="C00000"/>
              </a:solidFill>
            </a:endParaRPr>
          </a:p>
        </p:txBody>
      </p:sp>
      <p:sp>
        <p:nvSpPr>
          <p:cNvPr id="5" name="Rectangle 4"/>
          <p:cNvSpPr/>
          <p:nvPr/>
        </p:nvSpPr>
        <p:spPr>
          <a:xfrm>
            <a:off x="1629308" y="1163653"/>
            <a:ext cx="5958408" cy="400110"/>
          </a:xfrm>
          <a:prstGeom prst="rect">
            <a:avLst/>
          </a:prstGeom>
        </p:spPr>
        <p:txBody>
          <a:bodyPr wrap="square">
            <a:spAutoFit/>
          </a:bodyPr>
          <a:lstStyle/>
          <a:p>
            <a:pPr algn="just" rtl="1"/>
            <a:r>
              <a:rPr lang="ar-SA" sz="2000" b="1" dirty="0">
                <a:solidFill>
                  <a:srgbClr val="0070C0"/>
                </a:solidFill>
              </a:rPr>
              <a:t>ماهي ظاهرة انكماش الخرسانة </a:t>
            </a:r>
            <a:r>
              <a:rPr lang="en-US" sz="2000" b="1" dirty="0">
                <a:solidFill>
                  <a:srgbClr val="0070C0"/>
                </a:solidFill>
              </a:rPr>
              <a:t>Shrinkage</a:t>
            </a:r>
            <a:r>
              <a:rPr lang="ar-SA" sz="2000" b="1" dirty="0">
                <a:solidFill>
                  <a:srgbClr val="0070C0"/>
                </a:solidFill>
              </a:rPr>
              <a:t> وكيف يعبر عنها؟</a:t>
            </a:r>
            <a:endParaRPr lang="en-US" sz="2000" dirty="0">
              <a:solidFill>
                <a:srgbClr val="0070C0"/>
              </a:solidFill>
            </a:endParaRPr>
          </a:p>
        </p:txBody>
      </p:sp>
      <p:sp>
        <p:nvSpPr>
          <p:cNvPr id="6" name="Rectangle 5"/>
          <p:cNvSpPr/>
          <p:nvPr/>
        </p:nvSpPr>
        <p:spPr>
          <a:xfrm>
            <a:off x="467544" y="1700808"/>
            <a:ext cx="8496944" cy="769441"/>
          </a:xfrm>
          <a:prstGeom prst="rect">
            <a:avLst/>
          </a:prstGeom>
        </p:spPr>
        <p:txBody>
          <a:bodyPr wrap="square">
            <a:spAutoFit/>
          </a:bodyPr>
          <a:lstStyle/>
          <a:p>
            <a:pPr algn="just" rtl="1"/>
            <a:r>
              <a:rPr lang="ar-IQ" sz="2000" b="1" dirty="0"/>
              <a:t>انكماش الخرسانة هو نقصان ابعادها (حجمها) سواءا كانت طرية او متصلبة، </a:t>
            </a:r>
            <a:r>
              <a:rPr lang="ar-IQ" sz="2400" b="1" dirty="0"/>
              <a:t>السبب</a:t>
            </a:r>
            <a:r>
              <a:rPr lang="ar-IQ" sz="2000" b="1" dirty="0"/>
              <a:t> الرئيسي في ذلك هو فقدان الماء من جسم الخرسانة. </a:t>
            </a:r>
            <a:endParaRPr lang="en-US" sz="2000" dirty="0"/>
          </a:p>
        </p:txBody>
      </p:sp>
      <p:sp>
        <p:nvSpPr>
          <p:cNvPr id="9" name="Rectangle 8"/>
          <p:cNvSpPr/>
          <p:nvPr/>
        </p:nvSpPr>
        <p:spPr>
          <a:xfrm>
            <a:off x="467544" y="2492896"/>
            <a:ext cx="8496944" cy="707886"/>
          </a:xfrm>
          <a:prstGeom prst="rect">
            <a:avLst/>
          </a:prstGeom>
        </p:spPr>
        <p:txBody>
          <a:bodyPr wrap="square">
            <a:spAutoFit/>
          </a:bodyPr>
          <a:lstStyle/>
          <a:p>
            <a:pPr algn="just" rtl="1"/>
            <a:r>
              <a:rPr lang="ar-IQ" sz="2000" b="1" dirty="0"/>
              <a:t> يطلق تعبير الانكماش اللدن (</a:t>
            </a:r>
            <a:r>
              <a:rPr lang="en-US" sz="2000" b="1" dirty="0"/>
              <a:t>Plastic shrinkage</a:t>
            </a:r>
            <a:r>
              <a:rPr lang="ar-IQ" sz="2000" b="1" dirty="0"/>
              <a:t>) على انكماش الخرسانة الطرية ومصطلح الانكماش (</a:t>
            </a:r>
            <a:r>
              <a:rPr lang="en-US" sz="2000" b="1" dirty="0"/>
              <a:t>Shrinkage</a:t>
            </a:r>
            <a:r>
              <a:rPr lang="ar-IQ" sz="2000" b="1" dirty="0"/>
              <a:t>) بصورة عامة على انكماش الخرسانة المتصلبة. </a:t>
            </a:r>
            <a:endParaRPr lang="en-US" sz="2000" dirty="0"/>
          </a:p>
        </p:txBody>
      </p:sp>
      <p:sp>
        <p:nvSpPr>
          <p:cNvPr id="10" name="Rectangle 9"/>
          <p:cNvSpPr/>
          <p:nvPr/>
        </p:nvSpPr>
        <p:spPr>
          <a:xfrm>
            <a:off x="467544" y="3284984"/>
            <a:ext cx="8496943" cy="707886"/>
          </a:xfrm>
          <a:prstGeom prst="rect">
            <a:avLst/>
          </a:prstGeom>
        </p:spPr>
        <p:txBody>
          <a:bodyPr wrap="square">
            <a:spAutoFit/>
          </a:bodyPr>
          <a:lstStyle/>
          <a:p>
            <a:pPr algn="just" rtl="1"/>
            <a:r>
              <a:rPr lang="ar-IQ" sz="2000" b="1" dirty="0"/>
              <a:t>انكماش الخرسانة المتصلبة عدة انواع اهمها واكبرها قيمة هو انكماش الجفاف (</a:t>
            </a:r>
            <a:r>
              <a:rPr lang="en-US" sz="2000" b="1" dirty="0"/>
              <a:t>Draying shrinkage</a:t>
            </a:r>
            <a:r>
              <a:rPr lang="ar-IQ" sz="2000" b="1" dirty="0"/>
              <a:t>) وسببه فقدان الخرسانة لماء الجل. </a:t>
            </a:r>
            <a:endParaRPr lang="en-US" sz="2000" dirty="0"/>
          </a:p>
        </p:txBody>
      </p:sp>
      <p:sp>
        <p:nvSpPr>
          <p:cNvPr id="11" name="Rectangle 10"/>
          <p:cNvSpPr/>
          <p:nvPr/>
        </p:nvSpPr>
        <p:spPr>
          <a:xfrm>
            <a:off x="467545" y="4149080"/>
            <a:ext cx="8496942" cy="707886"/>
          </a:xfrm>
          <a:prstGeom prst="rect">
            <a:avLst/>
          </a:prstGeom>
        </p:spPr>
        <p:txBody>
          <a:bodyPr wrap="square">
            <a:spAutoFit/>
          </a:bodyPr>
          <a:lstStyle/>
          <a:p>
            <a:pPr algn="just" rtl="1"/>
            <a:r>
              <a:rPr lang="ar-IQ" sz="2000" b="1" dirty="0"/>
              <a:t>نوع اخر هو انكماش التكربن (</a:t>
            </a:r>
            <a:r>
              <a:rPr lang="en-US" sz="2000" b="1" dirty="0"/>
              <a:t>Carbonation shrinkage</a:t>
            </a:r>
            <a:r>
              <a:rPr lang="ar-IQ" sz="2000" b="1" dirty="0"/>
              <a:t>) ويحدث بسبب تفاعل احد نواتج اماهة السمنت والذي هو النوره </a:t>
            </a:r>
            <a:r>
              <a:rPr lang="en-US" sz="2000" b="1" dirty="0" err="1"/>
              <a:t>Ca</a:t>
            </a:r>
            <a:r>
              <a:rPr lang="en-US" sz="2000" b="1" dirty="0"/>
              <a:t>(OH)</a:t>
            </a:r>
            <a:r>
              <a:rPr lang="en-US" sz="2000" b="1" baseline="-25000" dirty="0"/>
              <a:t>2 </a:t>
            </a:r>
            <a:r>
              <a:rPr lang="ar-IQ" sz="2000" b="1" baseline="-25000" dirty="0"/>
              <a:t> </a:t>
            </a:r>
            <a:r>
              <a:rPr lang="ar-IQ" sz="2000" b="1" dirty="0"/>
              <a:t>مع ثاني اوكسيد الكاربون الموجود في الجو:</a:t>
            </a:r>
            <a:endParaRPr lang="en-US" sz="2000" dirty="0"/>
          </a:p>
        </p:txBody>
      </p:sp>
      <mc:AlternateContent xmlns:mc="http://schemas.openxmlformats.org/markup-compatibility/2006" xmlns:a14="http://schemas.microsoft.com/office/drawing/2010/main">
        <mc:Choice Requires="a14">
          <p:sp>
            <p:nvSpPr>
              <p:cNvPr id="12" name="Rectangle 11"/>
              <p:cNvSpPr/>
              <p:nvPr/>
            </p:nvSpPr>
            <p:spPr>
              <a:xfrm>
                <a:off x="2939856" y="4941168"/>
                <a:ext cx="392697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a:latin typeface="Cambria Math"/>
                        </a:rPr>
                        <m:t>𝑪𝒂</m:t>
                      </m:r>
                      <m:sSub>
                        <m:sSubPr>
                          <m:ctrlPr>
                            <a:rPr lang="en-US" sz="2000" b="1" i="1">
                              <a:latin typeface="Cambria Math"/>
                            </a:rPr>
                          </m:ctrlPr>
                        </m:sSubPr>
                        <m:e>
                          <m:r>
                            <a:rPr lang="en-US" sz="2000" b="1" i="1">
                              <a:latin typeface="Cambria Math"/>
                            </a:rPr>
                            <m:t>(</m:t>
                          </m:r>
                          <m:r>
                            <a:rPr lang="en-US" sz="2000" b="1" i="1">
                              <a:latin typeface="Cambria Math"/>
                            </a:rPr>
                            <m:t>𝑶𝑯</m:t>
                          </m:r>
                          <m:r>
                            <a:rPr lang="en-US" sz="2000" b="1" i="1">
                              <a:latin typeface="Cambria Math"/>
                            </a:rPr>
                            <m:t>)</m:t>
                          </m:r>
                        </m:e>
                        <m:sub>
                          <m:r>
                            <a:rPr lang="en-US" sz="2000" b="1" i="1">
                              <a:latin typeface="Cambria Math"/>
                            </a:rPr>
                            <m:t>𝟐</m:t>
                          </m:r>
                        </m:sub>
                      </m:sSub>
                      <m:r>
                        <a:rPr lang="en-US" sz="2000" b="1" i="1">
                          <a:latin typeface="Cambria Math"/>
                        </a:rPr>
                        <m:t>+</m:t>
                      </m:r>
                      <m:sSub>
                        <m:sSubPr>
                          <m:ctrlPr>
                            <a:rPr lang="en-US" sz="2000" b="1" i="1">
                              <a:latin typeface="Cambria Math"/>
                            </a:rPr>
                          </m:ctrlPr>
                        </m:sSubPr>
                        <m:e>
                          <m:r>
                            <a:rPr lang="en-US" sz="2000" b="1" i="1">
                              <a:latin typeface="Cambria Math"/>
                            </a:rPr>
                            <m:t>𝑪𝑶</m:t>
                          </m:r>
                        </m:e>
                        <m:sub>
                          <m:r>
                            <a:rPr lang="en-US" sz="2000" b="1" i="1">
                              <a:latin typeface="Cambria Math"/>
                            </a:rPr>
                            <m:t>𝟐</m:t>
                          </m:r>
                        </m:sub>
                      </m:sSub>
                      <m:r>
                        <a:rPr lang="en-US" sz="2000" b="1" i="1">
                          <a:latin typeface="Cambria Math"/>
                        </a:rPr>
                        <m:t>→</m:t>
                      </m:r>
                      <m:r>
                        <a:rPr lang="en-US" sz="2000" b="1" i="1">
                          <a:latin typeface="Cambria Math"/>
                        </a:rPr>
                        <m:t>𝑪𝒂</m:t>
                      </m:r>
                      <m:sSub>
                        <m:sSubPr>
                          <m:ctrlPr>
                            <a:rPr lang="en-US" sz="2000" b="1" i="1">
                              <a:latin typeface="Cambria Math"/>
                            </a:rPr>
                          </m:ctrlPr>
                        </m:sSubPr>
                        <m:e>
                          <m:r>
                            <a:rPr lang="en-US" sz="2000" b="1" i="1">
                              <a:latin typeface="Cambria Math"/>
                            </a:rPr>
                            <m:t>𝑪𝑶</m:t>
                          </m:r>
                        </m:e>
                        <m:sub>
                          <m:r>
                            <a:rPr lang="en-US" sz="2000" b="1" i="1">
                              <a:latin typeface="Cambria Math"/>
                            </a:rPr>
                            <m:t>𝟑</m:t>
                          </m:r>
                        </m:sub>
                      </m:sSub>
                      <m:r>
                        <a:rPr lang="en-US" sz="2000" b="1" i="1">
                          <a:latin typeface="Cambria Math"/>
                        </a:rPr>
                        <m:t>+</m:t>
                      </m:r>
                      <m:sSub>
                        <m:sSubPr>
                          <m:ctrlPr>
                            <a:rPr lang="en-US" sz="2000" b="1" i="1">
                              <a:latin typeface="Cambria Math"/>
                            </a:rPr>
                          </m:ctrlPr>
                        </m:sSubPr>
                        <m:e>
                          <m:r>
                            <a:rPr lang="en-US" sz="2000" b="1" i="1">
                              <a:latin typeface="Cambria Math"/>
                            </a:rPr>
                            <m:t>𝑯</m:t>
                          </m:r>
                        </m:e>
                        <m:sub>
                          <m:r>
                            <a:rPr lang="en-US" sz="2000" b="1" i="1">
                              <a:latin typeface="Cambria Math"/>
                            </a:rPr>
                            <m:t>𝟐</m:t>
                          </m:r>
                        </m:sub>
                      </m:sSub>
                      <m:r>
                        <a:rPr lang="en-US" sz="2000" b="1" i="1">
                          <a:latin typeface="Cambria Math"/>
                        </a:rPr>
                        <m:t>𝑶</m:t>
                      </m:r>
                    </m:oMath>
                  </m:oMathPara>
                </a14:m>
                <a:endParaRPr lang="en-US" sz="2000" dirty="0"/>
              </a:p>
            </p:txBody>
          </p:sp>
        </mc:Choice>
        <mc:Fallback xmlns="">
          <p:sp>
            <p:nvSpPr>
              <p:cNvPr id="12" name="Rectangle 11"/>
              <p:cNvSpPr>
                <a:spLocks noRot="1" noChangeAspect="1" noMove="1" noResize="1" noEditPoints="1" noAdjustHandles="1" noChangeArrowheads="1" noChangeShapeType="1" noTextEdit="1"/>
              </p:cNvSpPr>
              <p:nvPr/>
            </p:nvSpPr>
            <p:spPr>
              <a:xfrm>
                <a:off x="2939856" y="4941168"/>
                <a:ext cx="3926972" cy="400110"/>
              </a:xfrm>
              <a:prstGeom prst="rect">
                <a:avLst/>
              </a:prstGeom>
              <a:blipFill rotWithShape="1">
                <a:blip r:embed="rId3"/>
                <a:stretch>
                  <a:fillRect t="-6154" r="-2329" b="-29231"/>
                </a:stretch>
              </a:blipFill>
            </p:spPr>
            <p:txBody>
              <a:bodyPr/>
              <a:lstStyle/>
              <a:p>
                <a:r>
                  <a:rPr lang="en-US">
                    <a:noFill/>
                  </a:rPr>
                  <a:t> </a:t>
                </a:r>
              </a:p>
            </p:txBody>
          </p:sp>
        </mc:Fallback>
      </mc:AlternateContent>
      <p:sp>
        <p:nvSpPr>
          <p:cNvPr id="13" name="Rectangle 12"/>
          <p:cNvSpPr/>
          <p:nvPr/>
        </p:nvSpPr>
        <p:spPr>
          <a:xfrm>
            <a:off x="467545" y="5341278"/>
            <a:ext cx="8496943" cy="1015663"/>
          </a:xfrm>
          <a:prstGeom prst="rect">
            <a:avLst/>
          </a:prstGeom>
        </p:spPr>
        <p:txBody>
          <a:bodyPr wrap="square">
            <a:spAutoFit/>
          </a:bodyPr>
          <a:lstStyle/>
          <a:p>
            <a:pPr algn="just" rtl="1"/>
            <a:r>
              <a:rPr lang="ar-IQ" sz="2000" b="1" dirty="0"/>
              <a:t>نوع ثالث من الانكماش يسمى الانكماش الذاتي (</a:t>
            </a:r>
            <a:r>
              <a:rPr lang="en-US" sz="2000" b="1" dirty="0" err="1"/>
              <a:t>Autogenous</a:t>
            </a:r>
            <a:r>
              <a:rPr lang="en-US" sz="2000" b="1" dirty="0"/>
              <a:t> shrinkage</a:t>
            </a:r>
            <a:r>
              <a:rPr lang="ar-IQ" sz="2000" b="1" dirty="0"/>
              <a:t>) بسبب جفاف ماء الخلطة بسبب استهلاكه بعملية تفاعل او اماهة السمنت. يحدث في حالة عدم وجود مصدر خارجي للماء كما في حالة الاجزاء الداخلية في الخرسانة الضخمة (الكتلية). </a:t>
            </a:r>
            <a:endParaRPr lang="en-US" sz="2000" dirty="0"/>
          </a:p>
        </p:txBody>
      </p:sp>
    </p:spTree>
    <p:extLst>
      <p:ext uri="{BB962C8B-B14F-4D97-AF65-F5344CB8AC3E}">
        <p14:creationId xmlns:p14="http://schemas.microsoft.com/office/powerpoint/2010/main" val="396496558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heel(1)">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9" grpId="0"/>
      <p:bldP spid="10" grpId="0"/>
      <p:bldP spid="11" grpId="0"/>
      <p:bldP spid="12" grpId="0"/>
      <p:bldP spid="1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467544" y="474345"/>
            <a:ext cx="8496944" cy="6001643"/>
          </a:xfrm>
          <a:prstGeom prst="rect">
            <a:avLst/>
          </a:prstGeom>
        </p:spPr>
        <p:txBody>
          <a:bodyPr wrap="square">
            <a:spAutoFit/>
          </a:bodyPr>
          <a:lstStyle/>
          <a:p>
            <a:pPr algn="ctr" rtl="1"/>
            <a:r>
              <a:rPr lang="ar-IQ" sz="2400" b="1" dirty="0">
                <a:solidFill>
                  <a:srgbClr val="FF0000"/>
                </a:solidFill>
              </a:rPr>
              <a:t>الانكماش اللدن </a:t>
            </a:r>
            <a:r>
              <a:rPr lang="en-US" sz="2400" b="1" dirty="0">
                <a:solidFill>
                  <a:srgbClr val="FF0000"/>
                </a:solidFill>
              </a:rPr>
              <a:t>Plastic Shrinkage</a:t>
            </a:r>
          </a:p>
          <a:p>
            <a:pPr algn="ctr" rtl="1"/>
            <a:r>
              <a:rPr lang="ar-IQ" sz="2400" b="1" dirty="0">
                <a:solidFill>
                  <a:srgbClr val="FF0000"/>
                </a:solidFill>
              </a:rPr>
              <a:t>ماهو انكماش الخرسانة اللدن، ماهي اسبابه وتأثيراته السلبية؟</a:t>
            </a:r>
            <a:endParaRPr lang="en-US" sz="2400" b="1" dirty="0">
              <a:solidFill>
                <a:srgbClr val="FF0000"/>
              </a:solidFill>
            </a:endParaRPr>
          </a:p>
          <a:p>
            <a:pPr algn="ctr" rtl="1"/>
            <a:endParaRPr lang="en-US" sz="2400" b="1" dirty="0">
              <a:solidFill>
                <a:srgbClr val="FF0000"/>
              </a:solidFill>
            </a:endParaRPr>
          </a:p>
          <a:p>
            <a:pPr algn="just" rtl="1"/>
            <a:r>
              <a:rPr lang="ar-IQ" sz="2400" b="1" dirty="0"/>
              <a:t>يحدث الانكماش اللدن في الخرسانة الطرية بسبب فقدانها للماء بالتبخر من سطحها العلوي بالدرجة الرئيسة، وقد يحدث بسبب امتصاص القوالب او طبقة التربة (تحت الاساس) للماء في الخرسانة الطرية، تكون الفراغات بين المواد الصلبة مملوؤة بالكامل بالماء وعندما تتم ازالة هذا الماء بفعل التبخر او الامتصاص يزداد شده السطحي مسببا انكماش ملاط السمنت باستمرار ازالة الماء تزداد اجهادات الشد في الخرسانة الطرية لحين الوصول الى الاجهاد الذي يسبب تشققها.</a:t>
            </a:r>
            <a:endParaRPr lang="en-US" sz="2400" b="1" dirty="0"/>
          </a:p>
          <a:p>
            <a:pPr algn="just" rtl="1"/>
            <a:endParaRPr lang="en-US" sz="2400" dirty="0"/>
          </a:p>
          <a:p>
            <a:pPr algn="just" rtl="1"/>
            <a:r>
              <a:rPr lang="ar-IQ" sz="2400" b="1" dirty="0"/>
              <a:t>بما ان السبب الرئيسي لحدوث الانكماش اللدن في الخرسانة هو تبخر الماء من سطحها، لذلك يجب اخذ الاحتياطات للحد من تبخر الماء بحيث لايتجاوز معدل تبخر الماء 1 كغم/م</a:t>
            </a:r>
            <a:r>
              <a:rPr lang="ar-IQ" sz="2400" b="1" baseline="30000" dirty="0"/>
              <a:t>2</a:t>
            </a:r>
            <a:r>
              <a:rPr lang="ar-IQ" sz="2400" b="1" dirty="0"/>
              <a:t> ساعه. ان التشققات الناجمة عن الانكماش اللدن عادة ماتكون بعمق لايتجاوز 50 مم الا انها تكون عبارة عن نقاط ضعف في الخرسانة قد تنمو او تمتد لاحقا الى عمق او سمك المقطع الخرساني بكامله بعد تصلب الخرسانة بسبب نقصان ابعادها بفعل انكماش الجفاف او التغيرات البعدية الحرارية للخرسانة.</a:t>
            </a:r>
            <a:endParaRPr lang="en-US" sz="2400" dirty="0"/>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wipe(down)">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352928" cy="2952978"/>
          </a:xfrm>
          <a:prstGeom prst="rect">
            <a:avLst/>
          </a:prstGeom>
          <a:noFill/>
          <a:ln>
            <a:noFill/>
          </a:ln>
        </p:spPr>
      </p:pic>
      <p:sp>
        <p:nvSpPr>
          <p:cNvPr id="8" name="Rectangle 7"/>
          <p:cNvSpPr/>
          <p:nvPr/>
        </p:nvSpPr>
        <p:spPr>
          <a:xfrm>
            <a:off x="3275264" y="4725144"/>
            <a:ext cx="2305439" cy="400110"/>
          </a:xfrm>
          <a:prstGeom prst="rect">
            <a:avLst/>
          </a:prstGeom>
        </p:spPr>
        <p:txBody>
          <a:bodyPr wrap="none">
            <a:spAutoFit/>
          </a:bodyPr>
          <a:lstStyle/>
          <a:p>
            <a:pPr algn="ctr" rtl="1"/>
            <a:r>
              <a:rPr lang="ar-SA" sz="2000" b="1" dirty="0">
                <a:solidFill>
                  <a:schemeClr val="accent6">
                    <a:lumMod val="75000"/>
                  </a:schemeClr>
                </a:solidFill>
              </a:rPr>
              <a:t>ميكانيكية حدوث الانكماش</a:t>
            </a:r>
            <a:endParaRPr lang="en-US" sz="2000" b="1" dirty="0">
              <a:solidFill>
                <a:schemeClr val="accent6">
                  <a:lumMod val="75000"/>
                </a:schemeClr>
              </a:solidFill>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08720"/>
            <a:ext cx="8208912" cy="423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51520" y="404664"/>
            <a:ext cx="8712968" cy="1631216"/>
          </a:xfrm>
          <a:prstGeom prst="rect">
            <a:avLst/>
          </a:prstGeom>
        </p:spPr>
        <p:txBody>
          <a:bodyPr wrap="square">
            <a:spAutoFit/>
          </a:bodyPr>
          <a:lstStyle/>
          <a:p>
            <a:pPr algn="ctr" rtl="1"/>
            <a:r>
              <a:rPr lang="ar-IQ" sz="2000" b="1" dirty="0">
                <a:solidFill>
                  <a:srgbClr val="FF0000"/>
                </a:solidFill>
              </a:rPr>
              <a:t>الانكماش الذاتي </a:t>
            </a:r>
            <a:r>
              <a:rPr lang="en-US" sz="2000" b="1" dirty="0" err="1">
                <a:solidFill>
                  <a:srgbClr val="FF0000"/>
                </a:solidFill>
              </a:rPr>
              <a:t>Autogenous</a:t>
            </a:r>
            <a:r>
              <a:rPr lang="en-US" sz="2000" b="1" dirty="0">
                <a:solidFill>
                  <a:srgbClr val="FF0000"/>
                </a:solidFill>
              </a:rPr>
              <a:t> Shrinkage</a:t>
            </a:r>
            <a:endParaRPr lang="en-US" sz="2000" dirty="0">
              <a:solidFill>
                <a:srgbClr val="FF0000"/>
              </a:solidFill>
            </a:endParaRPr>
          </a:p>
          <a:p>
            <a:pPr algn="ctr" rtl="1"/>
            <a:r>
              <a:rPr lang="ar-IQ" sz="2000" b="1" dirty="0">
                <a:solidFill>
                  <a:srgbClr val="FF0000"/>
                </a:solidFill>
              </a:rPr>
              <a:t>ماهو المقصود بالانكماش الذاتي في الخرسانة؟</a:t>
            </a:r>
            <a:endParaRPr lang="en-US" sz="2000" b="1" dirty="0">
              <a:solidFill>
                <a:srgbClr val="FF0000"/>
              </a:solidFill>
            </a:endParaRPr>
          </a:p>
          <a:p>
            <a:pPr algn="just" rtl="1"/>
            <a:r>
              <a:rPr lang="ar-SA" sz="2000" b="1" dirty="0"/>
              <a:t>الانكماش الذاتي هو نقصان ابعاد الخرسانة بسبب استنفاذ الماء الموجود في مسامات الخرسانة بعملية اماهة السمنت. ان تاثير هذا النوع من الانكماش قليل بسبب اضافة او تعويض الماء المتبخر ب</a:t>
            </a:r>
            <a:r>
              <a:rPr lang="ar-IQ" sz="2000" b="1" dirty="0"/>
              <a:t>م</a:t>
            </a:r>
            <a:r>
              <a:rPr lang="ar-SA" sz="2000" b="1" dirty="0"/>
              <a:t>اء الانضاج عدا الاجزاء الداخلية في الخرسانة الكتلية (</a:t>
            </a:r>
            <a:r>
              <a:rPr lang="en-US" sz="2000" b="1" dirty="0"/>
              <a:t>Mass concrete</a:t>
            </a:r>
            <a:r>
              <a:rPr lang="ar-SA" sz="2000" b="1" dirty="0"/>
              <a:t>)</a:t>
            </a:r>
            <a:r>
              <a:rPr lang="ar-IQ" sz="2000" b="1" dirty="0"/>
              <a:t> والتي لايصلها ماء الانضاج.</a:t>
            </a:r>
            <a:endParaRPr lang="en-US" sz="2000" b="1" dirty="0"/>
          </a:p>
        </p:txBody>
      </p:sp>
      <p:sp>
        <p:nvSpPr>
          <p:cNvPr id="4" name="Rectangle 3"/>
          <p:cNvSpPr/>
          <p:nvPr/>
        </p:nvSpPr>
        <p:spPr>
          <a:xfrm>
            <a:off x="251520" y="2274838"/>
            <a:ext cx="8712968" cy="1938992"/>
          </a:xfrm>
          <a:prstGeom prst="rect">
            <a:avLst/>
          </a:prstGeom>
        </p:spPr>
        <p:txBody>
          <a:bodyPr wrap="square">
            <a:spAutoFit/>
          </a:bodyPr>
          <a:lstStyle/>
          <a:p>
            <a:pPr algn="ctr" rtl="1"/>
            <a:r>
              <a:rPr lang="ar-SA" sz="2000" b="1" dirty="0">
                <a:solidFill>
                  <a:srgbClr val="FF0000"/>
                </a:solidFill>
              </a:rPr>
              <a:t>انكماش الجفاف  </a:t>
            </a:r>
            <a:r>
              <a:rPr lang="en-US" sz="2000" b="1" dirty="0">
                <a:solidFill>
                  <a:srgbClr val="FF0000"/>
                </a:solidFill>
              </a:rPr>
              <a:t>Draying Shrinkage</a:t>
            </a:r>
          </a:p>
          <a:p>
            <a:pPr algn="ctr" rtl="1"/>
            <a:r>
              <a:rPr lang="ar-SA" sz="2000" b="1" dirty="0">
                <a:solidFill>
                  <a:srgbClr val="FF0000"/>
                </a:solidFill>
              </a:rPr>
              <a:t>كيف يحدث انكماش الجفاف في الخرسانة؟</a:t>
            </a:r>
            <a:endParaRPr lang="en-US" sz="2000" b="1" dirty="0">
              <a:solidFill>
                <a:srgbClr val="FF0000"/>
              </a:solidFill>
            </a:endParaRPr>
          </a:p>
          <a:p>
            <a:pPr algn="just" rtl="1"/>
            <a:r>
              <a:rPr lang="ar-SA" sz="2000" b="1" dirty="0"/>
              <a:t>يحدث انكماش الجفاف في الخرسانة المتصلبة بفعل فقدانها للماء من المسامات الشعرية ومسامات الجل حيث بفقدان الماء يزاد الشد السطحي مؤديا الى انكماش الخرسانة. ان هذا النوع من الانكماش هو الاكبر قيمة والاكثر تأثيرا من انواع الانكماش الاخرى. يتم استعادة جزء من هذا الانكماش باعادة ترطيب الخرسانة.</a:t>
            </a:r>
            <a:endParaRPr lang="en-US" sz="2000" dirty="0"/>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 calcmode="lin" valueType="num">
                                      <p:cBhvr additive="base">
                                        <p:cTn id="3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57429" y="135915"/>
            <a:ext cx="9144000" cy="6784231"/>
          </a:xfrm>
          <a:prstGeom prst="rect">
            <a:avLst/>
          </a:prstGeom>
          <a:noFill/>
          <a:ln w="9525">
            <a:noFill/>
            <a:miter lim="800000"/>
            <a:headEnd/>
            <a:tailEnd/>
          </a:ln>
        </p:spPr>
      </p:pic>
      <p:sp>
        <p:nvSpPr>
          <p:cNvPr id="4" name="Rectangle 3"/>
          <p:cNvSpPr/>
          <p:nvPr/>
        </p:nvSpPr>
        <p:spPr>
          <a:xfrm>
            <a:off x="395536" y="404664"/>
            <a:ext cx="8352928" cy="3170099"/>
          </a:xfrm>
          <a:prstGeom prst="rect">
            <a:avLst/>
          </a:prstGeom>
        </p:spPr>
        <p:txBody>
          <a:bodyPr wrap="square">
            <a:spAutoFit/>
          </a:bodyPr>
          <a:lstStyle/>
          <a:p>
            <a:pPr algn="ctr" rtl="1"/>
            <a:r>
              <a:rPr lang="ar-SA" sz="2000" b="1" dirty="0">
                <a:solidFill>
                  <a:srgbClr val="FF0000"/>
                </a:solidFill>
              </a:rPr>
              <a:t>العوامل التي تؤثر على انكماش الجفاف</a:t>
            </a:r>
            <a:endParaRPr lang="en-US" sz="2000" b="1" dirty="0">
              <a:solidFill>
                <a:srgbClr val="FF0000"/>
              </a:solidFill>
            </a:endParaRPr>
          </a:p>
          <a:p>
            <a:pPr algn="just" rtl="1"/>
            <a:r>
              <a:rPr lang="ar-SA" sz="2000" b="1" dirty="0"/>
              <a:t>1. محتوى السمنت وماء الخلط بزيادتهما يزداد الانكماش.</a:t>
            </a:r>
            <a:endParaRPr lang="en-US" sz="2000" dirty="0"/>
          </a:p>
          <a:p>
            <a:pPr algn="just" rtl="1"/>
            <a:r>
              <a:rPr lang="ar-SA" sz="2000" b="1" dirty="0"/>
              <a:t>2. نوع ونعومة السمنت: يزداد الانكماش لعجينة السمنت بزيادة نعومته ونقصان نسب </a:t>
            </a:r>
            <a:r>
              <a:rPr lang="en-US" sz="2000" b="1" dirty="0" err="1"/>
              <a:t>Mgo</a:t>
            </a:r>
            <a:r>
              <a:rPr lang="en-US" sz="2000" b="1" dirty="0"/>
              <a:t>, C</a:t>
            </a:r>
            <a:r>
              <a:rPr lang="en-US" sz="2000" b="1" baseline="-25000" dirty="0"/>
              <a:t>2</a:t>
            </a:r>
            <a:r>
              <a:rPr lang="en-US" sz="2000" b="1" dirty="0"/>
              <a:t>S, C</a:t>
            </a:r>
            <a:r>
              <a:rPr lang="en-US" sz="2000" b="1" baseline="-25000" dirty="0"/>
              <a:t>3</a:t>
            </a:r>
            <a:r>
              <a:rPr lang="en-US" sz="2000" b="1" dirty="0"/>
              <a:t>S</a:t>
            </a:r>
            <a:r>
              <a:rPr lang="ar-IQ" sz="2000" b="1" dirty="0"/>
              <a:t> الا ان تاثير ذلك في الخرسانة يكون اقل وضوحاً.</a:t>
            </a:r>
            <a:endParaRPr lang="en-US" sz="2000" dirty="0"/>
          </a:p>
          <a:p>
            <a:pPr algn="just" rtl="1"/>
            <a:r>
              <a:rPr lang="ar-IQ" sz="2000" b="1" dirty="0"/>
              <a:t>3. نوع وتدرج الركام: بزيادة قوة الركام يقل الانكماش وبزيادة المقاس الاقصى للركام الخشن ايضا يقل الانكماش.</a:t>
            </a:r>
            <a:endParaRPr lang="en-US" sz="2000" dirty="0"/>
          </a:p>
          <a:p>
            <a:pPr algn="just" rtl="1"/>
            <a:r>
              <a:rPr lang="ar-IQ" sz="2000" b="1" dirty="0"/>
              <a:t>4. المضافات: يختلف تأثير المضافات على الانكماش باختلاف تاثيرها الكيميائي، لكن بشكل عام المضافات التي تقلل من كمية ماء الخلط فانها تقلل الانكماش.</a:t>
            </a:r>
            <a:endParaRPr lang="en-US" sz="2000" dirty="0"/>
          </a:p>
          <a:p>
            <a:pPr algn="just" rtl="1"/>
            <a:r>
              <a:rPr lang="ar-IQ" sz="2000" b="1" dirty="0"/>
              <a:t>5. الرطوبة ودرجة الحرارة يزداد الانكماش بارتفاع درجة حرارة الجو وانخفاض رطوبته.</a:t>
            </a:r>
            <a:endParaRPr lang="en-US" sz="2000" dirty="0"/>
          </a:p>
          <a:p>
            <a:pPr algn="just" rtl="1"/>
            <a:r>
              <a:rPr lang="ar-IQ" sz="2000" b="1" dirty="0"/>
              <a:t>6. ابعاد النموذج: يقل الانكماش بزيادة ابعاد النموذج.</a:t>
            </a:r>
            <a:endParaRPr lang="en-US" sz="2000" dirty="0"/>
          </a:p>
        </p:txBody>
      </p:sp>
      <p:sp>
        <p:nvSpPr>
          <p:cNvPr id="2" name="Rectangle 1"/>
          <p:cNvSpPr/>
          <p:nvPr/>
        </p:nvSpPr>
        <p:spPr>
          <a:xfrm>
            <a:off x="107504" y="3933056"/>
            <a:ext cx="8640960" cy="1478033"/>
          </a:xfrm>
          <a:prstGeom prst="rect">
            <a:avLst/>
          </a:prstGeom>
        </p:spPr>
        <p:txBody>
          <a:bodyPr wrap="square">
            <a:spAutoFit/>
          </a:bodyPr>
          <a:lstStyle/>
          <a:p>
            <a:pPr marL="0" marR="0" algn="ctr" rtl="1">
              <a:lnSpc>
                <a:spcPct val="115000"/>
              </a:lnSpc>
            </a:pPr>
            <a:r>
              <a:rPr lang="ar-SA" sz="2000" b="1" dirty="0">
                <a:solidFill>
                  <a:srgbClr val="FF0000"/>
                </a:solidFill>
              </a:rPr>
              <a:t>انكماش التكربن (</a:t>
            </a:r>
            <a:r>
              <a:rPr lang="en-US" sz="2000" b="1" dirty="0">
                <a:solidFill>
                  <a:srgbClr val="FF0000"/>
                </a:solidFill>
              </a:rPr>
              <a:t>Carbonation Shrinkage</a:t>
            </a:r>
            <a:r>
              <a:rPr lang="ar-SA" sz="2000" b="1" dirty="0">
                <a:solidFill>
                  <a:srgbClr val="FF0000"/>
                </a:solidFill>
              </a:rPr>
              <a:t>)</a:t>
            </a:r>
            <a:endParaRPr lang="en-US" sz="2000" b="1" dirty="0">
              <a:solidFill>
                <a:srgbClr val="FF0000"/>
              </a:solidFill>
            </a:endParaRPr>
          </a:p>
          <a:p>
            <a:pPr marL="0" marR="0" algn="just" rtl="1">
              <a:lnSpc>
                <a:spcPct val="115000"/>
              </a:lnSpc>
            </a:pPr>
            <a:r>
              <a:rPr lang="ar-IQ" sz="2000" b="1" dirty="0"/>
              <a:t>يحدث بسبب وجود غاز ثاني اوكسيد الكاربون في الجو بنسبة 0.04 هذه النسبة كافية لحدوث تفاعل مع النورة المتحررة من السمنت مكونة كاربونات الكالسيوم ومسببة انكماش الخرسانة. ان حدوث هذا التفاعل بشكل رئيسي يعتمد على نسبة الرطوبة في الجو.</a:t>
            </a:r>
            <a:endParaRPr lang="en-US" sz="2000" b="1" dirty="0"/>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barn(inVertical)">
                                      <p:cBhvr>
                                        <p:cTn id="28" dur="5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circle(in)">
                                      <p:cBhvr>
                                        <p:cTn id="33" dur="2000"/>
                                        <p:tgtEl>
                                          <p:spTgt spid="4">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Effect transition="in" filter="barn(inVertical)">
                                      <p:cBhvr>
                                        <p:cTn id="38" dur="500"/>
                                        <p:tgtEl>
                                          <p:spTgt spid="4">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barn(inVertical)">
                                      <p:cBhvr>
                                        <p:cTn id="43" dur="500"/>
                                        <p:tgtEl>
                                          <p:spTgt spid="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fade">
                                      <p:cBhvr>
                                        <p:cTn id="48" dur="1000"/>
                                        <p:tgtEl>
                                          <p:spTgt spid="2">
                                            <p:txEl>
                                              <p:pRg st="1" end="1"/>
                                            </p:txEl>
                                          </p:spTgt>
                                        </p:tgtEl>
                                      </p:cBhvr>
                                    </p:animEffect>
                                    <p:anim calcmode="lin" valueType="num">
                                      <p:cBhvr>
                                        <p:cTn id="4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467544" y="2413338"/>
            <a:ext cx="8496944" cy="1692771"/>
          </a:xfrm>
          <a:prstGeom prst="rect">
            <a:avLst/>
          </a:prstGeom>
        </p:spPr>
        <p:txBody>
          <a:bodyPr wrap="square">
            <a:spAutoFit/>
          </a:bodyPr>
          <a:lstStyle/>
          <a:p>
            <a:pPr algn="ctr" rtl="1"/>
            <a:r>
              <a:rPr lang="ar-SA" sz="2400" b="1" dirty="0">
                <a:solidFill>
                  <a:srgbClr val="0070C0"/>
                </a:solidFill>
                <a:cs typeface="+mj-cs"/>
              </a:rPr>
              <a:t>ماهو المقصود بزحف الخرسانة</a:t>
            </a:r>
            <a:endParaRPr lang="en-US" sz="2400" dirty="0">
              <a:solidFill>
                <a:srgbClr val="0070C0"/>
              </a:solidFill>
              <a:cs typeface="+mj-cs"/>
            </a:endParaRPr>
          </a:p>
          <a:p>
            <a:pPr algn="just" rtl="1"/>
            <a:r>
              <a:rPr lang="ar-SA" sz="2000" b="1" dirty="0"/>
              <a:t>يعرف زحف الخرسا</a:t>
            </a:r>
            <a:r>
              <a:rPr lang="ar-IQ" sz="2000" b="1" dirty="0"/>
              <a:t>ن</a:t>
            </a:r>
            <a:r>
              <a:rPr lang="ar-SA" sz="2000" b="1" dirty="0"/>
              <a:t>ة بأنه الزيادة في انفعال الخرسانة تحت تأثير حمل ثابت مسلط خلال فترة زمنية محددة. يستبعد من ذلك الانفعالات الناجمة عن تاثيرا</a:t>
            </a:r>
            <a:r>
              <a:rPr lang="ar-IQ" sz="2000" b="1" dirty="0"/>
              <a:t>ت</a:t>
            </a:r>
            <a:r>
              <a:rPr lang="ar-SA" sz="2000" b="1" dirty="0"/>
              <a:t> اخرى مثل الانكماش بالجفاف والانتفاخ بالترطيب والتمدد والتقلص الحراري. بازالة الحمل المسلط يتم استعادة جزء فقط من هذا الانفعال تدريجيا.</a:t>
            </a:r>
            <a:endParaRPr lang="en-US" sz="2000" dirty="0"/>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3">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539552" y="1166843"/>
            <a:ext cx="8352928" cy="4216539"/>
          </a:xfrm>
          <a:prstGeom prst="rect">
            <a:avLst/>
          </a:prstGeom>
        </p:spPr>
        <p:txBody>
          <a:bodyPr wrap="square">
            <a:spAutoFit/>
          </a:bodyPr>
          <a:lstStyle/>
          <a:p>
            <a:pPr algn="ctr" rtl="1"/>
            <a:r>
              <a:rPr lang="ar-SA" sz="2800" b="1" dirty="0">
                <a:solidFill>
                  <a:srgbClr val="0070C0"/>
                </a:solidFill>
                <a:cs typeface="+mj-cs"/>
              </a:rPr>
              <a:t>الاضافات </a:t>
            </a:r>
            <a:r>
              <a:rPr lang="en-US" sz="2800" b="1" dirty="0">
                <a:solidFill>
                  <a:srgbClr val="0070C0"/>
                </a:solidFill>
                <a:cs typeface="+mj-cs"/>
              </a:rPr>
              <a:t>Admixtures</a:t>
            </a:r>
            <a:endParaRPr lang="en-US" sz="2800" dirty="0">
              <a:solidFill>
                <a:srgbClr val="0070C0"/>
              </a:solidFill>
              <a:cs typeface="+mj-cs"/>
            </a:endParaRPr>
          </a:p>
          <a:p>
            <a:pPr algn="just" rtl="1"/>
            <a:r>
              <a:rPr lang="ar-IQ" sz="2000" b="1" u="sng" dirty="0">
                <a:cs typeface="+mj-cs"/>
              </a:rPr>
              <a:t>تعريف</a:t>
            </a:r>
            <a:r>
              <a:rPr lang="ar-IQ" sz="2000" b="1" dirty="0">
                <a:cs typeface="+mj-cs"/>
              </a:rPr>
              <a:t>: اﻹﺿﺎﻓﺎت هي ﻣﻮاد ﻏﻴﺮ الركام واﻷﺳﻤﻨﺖ واﻟﻤﺎء ﺗﻀﺎف إﻟﻰ اﻟﺨﻠﻄﺔ اﻟﺨﺮﺳﺎﻧﻴﺔ أﺛﻨﺎء ﻋﻤﻠﻴﺔ اﻟﺨﻠﻂ ﺑﻜﻤﻴﺎت صغيرة ﺟﺪاً ﺑﻐﺮض إﻋﻄﺎء اﻟﺨﺮﺳﺎﻧﺔ اﻟﻄﺎزﺟﺔ أو اﻟﺨﺮﺳﺎﻧﺔ اﻟﻤﺘﺼﻠﺪة خواص ﻣﻌﻴﻨﺔ ﻣﻄﻠﻮﺑﺔ ﻣﺜﻞ:</a:t>
            </a:r>
            <a:endParaRPr lang="en-US" sz="2000" dirty="0">
              <a:cs typeface="+mj-cs"/>
            </a:endParaRPr>
          </a:p>
          <a:p>
            <a:pPr marL="342900" lvl="0" indent="-342900" algn="just" rtl="1">
              <a:buFont typeface="Wingdings" pitchFamily="2" charset="2"/>
              <a:buChar char="ü"/>
            </a:pPr>
            <a:r>
              <a:rPr lang="ar-IQ" sz="2000" b="1" dirty="0">
                <a:cs typeface="+mj-cs"/>
              </a:rPr>
              <a:t>ﺗﺤﺴـﻴﻦ اﻟﻘﺎﺑﻠﻴﺔ ﻟﻠﺘﺸﻐﻴﻞ ﻟﻠﺨﺮﺳﺎﻧﺔ اﻟﻄﺎزﺟﺔ دون زيادة ﻣﺎء اﻟﺨﻠﻂ. </a:t>
            </a:r>
            <a:endParaRPr lang="en-US" sz="2000" dirty="0">
              <a:cs typeface="+mj-cs"/>
            </a:endParaRPr>
          </a:p>
          <a:p>
            <a:pPr marL="342900" lvl="0" indent="-342900" algn="just" rtl="1">
              <a:buFont typeface="Wingdings" pitchFamily="2" charset="2"/>
              <a:buChar char="ü"/>
            </a:pPr>
            <a:r>
              <a:rPr lang="ar-IQ" sz="2000" b="1" dirty="0">
                <a:cs typeface="+mj-cs"/>
              </a:rPr>
              <a:t> اﻟﺘﻌﺠﻴﻞ أو التأخير ﻓﻰ التصلب. </a:t>
            </a:r>
            <a:endParaRPr lang="en-US" sz="2000" dirty="0">
              <a:cs typeface="+mj-cs"/>
            </a:endParaRPr>
          </a:p>
          <a:p>
            <a:pPr marL="342900" lvl="0" indent="-342900" algn="just" rtl="1">
              <a:buFont typeface="Wingdings" pitchFamily="2" charset="2"/>
              <a:buChar char="ü"/>
            </a:pPr>
            <a:r>
              <a:rPr lang="ar-IQ" sz="2000" b="1" dirty="0">
                <a:cs typeface="+mj-cs"/>
              </a:rPr>
              <a:t>ﺗﻘﻠﻴﻞ ﻣﻌﺪل ﻓﻘﺪ اﻟﻬﺒﻮط ﻟﻠﺨﺮﺳﺎﻧﺔ. </a:t>
            </a:r>
            <a:endParaRPr lang="en-US" sz="2000" dirty="0">
              <a:cs typeface="+mj-cs"/>
            </a:endParaRPr>
          </a:p>
          <a:p>
            <a:pPr marL="342900" lvl="0" indent="-342900" algn="just" rtl="1">
              <a:buFont typeface="Wingdings" pitchFamily="2" charset="2"/>
              <a:buChar char="ü"/>
            </a:pPr>
            <a:r>
              <a:rPr lang="ar-IQ" sz="2000" b="1" dirty="0">
                <a:cs typeface="+mj-cs"/>
              </a:rPr>
              <a:t>ﺗﺤﺴﻴﻦ اﻟﻘﺪرة ﻋﻠﻰ ﺿﺦ اﻟﺨﺮﺳﺎﻧﺔ. </a:t>
            </a:r>
            <a:endParaRPr lang="en-US" sz="2000" dirty="0">
              <a:cs typeface="+mj-cs"/>
            </a:endParaRPr>
          </a:p>
          <a:p>
            <a:pPr marL="342900" lvl="0" indent="-342900" algn="just" rtl="1">
              <a:buFont typeface="Wingdings" pitchFamily="2" charset="2"/>
              <a:buChar char="ü"/>
            </a:pPr>
            <a:r>
              <a:rPr lang="ar-IQ" sz="2000" b="1" dirty="0">
                <a:cs typeface="+mj-cs"/>
              </a:rPr>
              <a:t>اﻟﺤﺪ ﻣﻦ ﺣﺪوث اﻹﻧﻔﺼﺎل اﻟﺤﺒﻴﺒﻰ.</a:t>
            </a:r>
            <a:endParaRPr lang="en-US" sz="2000" dirty="0">
              <a:cs typeface="+mj-cs"/>
            </a:endParaRPr>
          </a:p>
          <a:p>
            <a:pPr marL="342900" lvl="0" indent="-342900" algn="just" rtl="1">
              <a:buFont typeface="Wingdings" pitchFamily="2" charset="2"/>
              <a:buChar char="ü"/>
            </a:pPr>
            <a:r>
              <a:rPr lang="ar-IQ" sz="2000" b="1" dirty="0">
                <a:cs typeface="+mj-cs"/>
              </a:rPr>
              <a:t>زيادة اﻟﻤﻘﺎوﻣﺔ اﻟﻤﺒﻜﺮة ﻟﻠﺨﺮﺳﺎﻧﺔ. </a:t>
            </a:r>
            <a:endParaRPr lang="en-US" sz="2000" dirty="0">
              <a:cs typeface="+mj-cs"/>
            </a:endParaRPr>
          </a:p>
          <a:p>
            <a:pPr marL="342900" lvl="0" indent="-342900" algn="just" rtl="1">
              <a:buFont typeface="Wingdings" pitchFamily="2" charset="2"/>
              <a:buChar char="ü"/>
            </a:pPr>
            <a:r>
              <a:rPr lang="ar-IQ" sz="2000" b="1" dirty="0">
                <a:cs typeface="+mj-cs"/>
              </a:rPr>
              <a:t> اﻟﺤﺼﻮل ﻋﻠﻰ خرسانة ﻋﺎﻟﻴﺔ اﻟﻤﻘﺎوﻣﺔ. </a:t>
            </a:r>
            <a:endParaRPr lang="en-US" sz="2000" dirty="0">
              <a:cs typeface="+mj-cs"/>
            </a:endParaRPr>
          </a:p>
          <a:p>
            <a:pPr marL="342900" lvl="0" indent="-342900" algn="just" rtl="1">
              <a:buFont typeface="Wingdings" pitchFamily="2" charset="2"/>
              <a:buChar char="ü"/>
            </a:pPr>
            <a:r>
              <a:rPr lang="ar-IQ" sz="2000" b="1" dirty="0">
                <a:cs typeface="+mj-cs"/>
              </a:rPr>
              <a:t> ﺗﺤﺴـﻴﻦ خواص اﻟﺨﺮﺳﺎﻧﺔ اﻟﻤﺘﺼﻠﺪة ﻣﺜﻞ ﻣﻘﺎوﻣﺔ التاكل. </a:t>
            </a:r>
            <a:endParaRPr lang="en-US" sz="2000" dirty="0">
              <a:cs typeface="+mj-cs"/>
            </a:endParaRPr>
          </a:p>
          <a:p>
            <a:pPr marL="342900" lvl="0" indent="-342900" algn="just" rtl="1">
              <a:buFont typeface="Wingdings" pitchFamily="2" charset="2"/>
              <a:buChar char="ü"/>
            </a:pPr>
            <a:r>
              <a:rPr lang="ar-IQ" sz="2000" b="1" dirty="0">
                <a:cs typeface="+mj-cs"/>
              </a:rPr>
              <a:t> اﻟﺤﺼﻮل ﻋﻠﻰ خرسانة ﻏﻴﺮ ﻣﻨﻔﺬة ﻟﻠﻤﺎء أو خرسانة خلوية أو خرسانة ذات صفات خاصة.</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circle(in)">
                                      <p:cBhvr>
                                        <p:cTn id="14" dur="20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down)">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wipe(down)">
                                      <p:cBhvr>
                                        <p:cTn id="35" dur="580">
                                          <p:stCondLst>
                                            <p:cond delay="0"/>
                                          </p:stCondLst>
                                        </p:cTn>
                                        <p:tgtEl>
                                          <p:spTgt spid="2">
                                            <p:txEl>
                                              <p:pRg st="5" end="5"/>
                                            </p:txEl>
                                          </p:spTgt>
                                        </p:tgtEl>
                                      </p:cBhvr>
                                    </p:animEffect>
                                    <p:anim calcmode="lin" valueType="num">
                                      <p:cBhvr>
                                        <p:cTn id="36" dur="1822" tmFilter="0,0; 0.14,0.36; 0.43,0.73; 0.71,0.91; 1.0,1.0">
                                          <p:stCondLst>
                                            <p:cond delay="0"/>
                                          </p:stCondLst>
                                        </p:cTn>
                                        <p:tgtEl>
                                          <p:spTgt spid="2">
                                            <p:txEl>
                                              <p:pRg st="5" end="5"/>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
                                            <p:txEl>
                                              <p:pRg st="5" end="5"/>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
                                            <p:txEl>
                                              <p:pRg st="5" end="5"/>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
                                            <p:txEl>
                                              <p:pRg st="5" end="5"/>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
                                            <p:txEl>
                                              <p:pRg st="5" end="5"/>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2">
                                            <p:txEl>
                                              <p:pRg st="5" end="5"/>
                                            </p:txEl>
                                          </p:spTgt>
                                        </p:tgtEl>
                                      </p:cBhvr>
                                      <p:to x="100000" y="60000"/>
                                    </p:animScale>
                                    <p:animScale>
                                      <p:cBhvr>
                                        <p:cTn id="42" dur="166" decel="50000">
                                          <p:stCondLst>
                                            <p:cond delay="676"/>
                                          </p:stCondLst>
                                        </p:cTn>
                                        <p:tgtEl>
                                          <p:spTgt spid="2">
                                            <p:txEl>
                                              <p:pRg st="5" end="5"/>
                                            </p:txEl>
                                          </p:spTgt>
                                        </p:tgtEl>
                                      </p:cBhvr>
                                      <p:to x="100000" y="100000"/>
                                    </p:animScale>
                                    <p:animScale>
                                      <p:cBhvr>
                                        <p:cTn id="43" dur="26">
                                          <p:stCondLst>
                                            <p:cond delay="1312"/>
                                          </p:stCondLst>
                                        </p:cTn>
                                        <p:tgtEl>
                                          <p:spTgt spid="2">
                                            <p:txEl>
                                              <p:pRg st="5" end="5"/>
                                            </p:txEl>
                                          </p:spTgt>
                                        </p:tgtEl>
                                      </p:cBhvr>
                                      <p:to x="100000" y="80000"/>
                                    </p:animScale>
                                    <p:animScale>
                                      <p:cBhvr>
                                        <p:cTn id="44" dur="166" decel="50000">
                                          <p:stCondLst>
                                            <p:cond delay="1338"/>
                                          </p:stCondLst>
                                        </p:cTn>
                                        <p:tgtEl>
                                          <p:spTgt spid="2">
                                            <p:txEl>
                                              <p:pRg st="5" end="5"/>
                                            </p:txEl>
                                          </p:spTgt>
                                        </p:tgtEl>
                                      </p:cBhvr>
                                      <p:to x="100000" y="100000"/>
                                    </p:animScale>
                                    <p:animScale>
                                      <p:cBhvr>
                                        <p:cTn id="45" dur="26">
                                          <p:stCondLst>
                                            <p:cond delay="1642"/>
                                          </p:stCondLst>
                                        </p:cTn>
                                        <p:tgtEl>
                                          <p:spTgt spid="2">
                                            <p:txEl>
                                              <p:pRg st="5" end="5"/>
                                            </p:txEl>
                                          </p:spTgt>
                                        </p:tgtEl>
                                      </p:cBhvr>
                                      <p:to x="100000" y="90000"/>
                                    </p:animScale>
                                    <p:animScale>
                                      <p:cBhvr>
                                        <p:cTn id="46" dur="166" decel="50000">
                                          <p:stCondLst>
                                            <p:cond delay="1668"/>
                                          </p:stCondLst>
                                        </p:cTn>
                                        <p:tgtEl>
                                          <p:spTgt spid="2">
                                            <p:txEl>
                                              <p:pRg st="5" end="5"/>
                                            </p:txEl>
                                          </p:spTgt>
                                        </p:tgtEl>
                                      </p:cBhvr>
                                      <p:to x="100000" y="100000"/>
                                    </p:animScale>
                                    <p:animScale>
                                      <p:cBhvr>
                                        <p:cTn id="47" dur="26">
                                          <p:stCondLst>
                                            <p:cond delay="1808"/>
                                          </p:stCondLst>
                                        </p:cTn>
                                        <p:tgtEl>
                                          <p:spTgt spid="2">
                                            <p:txEl>
                                              <p:pRg st="5" end="5"/>
                                            </p:txEl>
                                          </p:spTgt>
                                        </p:tgtEl>
                                      </p:cBhvr>
                                      <p:to x="100000" y="95000"/>
                                    </p:animScale>
                                    <p:animScale>
                                      <p:cBhvr>
                                        <p:cTn id="48" dur="166" decel="50000">
                                          <p:stCondLst>
                                            <p:cond delay="1834"/>
                                          </p:stCondLst>
                                        </p:cTn>
                                        <p:tgtEl>
                                          <p:spTgt spid="2">
                                            <p:txEl>
                                              <p:pRg st="5" end="5"/>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Effect transition="in" filter="fade">
                                      <p:cBhvr>
                                        <p:cTn id="53" dur="500"/>
                                        <p:tgtEl>
                                          <p:spTgt spid="2">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xEl>
                                              <p:pRg st="7" end="7"/>
                                            </p:txEl>
                                          </p:spTgt>
                                        </p:tgtEl>
                                        <p:attrNameLst>
                                          <p:attrName>style.visibility</p:attrName>
                                        </p:attrNameLst>
                                      </p:cBhvr>
                                      <p:to>
                                        <p:strVal val="visible"/>
                                      </p:to>
                                    </p:set>
                                    <p:animEffect transition="in" filter="barn(inVertical)">
                                      <p:cBhvr>
                                        <p:cTn id="58" dur="500"/>
                                        <p:tgtEl>
                                          <p:spTgt spid="2">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animEffect transition="in" filter="circle(in)">
                                      <p:cBhvr>
                                        <p:cTn id="63" dur="2000"/>
                                        <p:tgtEl>
                                          <p:spTgt spid="2">
                                            <p:txEl>
                                              <p:pRg st="8" end="8"/>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
                                            <p:txEl>
                                              <p:pRg st="9" end="9"/>
                                            </p:txEl>
                                          </p:spTgt>
                                        </p:tgtEl>
                                        <p:attrNameLst>
                                          <p:attrName>style.visibility</p:attrName>
                                        </p:attrNameLst>
                                      </p:cBhvr>
                                      <p:to>
                                        <p:strVal val="visible"/>
                                      </p:to>
                                    </p:set>
                                    <p:animEffect transition="in" filter="wheel(1)">
                                      <p:cBhvr>
                                        <p:cTn id="68" dur="2000"/>
                                        <p:tgtEl>
                                          <p:spTgt spid="2">
                                            <p:txEl>
                                              <p:pRg st="9" end="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
                                            <p:txEl>
                                              <p:pRg st="10" end="10"/>
                                            </p:txEl>
                                          </p:spTgt>
                                        </p:tgtEl>
                                        <p:attrNameLst>
                                          <p:attrName>style.visibility</p:attrName>
                                        </p:attrNameLst>
                                      </p:cBhvr>
                                      <p:to>
                                        <p:strVal val="visible"/>
                                      </p:to>
                                    </p:set>
                                    <p:animEffect transition="in" filter="fade">
                                      <p:cBhvr>
                                        <p:cTn id="73" dur="1000"/>
                                        <p:tgtEl>
                                          <p:spTgt spid="2">
                                            <p:txEl>
                                              <p:pRg st="10" end="10"/>
                                            </p:txEl>
                                          </p:spTgt>
                                        </p:tgtEl>
                                      </p:cBhvr>
                                    </p:animEffect>
                                    <p:anim calcmode="lin" valueType="num">
                                      <p:cBhvr>
                                        <p:cTn id="7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124744"/>
            <a:ext cx="7772400" cy="476250"/>
          </a:xfrm>
        </p:spPr>
        <p:txBody>
          <a:bodyPr>
            <a:noAutofit/>
          </a:bodyPr>
          <a:lstStyle/>
          <a:p>
            <a:r>
              <a:rPr lang="ar-IQ" sz="3200" b="1" dirty="0"/>
              <a:t>التركيب الكيميائي للسمنت البورتلاندي:</a:t>
            </a:r>
            <a:endParaRPr lang="en-US" sz="3200" dirty="0"/>
          </a:p>
        </p:txBody>
      </p:sp>
      <p:sp>
        <p:nvSpPr>
          <p:cNvPr id="148489" name="Rectangle 14"/>
          <p:cNvSpPr>
            <a:spLocks noChangeArrowheads="1"/>
          </p:cNvSpPr>
          <p:nvPr/>
        </p:nvSpPr>
        <p:spPr bwMode="auto">
          <a:xfrm>
            <a:off x="0" y="-457200"/>
            <a:ext cx="9144000" cy="457200"/>
          </a:xfrm>
          <a:prstGeom prst="rect">
            <a:avLst/>
          </a:prstGeom>
          <a:noFill/>
          <a:ln w="9525">
            <a:noFill/>
            <a:miter lim="800000"/>
            <a:headEnd/>
            <a:tailEnd/>
          </a:ln>
        </p:spPr>
        <p:txBody>
          <a:bodyPr wrap="none" anchor="ctr">
            <a:spAutoFit/>
          </a:bodyPr>
          <a:lstStyle/>
          <a:p>
            <a:endParaRPr lang="ar-IQ">
              <a:latin typeface="Georgia" pitchFamily="18" charset="0"/>
              <a:cs typeface="Times New Roman" pitchFamily="18" charset="0"/>
            </a:endParaRPr>
          </a:p>
        </p:txBody>
      </p:sp>
      <p:sp>
        <p:nvSpPr>
          <p:cNvPr id="12" name="TextBox 11"/>
          <p:cNvSpPr txBox="1">
            <a:spLocks noChangeArrowheads="1"/>
          </p:cNvSpPr>
          <p:nvPr/>
        </p:nvSpPr>
        <p:spPr bwMode="auto">
          <a:xfrm>
            <a:off x="233077" y="2060848"/>
            <a:ext cx="8693720" cy="1938992"/>
          </a:xfrm>
          <a:prstGeom prst="rect">
            <a:avLst/>
          </a:prstGeom>
          <a:noFill/>
          <a:ln w="9525">
            <a:noFill/>
            <a:miter lim="800000"/>
            <a:headEnd/>
            <a:tailEnd/>
          </a:ln>
        </p:spPr>
        <p:txBody>
          <a:bodyPr wrap="square">
            <a:spAutoFit/>
          </a:bodyPr>
          <a:lstStyle/>
          <a:p>
            <a:pPr algn="just" rtl="1"/>
            <a:r>
              <a:rPr lang="ar-IQ" sz="2400" b="1" dirty="0"/>
              <a:t>اﻟﻤﺮﻛﺒﺎت اﻟﺮﺋﯿﺴﯿﺔ: اﻟﻤواد اﻻوﻟﯿﺔ اﻟﻤﺴﺘﻌﻤﻠﺔ ﻓﻲ ﺼﻨﺎﻋﺔ اﻹﺴﻤﻨت اﻟﺒورﺘﻼﻨدى ﺘﺘﻛون ﺒﺼورة رﺌﯿﺴﯿﺔ ﻤن اﻟﺠﯿر(اﻟﻛﻠس) واﻟﺴﯿﻠﯿﻛﺎت واﻷﻟوﻤﯿﻨﺎ وأﻛﺎﺴﯿد اﻟﺤدﯿد وﻋﻨدﻤﺎ ﺘﺨﻠط ﻫذﻩ اﻟﻤﻛوﻨﺎت و ﺘﺘم ﻋﻠﯿﻬﺎ ﻋﻤﻠﯿﺔ اﻟﺤرق ﺒﺎﻷﻓران ﯿﺘﻛون اﻟﻛﻠﻨﻛر واﻟذي ﯿﺤﺘوي ﻋﻠﻰ أرﺒﻌﺔ ﻤرﻛﺒﺎت رﺌﯿﺴﯿﺔ وﻛﻤﺎ ﻤﺒﯿﻨﺔ ﻤﻊ رﻤوزﻫﺎ اﻟﻤﺨﺘﺼرة واﻟﺘﻲ ﺘﺴﺘﻌﻤل ﻤن ﻗﺒل ﻛﯿﻤﺎوي اﻹﺴﻤﻨت ﺤﯿث ﯿرﻤز ﻟﻛل اوﻛﺴﯿد ﺒﺤرف واﺤد:</a:t>
            </a:r>
            <a:endParaRPr lang="en-US" sz="2400" dirty="0"/>
          </a:p>
        </p:txBody>
      </p:sp>
      <p:graphicFrame>
        <p:nvGraphicFramePr>
          <p:cNvPr id="6" name="Diagram 5"/>
          <p:cNvGraphicFramePr/>
          <p:nvPr>
            <p:extLst>
              <p:ext uri="{D42A27DB-BD31-4B8C-83A1-F6EECF244321}">
                <p14:modId xmlns:p14="http://schemas.microsoft.com/office/powerpoint/2010/main" val="2560430764"/>
              </p:ext>
            </p:extLst>
          </p:nvPr>
        </p:nvGraphicFramePr>
        <p:xfrm>
          <a:off x="439477" y="4653136"/>
          <a:ext cx="8280920" cy="75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Graphic spid="6" grpId="0">
        <p:bldAsOne/>
      </p:bldGraphic>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525242" y="1484784"/>
            <a:ext cx="7920880" cy="2677656"/>
          </a:xfrm>
          <a:prstGeom prst="rect">
            <a:avLst/>
          </a:prstGeom>
        </p:spPr>
        <p:txBody>
          <a:bodyPr wrap="square">
            <a:spAutoFit/>
          </a:bodyPr>
          <a:lstStyle/>
          <a:p>
            <a:pPr algn="ctr" rtl="1"/>
            <a:r>
              <a:rPr lang="ar-IQ" sz="2800" b="1" dirty="0">
                <a:solidFill>
                  <a:srgbClr val="FF0000"/>
                </a:solidFill>
                <a:cs typeface="+mj-cs"/>
              </a:rPr>
              <a:t>اهم الانواع الشائعة من الاضافات</a:t>
            </a:r>
            <a:endParaRPr lang="en-US" sz="2800" b="1" dirty="0">
              <a:solidFill>
                <a:srgbClr val="FF0000"/>
              </a:solidFill>
              <a:cs typeface="+mj-cs"/>
            </a:endParaRPr>
          </a:p>
          <a:p>
            <a:pPr algn="just" rtl="1"/>
            <a:r>
              <a:rPr lang="ar-IQ" sz="2000" b="1" dirty="0">
                <a:cs typeface="+mj-cs"/>
              </a:rPr>
              <a:t>يوجد العديد ﻣﻦ اﻹﺿﺎﻓﺎت اﻟﻜﻴﻤﻴﺎﺋﻴﺔ اﻟﺘﻰ ﺗﺴﺘﺨﺪم ﻣﻊ اﻟﺨﺮﺳﺎﻧﺔ ويمكن ﺗﻘﺴﻴﻤﻬﺎ إﻟﻰ اﻟﻤﺠﻤﻮﻋﺎت اﻵﺗﻴﺔ: </a:t>
            </a:r>
            <a:endParaRPr lang="en-US" sz="2000" dirty="0">
              <a:cs typeface="+mj-cs"/>
            </a:endParaRPr>
          </a:p>
          <a:p>
            <a:pPr algn="just" rtl="1"/>
            <a:r>
              <a:rPr lang="ar-IQ" sz="2000" b="1" dirty="0">
                <a:cs typeface="+mj-cs"/>
              </a:rPr>
              <a:t>1. إﺿﺎﻓﺎت ﺗﺨﻔﻴﺾ اﻟﻤﺎء واﻟﺘﺤﻜﻢ ﻓﻰ زمن التماسك (ﺳﺒﻌﺔ أﻧﻮاع).</a:t>
            </a:r>
            <a:endParaRPr lang="en-US" sz="2000" dirty="0">
              <a:cs typeface="+mj-cs"/>
            </a:endParaRPr>
          </a:p>
          <a:p>
            <a:pPr algn="just" rtl="1"/>
            <a:r>
              <a:rPr lang="ar-IQ" sz="2000" b="1" dirty="0">
                <a:cs typeface="+mj-cs"/>
              </a:rPr>
              <a:t>2. إﺿﺎﻓﺎت اﻟﻬﻮاء المحصور او الباعثة للفراغات. </a:t>
            </a:r>
            <a:endParaRPr lang="en-US" sz="2000" dirty="0">
              <a:cs typeface="+mj-cs"/>
            </a:endParaRPr>
          </a:p>
          <a:p>
            <a:pPr algn="just" rtl="1"/>
            <a:r>
              <a:rPr lang="ar-IQ" sz="2000" b="1" dirty="0">
                <a:cs typeface="+mj-cs"/>
              </a:rPr>
              <a:t>3. إﺿﺎﻓﺎت ﻟﻤﻨﻊ ﻧﻔﺎذ اﻟﻤﺎء ﺑﺎﻟﺨﺮﺳﺎﻧﺔ. </a:t>
            </a:r>
            <a:endParaRPr lang="en-US" sz="2000" dirty="0">
              <a:cs typeface="+mj-cs"/>
            </a:endParaRPr>
          </a:p>
          <a:p>
            <a:pPr algn="just" rtl="1"/>
            <a:r>
              <a:rPr lang="ar-IQ" sz="2000" b="1" dirty="0">
                <a:cs typeface="+mj-cs"/>
              </a:rPr>
              <a:t>4. إﺿﺎﻓﺎت ﻟﻤﻘﺎوﻣﺔ إﺟﺘﺮاف اﻷﺳﻤﻨﺖ ﺑﻔﻌﻞ اﻟﻤﺎء.</a:t>
            </a:r>
            <a:endParaRPr lang="en-US" sz="2000" dirty="0">
              <a:cs typeface="+mj-cs"/>
            </a:endParaRPr>
          </a:p>
          <a:p>
            <a:pPr algn="just" rtl="1"/>
            <a:r>
              <a:rPr lang="ar-IQ" sz="2000" b="1" dirty="0">
                <a:cs typeface="+mj-cs"/>
              </a:rPr>
              <a:t>5. إﺿﺎﻓﺎت لتلوين اﻟﺨﺮﺳﺎﻧﺔ. </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down)">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wipe(down)">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down)">
                                      <p:cBhvr>
                                        <p:cTn id="3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60040" y="404664"/>
            <a:ext cx="8496944" cy="5940088"/>
          </a:xfrm>
          <a:prstGeom prst="rect">
            <a:avLst/>
          </a:prstGeom>
        </p:spPr>
        <p:txBody>
          <a:bodyPr wrap="square">
            <a:spAutoFit/>
          </a:bodyPr>
          <a:lstStyle/>
          <a:p>
            <a:pPr algn="ctr" rtl="1"/>
            <a:r>
              <a:rPr lang="ar-SA" sz="2000" b="1" dirty="0">
                <a:solidFill>
                  <a:srgbClr val="FF0000"/>
                </a:solidFill>
                <a:cs typeface="+mj-cs"/>
              </a:rPr>
              <a:t>الاحتياطات او التحفظات الواجب اتخاذها عند استخدام اي مادة مضافة للخرسانة؟</a:t>
            </a:r>
            <a:endParaRPr lang="en-US" sz="2000" dirty="0">
              <a:solidFill>
                <a:srgbClr val="FF0000"/>
              </a:solidFill>
              <a:cs typeface="+mj-cs"/>
            </a:endParaRPr>
          </a:p>
          <a:p>
            <a:pPr algn="just" rtl="1"/>
            <a:r>
              <a:rPr lang="ar-IQ" sz="2000" b="1" dirty="0">
                <a:cs typeface="+mj-cs"/>
              </a:rPr>
              <a:t> ان الاستخدام الخاطيء للمواد المضافة قد ينتج عنه تلف في الخرسانة لذلك يجب اخذ النقاط التالية بنظر الاعتبار عند استعمال اي مادة تضاف للخرسانة.</a:t>
            </a:r>
            <a:endParaRPr lang="en-US" sz="2000" dirty="0">
              <a:cs typeface="+mj-cs"/>
            </a:endParaRPr>
          </a:p>
          <a:p>
            <a:pPr algn="just" rtl="1"/>
            <a:r>
              <a:rPr lang="ar-IQ" sz="2000" b="1" dirty="0">
                <a:cs typeface="+mj-cs"/>
              </a:rPr>
              <a:t>أ. ان يكون المنتج مطابق لمتطلبات المواصفات المعتمدة ويجب توفر وصف وخواص كاملة للمادة المضافة تزود من الجهة المصنعة لها ويشمل ذلك:</a:t>
            </a:r>
            <a:endParaRPr lang="en-US" sz="2000" dirty="0">
              <a:cs typeface="+mj-cs"/>
            </a:endParaRPr>
          </a:p>
          <a:p>
            <a:pPr algn="just" rtl="1"/>
            <a:r>
              <a:rPr lang="ar-IQ" sz="2000" b="1" dirty="0">
                <a:cs typeface="+mj-cs"/>
              </a:rPr>
              <a:t>1. تأثيره الرئيسي على الخرسانة.</a:t>
            </a:r>
            <a:endParaRPr lang="en-US" sz="2000" dirty="0">
              <a:cs typeface="+mj-cs"/>
            </a:endParaRPr>
          </a:p>
          <a:p>
            <a:pPr algn="just" rtl="1"/>
            <a:r>
              <a:rPr lang="ar-IQ" sz="2000" b="1" dirty="0">
                <a:cs typeface="+mj-cs"/>
              </a:rPr>
              <a:t>2. تأثيراته الثانوية سلبا وايجابا.</a:t>
            </a:r>
            <a:endParaRPr lang="en-US" sz="2000" dirty="0">
              <a:cs typeface="+mj-cs"/>
            </a:endParaRPr>
          </a:p>
          <a:p>
            <a:pPr algn="just" rtl="1"/>
            <a:r>
              <a:rPr lang="ar-IQ" sz="2000" b="1" dirty="0">
                <a:cs typeface="+mj-cs"/>
              </a:rPr>
              <a:t>3. الخواص الفيزيائية للمادة وتركيز المادة الفعالة فيها.</a:t>
            </a:r>
            <a:endParaRPr lang="en-US" sz="2000" dirty="0">
              <a:cs typeface="+mj-cs"/>
            </a:endParaRPr>
          </a:p>
          <a:p>
            <a:pPr algn="just" rtl="1"/>
            <a:r>
              <a:rPr lang="ar-IQ" sz="2000" b="1" dirty="0">
                <a:cs typeface="+mj-cs"/>
              </a:rPr>
              <a:t>4. تراكيز المواد المؤثرة على ديمومة الخرسانة مثل الكلوريدات او الفوسفات او الكبريتات او السكريات او النترات او الامونيا التي تؤثر على تصلبها.</a:t>
            </a:r>
            <a:endParaRPr lang="en-US" sz="2000" dirty="0">
              <a:cs typeface="+mj-cs"/>
            </a:endParaRPr>
          </a:p>
          <a:p>
            <a:pPr algn="just" rtl="1"/>
            <a:r>
              <a:rPr lang="ar-IQ" sz="2000" b="1" dirty="0">
                <a:cs typeface="+mj-cs"/>
              </a:rPr>
              <a:t>5. الدالة الحامضية  للمادة (</a:t>
            </a:r>
            <a:r>
              <a:rPr lang="en-US" sz="2000" b="1" dirty="0">
                <a:cs typeface="+mj-cs"/>
              </a:rPr>
              <a:t>pH</a:t>
            </a:r>
            <a:r>
              <a:rPr lang="ar-IQ" sz="2000" b="1" dirty="0">
                <a:cs typeface="+mj-cs"/>
              </a:rPr>
              <a:t>).</a:t>
            </a:r>
            <a:endParaRPr lang="en-US" sz="2000" dirty="0">
              <a:cs typeface="+mj-cs"/>
            </a:endParaRPr>
          </a:p>
          <a:p>
            <a:pPr algn="just" rtl="1"/>
            <a:r>
              <a:rPr lang="ar-IQ" sz="2000" b="1" dirty="0">
                <a:cs typeface="+mj-cs"/>
              </a:rPr>
              <a:t>6. مخاطر استخدامها على العاملين.</a:t>
            </a:r>
            <a:endParaRPr lang="en-US" sz="2000" dirty="0">
              <a:cs typeface="+mj-cs"/>
            </a:endParaRPr>
          </a:p>
          <a:p>
            <a:pPr algn="just" rtl="1"/>
            <a:r>
              <a:rPr lang="ar-IQ" sz="2000" b="1" dirty="0">
                <a:cs typeface="+mj-cs"/>
              </a:rPr>
              <a:t>7. ظروف الخزن المناسب وتاريخ نفاذ الصلاحية.</a:t>
            </a:r>
            <a:endParaRPr lang="en-US" sz="2000" dirty="0">
              <a:cs typeface="+mj-cs"/>
            </a:endParaRPr>
          </a:p>
          <a:p>
            <a:pPr algn="just" rtl="1"/>
            <a:r>
              <a:rPr lang="ar-IQ" sz="2000" b="1" dirty="0">
                <a:cs typeface="+mj-cs"/>
              </a:rPr>
              <a:t>8. طريقة الاستخدام.</a:t>
            </a:r>
            <a:endParaRPr lang="en-US" sz="2000" dirty="0">
              <a:cs typeface="+mj-cs"/>
            </a:endParaRPr>
          </a:p>
          <a:p>
            <a:pPr algn="just" rtl="1"/>
            <a:r>
              <a:rPr lang="ar-IQ" sz="2000" b="1" dirty="0">
                <a:cs typeface="+mj-cs"/>
              </a:rPr>
              <a:t>9. نسب الاضافة المناسبة.</a:t>
            </a:r>
            <a:endParaRPr lang="en-US" sz="2000" dirty="0">
              <a:cs typeface="+mj-cs"/>
            </a:endParaRPr>
          </a:p>
          <a:p>
            <a:pPr algn="just" rtl="1"/>
            <a:r>
              <a:rPr lang="ar-IQ" sz="2000" b="1" dirty="0">
                <a:cs typeface="+mj-cs"/>
              </a:rPr>
              <a:t>ب. اتباع ارشادات المنتج في اختيار نسب الخلط وطريقة اضافتها الى الخرسانة مع اعداد خلطات تجريبية للتاكد من الحصول على الخواص المطلوبة في الخرسانة.</a:t>
            </a:r>
            <a:endParaRPr lang="en-US" sz="2000" dirty="0">
              <a:cs typeface="+mj-cs"/>
            </a:endParaRPr>
          </a:p>
          <a:p>
            <a:pPr algn="just" rtl="1"/>
            <a:r>
              <a:rPr lang="ar-IQ" sz="2000" b="1" dirty="0">
                <a:cs typeface="+mj-cs"/>
              </a:rPr>
              <a:t>جـ. ضمان تجانس انتشار المادة المضافة في الخرسانة.</a:t>
            </a:r>
            <a:endParaRPr lang="en-US" sz="2000" dirty="0">
              <a:cs typeface="+mj-cs"/>
            </a:endParaRPr>
          </a:p>
          <a:p>
            <a:pPr algn="just" rtl="1"/>
            <a:r>
              <a:rPr lang="ar-IQ" sz="2000" b="1" dirty="0">
                <a:cs typeface="+mj-cs"/>
              </a:rPr>
              <a:t>د. اية تاثيرات ايجابية او سلبية على خواص الخرسانة في حالة وجود مادة مضافة اخرى.</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Effect transition="in" filter="wipe(down)">
                                      <p:cBhvr>
                                        <p:cTn id="57" dur="500"/>
                                        <p:tgtEl>
                                          <p:spTgt spid="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
                                            <p:txEl>
                                              <p:pRg st="11" end="11"/>
                                            </p:txEl>
                                          </p:spTgt>
                                        </p:tgtEl>
                                        <p:attrNameLst>
                                          <p:attrName>style.visibility</p:attrName>
                                        </p:attrNameLst>
                                      </p:cBhvr>
                                      <p:to>
                                        <p:strVal val="visible"/>
                                      </p:to>
                                    </p:set>
                                    <p:animEffect transition="in" filter="wipe(down)">
                                      <p:cBhvr>
                                        <p:cTn id="62" dur="500"/>
                                        <p:tgtEl>
                                          <p:spTgt spid="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
                                            <p:txEl>
                                              <p:pRg st="12" end="12"/>
                                            </p:txEl>
                                          </p:spTgt>
                                        </p:tgtEl>
                                        <p:attrNameLst>
                                          <p:attrName>style.visibility</p:attrName>
                                        </p:attrNameLst>
                                      </p:cBhvr>
                                      <p:to>
                                        <p:strVal val="visible"/>
                                      </p:to>
                                    </p:set>
                                    <p:animEffect transition="in" filter="wipe(down)">
                                      <p:cBhvr>
                                        <p:cTn id="67" dur="500"/>
                                        <p:tgtEl>
                                          <p:spTgt spid="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
                                            <p:txEl>
                                              <p:pRg st="13" end="13"/>
                                            </p:txEl>
                                          </p:spTgt>
                                        </p:tgtEl>
                                        <p:attrNameLst>
                                          <p:attrName>style.visibility</p:attrName>
                                        </p:attrNameLst>
                                      </p:cBhvr>
                                      <p:to>
                                        <p:strVal val="visible"/>
                                      </p:to>
                                    </p:set>
                                    <p:animEffect transition="in" filter="wipe(down)">
                                      <p:cBhvr>
                                        <p:cTn id="72" dur="500"/>
                                        <p:tgtEl>
                                          <p:spTgt spid="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2">
                                            <p:txEl>
                                              <p:pRg st="14" end="14"/>
                                            </p:txEl>
                                          </p:spTgt>
                                        </p:tgtEl>
                                        <p:attrNameLst>
                                          <p:attrName>style.visibility</p:attrName>
                                        </p:attrNameLst>
                                      </p:cBhvr>
                                      <p:to>
                                        <p:strVal val="visible"/>
                                      </p:to>
                                    </p:set>
                                    <p:animEffect transition="in" filter="wipe(down)">
                                      <p:cBhvr>
                                        <p:cTn id="77"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467544" y="764704"/>
            <a:ext cx="8280920" cy="2061077"/>
          </a:xfrm>
          <a:prstGeom prst="rect">
            <a:avLst/>
          </a:prstGeom>
        </p:spPr>
        <p:txBody>
          <a:bodyPr wrap="square">
            <a:spAutoFit/>
          </a:bodyPr>
          <a:lstStyle/>
          <a:p>
            <a:pPr marL="0" marR="0" algn="ctr" rtl="1">
              <a:lnSpc>
                <a:spcPct val="115000"/>
              </a:lnSpc>
              <a:spcBef>
                <a:spcPts val="0"/>
              </a:spcBef>
              <a:spcAft>
                <a:spcPts val="1000"/>
              </a:spcAft>
            </a:pPr>
            <a:r>
              <a:rPr lang="ar-IQ" sz="2400" b="1" dirty="0">
                <a:solidFill>
                  <a:srgbClr val="FF0000"/>
                </a:solidFill>
                <a:latin typeface="Calibri"/>
                <a:ea typeface="Calibri"/>
                <a:cs typeface="+mj-cs"/>
              </a:rPr>
              <a:t>س :-  وضح ميكانيكية عمل المضافات المعجلة للخرسانة؟</a:t>
            </a:r>
            <a:endParaRPr lang="en-US" sz="2400" dirty="0">
              <a:latin typeface="Calibri"/>
              <a:ea typeface="Calibri"/>
              <a:cs typeface="+mj-cs"/>
            </a:endParaRPr>
          </a:p>
          <a:p>
            <a:pPr marL="0" marR="0" algn="just" rtl="1">
              <a:lnSpc>
                <a:spcPct val="115000"/>
              </a:lnSpc>
              <a:spcBef>
                <a:spcPts val="0"/>
              </a:spcBef>
              <a:spcAft>
                <a:spcPts val="1000"/>
              </a:spcAft>
            </a:pPr>
            <a:r>
              <a:rPr lang="ar-IQ" sz="2000" b="1" dirty="0">
                <a:latin typeface="Calibri"/>
                <a:ea typeface="Calibri"/>
                <a:cs typeface="+mj-cs"/>
              </a:rPr>
              <a:t>ج/ تنقسم المضافات المعجلة الى نوعين رئيسيين من حيث طبيعة تأثيرها على تفاعل السمنت. فالاملاح المعدنية مثل كلوريد الكالسيوم (</a:t>
            </a:r>
            <a:r>
              <a:rPr lang="en-US" sz="2000" b="1" dirty="0">
                <a:latin typeface="Times New Roman"/>
                <a:ea typeface="Calibri"/>
                <a:cs typeface="+mj-cs"/>
              </a:rPr>
              <a:t>CaCl</a:t>
            </a:r>
            <a:r>
              <a:rPr lang="en-US" sz="2000" b="1" baseline="-25000" dirty="0">
                <a:latin typeface="Times New Roman"/>
                <a:ea typeface="Calibri"/>
                <a:cs typeface="+mj-cs"/>
              </a:rPr>
              <a:t>2</a:t>
            </a:r>
            <a:r>
              <a:rPr lang="ar-IQ" sz="2000" b="1" dirty="0">
                <a:latin typeface="Calibri"/>
                <a:ea typeface="Calibri"/>
                <a:cs typeface="+mj-cs"/>
              </a:rPr>
              <a:t>) تعمل على تعجيل تفاعل (</a:t>
            </a:r>
            <a:r>
              <a:rPr lang="en-US" sz="2000" b="1" dirty="0">
                <a:latin typeface="Times New Roman"/>
                <a:ea typeface="Calibri"/>
                <a:cs typeface="+mj-cs"/>
              </a:rPr>
              <a:t>C3S</a:t>
            </a:r>
            <a:r>
              <a:rPr lang="ar-IQ" sz="2000" b="1" dirty="0">
                <a:latin typeface="Calibri"/>
                <a:ea typeface="Calibri"/>
                <a:cs typeface="+mj-cs"/>
              </a:rPr>
              <a:t>) وبذلك تقلل من طول مدة سبات الخرسانة، اما النوع الثاني وهي المركبات العضوية فانها تعمل على تعجيل (</a:t>
            </a:r>
            <a:r>
              <a:rPr lang="en-US" sz="2000" b="1" dirty="0">
                <a:latin typeface="Times New Roman"/>
                <a:ea typeface="Calibri"/>
                <a:cs typeface="+mj-cs"/>
              </a:rPr>
              <a:t>C3A</a:t>
            </a:r>
            <a:r>
              <a:rPr lang="ar-IQ" sz="2000" b="1" dirty="0">
                <a:latin typeface="Calibri"/>
                <a:ea typeface="Calibri"/>
                <a:cs typeface="+mj-cs"/>
              </a:rPr>
              <a:t>) وقد ينتج احيانا من استخدامها تماسك خاطف في الخرسانة.</a:t>
            </a:r>
            <a:endParaRPr lang="en-US" sz="2000" dirty="0">
              <a:effectLst/>
              <a:latin typeface="Calibri"/>
              <a:ea typeface="Calibri"/>
              <a:cs typeface="+mj-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7" y="3140968"/>
            <a:ext cx="626469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ipe(down)">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23528" y="1582341"/>
            <a:ext cx="8496944" cy="3293209"/>
          </a:xfrm>
          <a:prstGeom prst="rect">
            <a:avLst/>
          </a:prstGeom>
        </p:spPr>
        <p:txBody>
          <a:bodyPr wrap="square">
            <a:spAutoFit/>
          </a:bodyPr>
          <a:lstStyle/>
          <a:p>
            <a:pPr algn="ctr" rtl="1"/>
            <a:r>
              <a:rPr lang="ar-IQ" sz="2400" b="1" dirty="0">
                <a:solidFill>
                  <a:srgbClr val="FF0000"/>
                </a:solidFill>
                <a:cs typeface="+mj-cs"/>
              </a:rPr>
              <a:t>س:- ماهو تأثير اضافة كلوريد الكالسيوم (</a:t>
            </a:r>
            <a:r>
              <a:rPr lang="en-US" sz="2400" b="1" dirty="0">
                <a:solidFill>
                  <a:srgbClr val="FF0000"/>
                </a:solidFill>
                <a:cs typeface="+mj-cs"/>
              </a:rPr>
              <a:t>CaCl2</a:t>
            </a:r>
            <a:r>
              <a:rPr lang="ar-IQ" sz="2400" b="1" dirty="0">
                <a:solidFill>
                  <a:srgbClr val="FF0000"/>
                </a:solidFill>
                <a:cs typeface="+mj-cs"/>
              </a:rPr>
              <a:t>) على خواص الخرسانة المتصلبة؟</a:t>
            </a:r>
            <a:endParaRPr lang="en-US" sz="2400" dirty="0">
              <a:solidFill>
                <a:srgbClr val="FF0000"/>
              </a:solidFill>
              <a:cs typeface="+mj-cs"/>
            </a:endParaRPr>
          </a:p>
          <a:p>
            <a:pPr algn="just" rtl="1"/>
            <a:r>
              <a:rPr lang="ar-IQ" sz="2000" b="1" dirty="0">
                <a:cs typeface="+mj-cs"/>
              </a:rPr>
              <a:t>ج/ ان تاثير اضافة كلوريد الكالسيوم كمادة معجلة على خواص الخرسانة المتصلبة هي: </a:t>
            </a:r>
            <a:endParaRPr lang="en-US" sz="2000" dirty="0">
              <a:cs typeface="+mj-cs"/>
            </a:endParaRPr>
          </a:p>
          <a:p>
            <a:pPr algn="just" rtl="1"/>
            <a:r>
              <a:rPr lang="ar-IQ" sz="2000" b="1" dirty="0">
                <a:cs typeface="+mj-cs"/>
              </a:rPr>
              <a:t>أ. زيادة في قوة الخرسانة بعمر يوم واحد بحدود (100-200)% اعتمادا على نوع السمنت المستخدم.</a:t>
            </a:r>
            <a:endParaRPr lang="en-US" sz="2000" dirty="0">
              <a:cs typeface="+mj-cs"/>
            </a:endParaRPr>
          </a:p>
          <a:p>
            <a:pPr algn="just" rtl="1"/>
            <a:r>
              <a:rPr lang="ar-IQ" sz="2000" b="1" dirty="0">
                <a:cs typeface="+mj-cs"/>
              </a:rPr>
              <a:t>ب. تأثيره على قوة الخرسانة بالأعمار اللاحقة قليل وقد ينتج عن استخدامه نقصان بالقوة بعد عمر28 يوم.</a:t>
            </a:r>
            <a:endParaRPr lang="en-US" sz="2000" dirty="0">
              <a:cs typeface="+mj-cs"/>
            </a:endParaRPr>
          </a:p>
          <a:p>
            <a:pPr algn="just" rtl="1"/>
            <a:r>
              <a:rPr lang="ar-IQ" sz="2000" b="1" dirty="0">
                <a:cs typeface="+mj-cs"/>
              </a:rPr>
              <a:t>جـ. زيادة زحف وانكماش الخرسانة.</a:t>
            </a:r>
            <a:endParaRPr lang="en-US" sz="2000" b="1" dirty="0">
              <a:cs typeface="+mj-cs"/>
            </a:endParaRPr>
          </a:p>
          <a:p>
            <a:pPr algn="just" rtl="1"/>
            <a:r>
              <a:rPr lang="ar-IQ" sz="2000" b="1" dirty="0">
                <a:cs typeface="+mj-cs"/>
              </a:rPr>
              <a:t>د. تقليل مقاومة الخرسانة للاملاح الكبريتية.</a:t>
            </a:r>
            <a:endParaRPr lang="en-US" sz="2000" dirty="0">
              <a:cs typeface="+mj-cs"/>
            </a:endParaRPr>
          </a:p>
          <a:p>
            <a:pPr algn="just" rtl="1"/>
            <a:r>
              <a:rPr lang="ar-IQ" sz="2000" b="1" dirty="0">
                <a:cs typeface="+mj-cs"/>
              </a:rPr>
              <a:t>هـ. زيادة التفاعل بين الركام الفعال والقلويات في الخرسانة.</a:t>
            </a:r>
            <a:endParaRPr lang="en-US" sz="2000" dirty="0">
              <a:cs typeface="+mj-cs"/>
            </a:endParaRPr>
          </a:p>
          <a:p>
            <a:pPr algn="just" rtl="1"/>
            <a:r>
              <a:rPr lang="ar-IQ" sz="2000" b="1" dirty="0">
                <a:cs typeface="+mj-cs"/>
              </a:rPr>
              <a:t>و. يسبب صدأ حديد التسليح، لذلك لايجوز استخدامه مطلقا في الخرسانة المسلحة.</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6" end="6"/>
                                            </p:txEl>
                                          </p:spTgt>
                                        </p:tgtEl>
                                        <p:attrNameLst>
                                          <p:attrName>style.visibility</p:attrName>
                                        </p:attrNameLst>
                                      </p:cBhvr>
                                      <p:to>
                                        <p:strVal val="visible"/>
                                      </p:to>
                                    </p:set>
                                    <p:anim calcmode="lin" valueType="num">
                                      <p:cBhvr additive="base">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 calcmode="lin" valueType="num">
                                      <p:cBhvr additive="base">
                                        <p:cTn id="4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95536" y="1305342"/>
            <a:ext cx="8352928" cy="3293209"/>
          </a:xfrm>
          <a:prstGeom prst="rect">
            <a:avLst/>
          </a:prstGeom>
        </p:spPr>
        <p:txBody>
          <a:bodyPr wrap="square">
            <a:spAutoFit/>
          </a:bodyPr>
          <a:lstStyle/>
          <a:p>
            <a:pPr algn="ctr" rtl="1"/>
            <a:r>
              <a:rPr lang="ar-IQ" sz="2400" b="1" dirty="0">
                <a:solidFill>
                  <a:srgbClr val="FF0000"/>
                </a:solidFill>
                <a:cs typeface="+mj-cs"/>
              </a:rPr>
              <a:t>س:- ماهي الفوائد الناتجة عن استخام المضافات المبطئة في الخرسانة (</a:t>
            </a:r>
            <a:r>
              <a:rPr lang="en-US" sz="2400" b="1" dirty="0">
                <a:solidFill>
                  <a:srgbClr val="FF0000"/>
                </a:solidFill>
                <a:cs typeface="+mj-cs"/>
              </a:rPr>
              <a:t>Set Retarding Admixtures</a:t>
            </a:r>
            <a:r>
              <a:rPr lang="ar-IQ" sz="2400" b="1" dirty="0">
                <a:solidFill>
                  <a:srgbClr val="FF0000"/>
                </a:solidFill>
                <a:cs typeface="+mj-cs"/>
              </a:rPr>
              <a:t>) وماهي انواعه الرئيسية؟</a:t>
            </a:r>
            <a:endParaRPr lang="en-US" sz="2400" dirty="0">
              <a:solidFill>
                <a:srgbClr val="FF0000"/>
              </a:solidFill>
              <a:cs typeface="+mj-cs"/>
            </a:endParaRPr>
          </a:p>
          <a:p>
            <a:pPr algn="just" rtl="1"/>
            <a:r>
              <a:rPr lang="ar-IQ" sz="2000" b="1" dirty="0">
                <a:cs typeface="+mj-cs"/>
              </a:rPr>
              <a:t>ج/ تستخدم المضافات المبطئة في الخرسانة لاحد الحالات الاتية:</a:t>
            </a:r>
            <a:endParaRPr lang="en-US" sz="2000" dirty="0">
              <a:cs typeface="+mj-cs"/>
            </a:endParaRPr>
          </a:p>
          <a:p>
            <a:pPr algn="just" rtl="1"/>
            <a:r>
              <a:rPr lang="ar-IQ" sz="2000" b="1" dirty="0">
                <a:cs typeface="+mj-cs"/>
              </a:rPr>
              <a:t>أ. التغلب على تأثير درجة حرارة الجو المرتفعة (صيفا) في ابطاء سرعة تفاعل السمنت.</a:t>
            </a:r>
            <a:endParaRPr lang="en-US" sz="2000" dirty="0">
              <a:cs typeface="+mj-cs"/>
            </a:endParaRPr>
          </a:p>
          <a:p>
            <a:pPr algn="just" rtl="1"/>
            <a:r>
              <a:rPr lang="ar-IQ" sz="2000" b="1" dirty="0">
                <a:cs typeface="+mj-cs"/>
              </a:rPr>
              <a:t>ب. زيادة زمن تماسك الخلطة وبالتالي اطالة مدة نقل الخرسانة.</a:t>
            </a:r>
            <a:endParaRPr lang="en-US" sz="2000" dirty="0">
              <a:cs typeface="+mj-cs"/>
            </a:endParaRPr>
          </a:p>
          <a:p>
            <a:pPr algn="just" rtl="1"/>
            <a:r>
              <a:rPr lang="ar-IQ" sz="2000" b="1" dirty="0">
                <a:cs typeface="+mj-cs"/>
              </a:rPr>
              <a:t>جـ. زيادة زمن تماسك الخلطة لتلافي تكون مفاصل باردة (</a:t>
            </a:r>
            <a:r>
              <a:rPr lang="en-US" sz="2000" b="1" dirty="0">
                <a:cs typeface="+mj-cs"/>
              </a:rPr>
              <a:t>Cold joints</a:t>
            </a:r>
            <a:r>
              <a:rPr lang="ar-IQ" sz="2000" b="1" dirty="0">
                <a:cs typeface="+mj-cs"/>
              </a:rPr>
              <a:t>) اثناء عملية لصب.</a:t>
            </a:r>
            <a:endParaRPr lang="en-US" sz="2000" dirty="0">
              <a:cs typeface="+mj-cs"/>
            </a:endParaRPr>
          </a:p>
          <a:p>
            <a:pPr algn="just" rtl="1"/>
            <a:r>
              <a:rPr lang="ar-IQ" sz="2000" b="1" dirty="0">
                <a:cs typeface="+mj-cs"/>
              </a:rPr>
              <a:t>أما الانواع الرئيسية للمضافات المبطئة فهي:</a:t>
            </a:r>
            <a:endParaRPr lang="en-US" sz="2000" dirty="0">
              <a:cs typeface="+mj-cs"/>
            </a:endParaRPr>
          </a:p>
          <a:p>
            <a:pPr rtl="1"/>
            <a:r>
              <a:rPr lang="en-US" sz="2000" b="1" dirty="0">
                <a:cs typeface="+mj-cs"/>
              </a:rPr>
              <a:t>1. </a:t>
            </a:r>
            <a:r>
              <a:rPr lang="en-US" sz="2000" b="1" dirty="0" err="1">
                <a:cs typeface="+mj-cs"/>
              </a:rPr>
              <a:t>Lignosulfonic</a:t>
            </a:r>
            <a:r>
              <a:rPr lang="en-US" sz="2000" b="1" dirty="0">
                <a:cs typeface="+mj-cs"/>
              </a:rPr>
              <a:t> acids and salts.</a:t>
            </a:r>
            <a:endParaRPr lang="en-US" sz="2000" dirty="0">
              <a:cs typeface="+mj-cs"/>
            </a:endParaRPr>
          </a:p>
          <a:p>
            <a:pPr rtl="1"/>
            <a:r>
              <a:rPr lang="en-US" sz="2000" b="1" dirty="0">
                <a:cs typeface="+mj-cs"/>
              </a:rPr>
              <a:t>2. </a:t>
            </a:r>
            <a:r>
              <a:rPr lang="en-US" sz="2000" b="1" dirty="0" err="1">
                <a:cs typeface="+mj-cs"/>
              </a:rPr>
              <a:t>Hydroxycarboxylic</a:t>
            </a:r>
            <a:r>
              <a:rPr lang="en-US" sz="2000" b="1" dirty="0">
                <a:cs typeface="+mj-cs"/>
              </a:rPr>
              <a:t> acids and salts.</a:t>
            </a:r>
            <a:endParaRPr lang="en-US" sz="2000" dirty="0">
              <a:cs typeface="+mj-cs"/>
            </a:endParaRPr>
          </a:p>
          <a:p>
            <a:pPr rtl="1"/>
            <a:r>
              <a:rPr lang="en-US" sz="2000" b="1" dirty="0">
                <a:cs typeface="+mj-cs"/>
              </a:rPr>
              <a:t>3. Sugars and their derivatives.</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barn(inVertical)">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wipe(down)">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down)">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barn(inVertical)">
                                      <p:cBhvr>
                                        <p:cTn id="44" dur="5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wipe(down)">
                                      <p:cBhvr>
                                        <p:cTn id="4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51520" y="1443841"/>
            <a:ext cx="8352928" cy="3170099"/>
          </a:xfrm>
          <a:prstGeom prst="rect">
            <a:avLst/>
          </a:prstGeom>
        </p:spPr>
        <p:txBody>
          <a:bodyPr wrap="square">
            <a:spAutoFit/>
          </a:bodyPr>
          <a:lstStyle/>
          <a:p>
            <a:pPr algn="ctr" rtl="1"/>
            <a:r>
              <a:rPr lang="ar-IQ" sz="2000" b="1" dirty="0">
                <a:solidFill>
                  <a:srgbClr val="FF0000"/>
                </a:solidFill>
                <a:cs typeface="+mj-cs"/>
              </a:rPr>
              <a:t>س:- وضح ما هو تأثير المواد المضافة المبطئة على خواص الخرسانة؟</a:t>
            </a:r>
            <a:endParaRPr lang="en-US" sz="2000" dirty="0">
              <a:solidFill>
                <a:srgbClr val="FF0000"/>
              </a:solidFill>
              <a:cs typeface="+mj-cs"/>
            </a:endParaRPr>
          </a:p>
          <a:p>
            <a:pPr algn="just" rtl="1"/>
            <a:r>
              <a:rPr lang="ar-IQ" sz="2000" b="1" dirty="0">
                <a:cs typeface="+mj-cs"/>
              </a:rPr>
              <a:t>ج/ ان تأثير المواد المبطئة على الخرسانة هي:</a:t>
            </a:r>
            <a:endParaRPr lang="en-US" sz="2000" dirty="0">
              <a:cs typeface="+mj-cs"/>
            </a:endParaRPr>
          </a:p>
          <a:p>
            <a:pPr algn="just" rtl="1"/>
            <a:r>
              <a:rPr lang="ar-IQ" sz="2000" b="1" dirty="0">
                <a:cs typeface="+mj-cs"/>
              </a:rPr>
              <a:t>أ. قد تؤثر هذه المضافات على نسبة فقاعات الهواء المقصود وخاصة اذا كان المضاف من النوع المقلل لماء الخلط (</a:t>
            </a:r>
            <a:r>
              <a:rPr lang="en-US" sz="2000" b="1" dirty="0">
                <a:cs typeface="+mj-cs"/>
              </a:rPr>
              <a:t>Water reduces</a:t>
            </a:r>
            <a:r>
              <a:rPr lang="ar-IQ" sz="2000" b="1" dirty="0">
                <a:cs typeface="+mj-cs"/>
              </a:rPr>
              <a:t>)</a:t>
            </a:r>
            <a:r>
              <a:rPr lang="en-US" sz="2000" b="1" dirty="0">
                <a:cs typeface="+mj-cs"/>
              </a:rPr>
              <a:t>.</a:t>
            </a:r>
            <a:endParaRPr lang="en-US" sz="2000" dirty="0">
              <a:cs typeface="+mj-cs"/>
            </a:endParaRPr>
          </a:p>
          <a:p>
            <a:pPr algn="just" rtl="1"/>
            <a:r>
              <a:rPr lang="ar-IQ" sz="2000" b="1" dirty="0">
                <a:cs typeface="+mj-cs"/>
              </a:rPr>
              <a:t>ب. تزداد فاعلية المضاف عن تأخير اضافته الى الخرسانة بعد اضافة الماء بدقائق ولغاية عشرة دقائق.</a:t>
            </a:r>
            <a:endParaRPr lang="en-US" sz="2000" dirty="0">
              <a:cs typeface="+mj-cs"/>
            </a:endParaRPr>
          </a:p>
          <a:p>
            <a:pPr algn="just" rtl="1"/>
            <a:r>
              <a:rPr lang="ar-IQ" sz="2000" b="1" dirty="0">
                <a:cs typeface="+mj-cs"/>
              </a:rPr>
              <a:t>جـ. يحدث نقصان قليل في مقاومة انضغاط الخرسانة بعمر يوم واحد لبطيء التفاعل لكن تستعيد الخرسانة قوتها بعمر 7 ايام.</a:t>
            </a:r>
            <a:endParaRPr lang="en-US" sz="2000" dirty="0">
              <a:cs typeface="+mj-cs"/>
            </a:endParaRPr>
          </a:p>
          <a:p>
            <a:pPr algn="just" rtl="1"/>
            <a:r>
              <a:rPr lang="ar-IQ" sz="2000" b="1" dirty="0">
                <a:cs typeface="+mj-cs"/>
              </a:rPr>
              <a:t>د. بشكل عام المضافات المبطئة تؤدي الى زيادة مقاومة انضغاط الخرسانة النهائية.</a:t>
            </a:r>
            <a:endParaRPr lang="en-US" sz="2000" dirty="0">
              <a:cs typeface="+mj-cs"/>
            </a:endParaRPr>
          </a:p>
          <a:p>
            <a:pPr algn="just" rtl="1"/>
            <a:r>
              <a:rPr lang="ar-IQ" sz="2000" b="1" dirty="0">
                <a:cs typeface="+mj-cs"/>
              </a:rPr>
              <a:t>هـ. زيادة انكماش وزحف الخرسانة.</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additive="base">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fade">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barn(inVertical)">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barn(inVertical)">
                                      <p:cBhvr>
                                        <p:cTn id="36" dur="500"/>
                                        <p:tgtEl>
                                          <p:spTgt spid="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51520" y="692696"/>
            <a:ext cx="8712968" cy="1015663"/>
          </a:xfrm>
          <a:prstGeom prst="rect">
            <a:avLst/>
          </a:prstGeom>
        </p:spPr>
        <p:txBody>
          <a:bodyPr wrap="square">
            <a:spAutoFit/>
          </a:bodyPr>
          <a:lstStyle/>
          <a:p>
            <a:pPr algn="ctr" rtl="1"/>
            <a:r>
              <a:rPr lang="ar-IQ" sz="2000" b="1" dirty="0">
                <a:solidFill>
                  <a:srgbClr val="FF0000"/>
                </a:solidFill>
                <a:cs typeface="+mj-cs"/>
              </a:rPr>
              <a:t>س:- وضح ميكانيكية عمل المواد المضافة المبطئة للخرسانة؟</a:t>
            </a:r>
            <a:endParaRPr lang="en-US" sz="2000" dirty="0">
              <a:solidFill>
                <a:srgbClr val="FF0000"/>
              </a:solidFill>
              <a:cs typeface="+mj-cs"/>
            </a:endParaRPr>
          </a:p>
          <a:p>
            <a:pPr algn="just" rtl="1"/>
            <a:r>
              <a:rPr lang="ar-IQ" sz="2000" b="1" dirty="0">
                <a:cs typeface="+mj-cs"/>
              </a:rPr>
              <a:t>ج/ هنالك نوعان من المواد المبطئة تختلفان في ميكانيكية تأثيرهما على ابطاء تماسك السمنت، النوع الاول تبطيء تفاعل (</a:t>
            </a:r>
            <a:r>
              <a:rPr lang="en-US" sz="2000" b="1" dirty="0">
                <a:cs typeface="+mj-cs"/>
              </a:rPr>
              <a:t>C3S</a:t>
            </a:r>
            <a:r>
              <a:rPr lang="ar-IQ" sz="2000" b="1" dirty="0">
                <a:cs typeface="+mj-cs"/>
              </a:rPr>
              <a:t>) والنوع الثاني تبطيء تفاعل (</a:t>
            </a:r>
            <a:r>
              <a:rPr lang="en-US" sz="2000" b="1" dirty="0">
                <a:cs typeface="+mj-cs"/>
              </a:rPr>
              <a:t>C3A</a:t>
            </a:r>
            <a:r>
              <a:rPr lang="ar-IQ" sz="2000" b="1" dirty="0">
                <a:cs typeface="+mj-cs"/>
              </a:rPr>
              <a:t>) وبذلك تطول فترة </a:t>
            </a:r>
            <a:r>
              <a:rPr lang="ar-IQ" sz="2000" b="1" dirty="0">
                <a:solidFill>
                  <a:schemeClr val="accent1"/>
                </a:solidFill>
                <a:cs typeface="+mj-cs"/>
              </a:rPr>
              <a:t>السبات</a:t>
            </a:r>
            <a:r>
              <a:rPr lang="ar-IQ" sz="2000" b="1" dirty="0">
                <a:cs typeface="+mj-cs"/>
              </a:rPr>
              <a:t>.</a:t>
            </a:r>
            <a:endParaRPr lang="en-US" sz="2000" dirty="0">
              <a:cs typeface="+mj-cs"/>
            </a:endParaRPr>
          </a:p>
        </p:txBody>
      </p:sp>
      <p:sp>
        <p:nvSpPr>
          <p:cNvPr id="4" name="Rectangle 3"/>
          <p:cNvSpPr/>
          <p:nvPr/>
        </p:nvSpPr>
        <p:spPr>
          <a:xfrm>
            <a:off x="251520" y="2026583"/>
            <a:ext cx="8712968" cy="2554545"/>
          </a:xfrm>
          <a:prstGeom prst="rect">
            <a:avLst/>
          </a:prstGeom>
        </p:spPr>
        <p:txBody>
          <a:bodyPr wrap="square">
            <a:spAutoFit/>
          </a:bodyPr>
          <a:lstStyle/>
          <a:p>
            <a:pPr algn="ctr" rtl="1"/>
            <a:r>
              <a:rPr lang="ar-IQ" sz="2000" b="1" dirty="0">
                <a:solidFill>
                  <a:srgbClr val="FF0000"/>
                </a:solidFill>
                <a:cs typeface="+mj-cs"/>
              </a:rPr>
              <a:t>س:- عدد الاستخدامات الرئيسية للمضافات الرئيسية المقللة للماء (الملدنات) </a:t>
            </a:r>
            <a:endParaRPr lang="en-US" sz="2000" b="1" dirty="0">
              <a:solidFill>
                <a:srgbClr val="FF0000"/>
              </a:solidFill>
              <a:cs typeface="+mj-cs"/>
            </a:endParaRPr>
          </a:p>
          <a:p>
            <a:pPr rtl="1"/>
            <a:r>
              <a:rPr lang="en-US" sz="2000" b="1" dirty="0">
                <a:solidFill>
                  <a:srgbClr val="FF0000"/>
                </a:solidFill>
                <a:cs typeface="+mj-cs"/>
              </a:rPr>
              <a:t>Water reducing admixtures</a:t>
            </a:r>
            <a:endParaRPr lang="en-US" sz="2000" dirty="0">
              <a:solidFill>
                <a:srgbClr val="FF0000"/>
              </a:solidFill>
              <a:cs typeface="+mj-cs"/>
            </a:endParaRPr>
          </a:p>
          <a:p>
            <a:pPr algn="just" rtl="1"/>
            <a:r>
              <a:rPr lang="ar-IQ" sz="2000" b="1" dirty="0">
                <a:cs typeface="+mj-cs"/>
              </a:rPr>
              <a:t>ج/ ان تاثير هذا النوع من المضافات هو تقليل كمية الماء اللازم للحصول على قابلية تشغيل معينة لذلك فأنها تستعمل لاحد الاغراض الاتية:</a:t>
            </a:r>
            <a:endParaRPr lang="en-US" sz="2000" dirty="0">
              <a:cs typeface="+mj-cs"/>
            </a:endParaRPr>
          </a:p>
          <a:p>
            <a:pPr algn="just" rtl="1"/>
            <a:r>
              <a:rPr lang="ar-IQ" sz="2000" b="1" dirty="0">
                <a:cs typeface="+mj-cs"/>
              </a:rPr>
              <a:t>أ. زيادة قابلية تشغيل الخرسانة عند محتوى ماء او نسبة (</a:t>
            </a:r>
            <a:r>
              <a:rPr lang="en-US" sz="2000" b="1" dirty="0">
                <a:cs typeface="+mj-cs"/>
              </a:rPr>
              <a:t>w/c</a:t>
            </a:r>
            <a:r>
              <a:rPr lang="ar-IQ" sz="2000" b="1" dirty="0">
                <a:cs typeface="+mj-cs"/>
              </a:rPr>
              <a:t>)  معين.</a:t>
            </a:r>
            <a:endParaRPr lang="en-US" sz="2000" dirty="0">
              <a:cs typeface="+mj-cs"/>
            </a:endParaRPr>
          </a:p>
          <a:p>
            <a:pPr algn="just" rtl="1"/>
            <a:r>
              <a:rPr lang="ar-IQ" sz="2000" b="1" dirty="0">
                <a:cs typeface="+mj-cs"/>
              </a:rPr>
              <a:t>ب. زيادة مقاومة انضغاط الخرسانة بتقليل كمية الماء او نسبة (</a:t>
            </a:r>
            <a:r>
              <a:rPr lang="en-US" sz="2000" b="1" dirty="0">
                <a:cs typeface="+mj-cs"/>
              </a:rPr>
              <a:t>w/c</a:t>
            </a:r>
            <a:r>
              <a:rPr lang="ar-IQ" sz="2000" b="1" dirty="0">
                <a:cs typeface="+mj-cs"/>
              </a:rPr>
              <a:t>)  في الخلطة.</a:t>
            </a:r>
            <a:endParaRPr lang="en-US" sz="2000" dirty="0">
              <a:cs typeface="+mj-cs"/>
            </a:endParaRPr>
          </a:p>
          <a:p>
            <a:pPr algn="just" rtl="1"/>
            <a:r>
              <a:rPr lang="ar-IQ" sz="2000" b="1" dirty="0">
                <a:cs typeface="+mj-cs"/>
              </a:rPr>
              <a:t>ج. تقليل كمية السمنت في الخلطة بتقليل كل من محتوى الماء والسمنت معا (المحافظة على نسبة (</a:t>
            </a:r>
            <a:r>
              <a:rPr lang="en-US" sz="2000" b="1" dirty="0">
                <a:cs typeface="+mj-cs"/>
              </a:rPr>
              <a:t>w/c</a:t>
            </a:r>
            <a:r>
              <a:rPr lang="ar-IQ" sz="2000" b="1" dirty="0">
                <a:cs typeface="+mj-cs"/>
              </a:rPr>
              <a:t>)  ثابتة).</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additive="base">
                                        <p:cTn id="22"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23528" y="404664"/>
            <a:ext cx="8712968" cy="2554545"/>
          </a:xfrm>
          <a:prstGeom prst="rect">
            <a:avLst/>
          </a:prstGeom>
        </p:spPr>
        <p:txBody>
          <a:bodyPr wrap="square">
            <a:spAutoFit/>
          </a:bodyPr>
          <a:lstStyle/>
          <a:p>
            <a:pPr algn="ctr" rtl="1"/>
            <a:r>
              <a:rPr lang="ar-IQ" sz="2000" b="1" dirty="0">
                <a:solidFill>
                  <a:srgbClr val="FF0000"/>
                </a:solidFill>
                <a:cs typeface="+mj-cs"/>
              </a:rPr>
              <a:t>س:- ماهي ميكانيكية عمل المضافات المقلله للماء (الملدنات) في الخرسانة؟</a:t>
            </a:r>
            <a:endParaRPr lang="en-US" sz="2000" dirty="0">
              <a:solidFill>
                <a:srgbClr val="FF0000"/>
              </a:solidFill>
              <a:cs typeface="+mj-cs"/>
            </a:endParaRPr>
          </a:p>
          <a:p>
            <a:pPr algn="just" rtl="1"/>
            <a:r>
              <a:rPr lang="ar-IQ" sz="2000" b="1" dirty="0">
                <a:cs typeface="+mj-cs"/>
              </a:rPr>
              <a:t>ج/ ان المواد الصلبة الناعمة في الخرسانة وبالاخص حبيبات السمنت ودقائق الرمل الناعمة جدا تمتلك شحنات كهربائية مختلفة سالبة وموجبة. ان هذه الشحنات المختلفة في ملاط السمنت تعمل على توليد قوي جذب بين الحبيبات الصلبة المتجاوره ينتج عن ذلك تلبد او تكتل هذه الحبيبات (</a:t>
            </a:r>
            <a:r>
              <a:rPr lang="en-US" sz="2000" b="1" dirty="0">
                <a:cs typeface="+mj-cs"/>
              </a:rPr>
              <a:t>Flocculation</a:t>
            </a:r>
            <a:r>
              <a:rPr lang="ar-IQ" sz="2000" b="1" dirty="0">
                <a:cs typeface="+mj-cs"/>
              </a:rPr>
              <a:t>). ان هذه التكتلات تحجز كمية من الماء داخلها بسبب قابلية التصاق الماء على سطوحها وبالتالي تقل كمية الماء الطليق في الخلطة وتقل قابلية التشغيل عند اضافة المادة الملدنة تعمل هذه المادة على معادلة الشحنات الكهربائية او توحيد نوعيتها (جعلها اما سالبة او موجبة) وبالتالي تتنافر الحبيبات بدلا من تجاذبها فتتشتت وتطلق الماء الملتصق على سطوحها فتزداد الكميه المتوفرة في الخلطة تزداد قابلية التشغيل.</a:t>
            </a:r>
            <a:endParaRPr lang="en-US" sz="2000" dirty="0">
              <a:cs typeface="+mj-cs"/>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436739"/>
            <a:ext cx="6552727" cy="2296517"/>
          </a:xfrm>
          <a:prstGeom prst="rect">
            <a:avLst/>
          </a:prstGeom>
          <a:noFill/>
          <a:ln>
            <a:noFill/>
          </a:ln>
        </p:spPr>
      </p:pic>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96044" y="188640"/>
            <a:ext cx="8424936" cy="5632311"/>
          </a:xfrm>
          <a:prstGeom prst="rect">
            <a:avLst/>
          </a:prstGeom>
        </p:spPr>
        <p:txBody>
          <a:bodyPr wrap="square">
            <a:spAutoFit/>
          </a:bodyPr>
          <a:lstStyle/>
          <a:p>
            <a:pPr algn="ctr" rtl="1"/>
            <a:r>
              <a:rPr lang="ar-IQ" sz="2000" b="1" dirty="0">
                <a:solidFill>
                  <a:srgbClr val="FF0000"/>
                </a:solidFill>
                <a:cs typeface="+mj-cs"/>
              </a:rPr>
              <a:t>س:- ماهو تأثير المضافات المقللة للماء (الملدنات) على خواص الخرسانة؟</a:t>
            </a:r>
            <a:endParaRPr lang="en-US" sz="2000" dirty="0">
              <a:solidFill>
                <a:srgbClr val="FF0000"/>
              </a:solidFill>
              <a:cs typeface="+mj-cs"/>
            </a:endParaRPr>
          </a:p>
          <a:p>
            <a:pPr algn="just" rtl="1"/>
            <a:r>
              <a:rPr lang="ar-IQ" sz="2000" b="1" dirty="0">
                <a:cs typeface="+mj-cs"/>
              </a:rPr>
              <a:t>ج/ ان تاثير هذه المضافات على الخرسانة هو:</a:t>
            </a:r>
            <a:endParaRPr lang="en-US" sz="2000" dirty="0">
              <a:cs typeface="+mj-cs"/>
            </a:endParaRPr>
          </a:p>
          <a:p>
            <a:pPr algn="just" rtl="1"/>
            <a:r>
              <a:rPr lang="ar-IQ" sz="2000" b="1" dirty="0">
                <a:cs typeface="+mj-cs"/>
              </a:rPr>
              <a:t>أ. تاثيرها على الخرسانة الطرية:</a:t>
            </a:r>
            <a:endParaRPr lang="en-US" sz="2000" dirty="0">
              <a:cs typeface="+mj-cs"/>
            </a:endParaRPr>
          </a:p>
          <a:p>
            <a:pPr algn="just" rtl="1"/>
            <a:r>
              <a:rPr lang="ar-IQ" sz="2000" b="1" dirty="0">
                <a:cs typeface="+mj-cs"/>
              </a:rPr>
              <a:t>1. تزيد من قابلية التشغيل لكنها تؤثر سلبا على تماسك مكونات الخلطة (</a:t>
            </a:r>
            <a:r>
              <a:rPr lang="en-US" sz="2000" b="1" dirty="0">
                <a:cs typeface="+mj-cs"/>
              </a:rPr>
              <a:t>Cohesiveness</a:t>
            </a:r>
            <a:r>
              <a:rPr lang="ar-IQ" sz="2000" b="1" dirty="0">
                <a:cs typeface="+mj-cs"/>
              </a:rPr>
              <a:t>)</a:t>
            </a:r>
            <a:r>
              <a:rPr lang="en-US" sz="2000" b="1" dirty="0">
                <a:cs typeface="+mj-cs"/>
              </a:rPr>
              <a:t>.</a:t>
            </a:r>
            <a:endParaRPr lang="en-US" sz="2000" dirty="0">
              <a:cs typeface="+mj-cs"/>
            </a:endParaRPr>
          </a:p>
          <a:p>
            <a:pPr algn="just" rtl="1"/>
            <a:r>
              <a:rPr lang="en-US" sz="2000" b="1" dirty="0">
                <a:cs typeface="+mj-cs"/>
              </a:rPr>
              <a:t>2</a:t>
            </a:r>
            <a:r>
              <a:rPr lang="ar-IQ" sz="2000" b="1" dirty="0">
                <a:cs typeface="+mj-cs"/>
              </a:rPr>
              <a:t>. بعض انواعها تؤدي الى زيادة نضح الخرسانة وبالأخص تلك الانواع المشتقة من (</a:t>
            </a:r>
            <a:r>
              <a:rPr lang="en-US" sz="2000" b="1" dirty="0" err="1">
                <a:cs typeface="+mj-cs"/>
              </a:rPr>
              <a:t>Hydroxycarboxylic</a:t>
            </a:r>
            <a:r>
              <a:rPr lang="en-US" sz="2000" b="1" dirty="0">
                <a:cs typeface="+mj-cs"/>
              </a:rPr>
              <a:t> acids</a:t>
            </a:r>
            <a:r>
              <a:rPr lang="ar-IQ" sz="2000" b="1" dirty="0">
                <a:cs typeface="+mj-cs"/>
              </a:rPr>
              <a:t>)</a:t>
            </a:r>
            <a:r>
              <a:rPr lang="en-US" sz="2000" b="1" dirty="0">
                <a:cs typeface="+mj-cs"/>
              </a:rPr>
              <a:t>.</a:t>
            </a:r>
            <a:endParaRPr lang="en-US" sz="2000" dirty="0">
              <a:cs typeface="+mj-cs"/>
            </a:endParaRPr>
          </a:p>
          <a:p>
            <a:pPr algn="just" rtl="1"/>
            <a:r>
              <a:rPr lang="en-US" sz="2000" b="1" dirty="0">
                <a:cs typeface="+mj-cs"/>
              </a:rPr>
              <a:t>3</a:t>
            </a:r>
            <a:r>
              <a:rPr lang="ar-IQ" sz="2000" b="1" dirty="0">
                <a:cs typeface="+mj-cs"/>
              </a:rPr>
              <a:t>. قد تؤدي الى توليد فقاعات هوائية اذا كانت من الانواع المشتقة من (</a:t>
            </a:r>
            <a:r>
              <a:rPr lang="en-US" sz="2000" b="1" dirty="0" err="1">
                <a:cs typeface="+mj-cs"/>
              </a:rPr>
              <a:t>Lingosulphonates</a:t>
            </a:r>
            <a:r>
              <a:rPr lang="ar-IQ" sz="2000" b="1" dirty="0">
                <a:cs typeface="+mj-cs"/>
              </a:rPr>
              <a:t>).</a:t>
            </a:r>
            <a:endParaRPr lang="en-US" sz="2000" dirty="0">
              <a:cs typeface="+mj-cs"/>
            </a:endParaRPr>
          </a:p>
          <a:p>
            <a:pPr algn="just" rtl="1"/>
            <a:r>
              <a:rPr lang="ar-IQ" sz="2000" b="1" dirty="0">
                <a:cs typeface="+mj-cs"/>
              </a:rPr>
              <a:t>4. اي نوع من هذه المضافات وبغض النظر عن قابليته لتفقيع الهواء تزيد من فعالية المضافات المفقعة للهواء وبالتالي تقلل من النسبة الواجب اضافتها.</a:t>
            </a:r>
            <a:endParaRPr lang="en-US" sz="2000" dirty="0">
              <a:cs typeface="+mj-cs"/>
            </a:endParaRPr>
          </a:p>
          <a:p>
            <a:pPr algn="just" rtl="1"/>
            <a:r>
              <a:rPr lang="ar-IQ" sz="2000" b="1" dirty="0">
                <a:cs typeface="+mj-cs"/>
              </a:rPr>
              <a:t>5. معظمها تعمل على ابطاء تماسك الاسمنت وقد تستعمل بعض المعجلات لتعديل زمن التماسك.</a:t>
            </a:r>
            <a:endParaRPr lang="en-US" sz="2000" dirty="0">
              <a:cs typeface="+mj-cs"/>
            </a:endParaRPr>
          </a:p>
          <a:p>
            <a:pPr algn="just" rtl="1"/>
            <a:r>
              <a:rPr lang="ar-IQ" sz="2000" b="1" dirty="0">
                <a:cs typeface="+mj-cs"/>
              </a:rPr>
              <a:t>6. بالرغم من انها تعمل على زيادة قابلية التشغيل في الخرسانة الا انها تزيد من سرعة فقدان الخرسانة التشغيل مقارنة مع الخرسانة بدون مادة مضافة.</a:t>
            </a:r>
            <a:endParaRPr lang="en-US" sz="2000" dirty="0">
              <a:cs typeface="+mj-cs"/>
            </a:endParaRPr>
          </a:p>
          <a:p>
            <a:pPr algn="just" rtl="1"/>
            <a:r>
              <a:rPr lang="ar-IQ" sz="2000" b="1" dirty="0">
                <a:cs typeface="+mj-cs"/>
              </a:rPr>
              <a:t>ب. تأثيرها على الخرسانة المتصلبة:</a:t>
            </a:r>
            <a:endParaRPr lang="en-US" sz="2000" dirty="0">
              <a:cs typeface="+mj-cs"/>
            </a:endParaRPr>
          </a:p>
          <a:p>
            <a:pPr algn="just" rtl="1"/>
            <a:r>
              <a:rPr lang="ar-IQ" sz="2000" b="1" dirty="0">
                <a:cs typeface="+mj-cs"/>
              </a:rPr>
              <a:t>1. تزداد مقاومة الخرسانة في حالة تقليل كمية ماء الخلط مع الابقاء على كمية الاسمنت ثابتة (تقليل نسبة </a:t>
            </a:r>
            <a:r>
              <a:rPr lang="en-US" sz="2000" b="1" dirty="0">
                <a:cs typeface="+mj-cs"/>
              </a:rPr>
              <a:t>w/c </a:t>
            </a:r>
            <a:r>
              <a:rPr lang="ar-IQ" sz="2000" b="1" dirty="0">
                <a:cs typeface="+mj-cs"/>
              </a:rPr>
              <a:t> ) كما وتزداد مقاومة الشد ولكن بنسبة اقل.</a:t>
            </a:r>
            <a:endParaRPr lang="en-US" sz="2000" dirty="0">
              <a:cs typeface="+mj-cs"/>
            </a:endParaRPr>
          </a:p>
          <a:p>
            <a:pPr algn="just" rtl="1"/>
            <a:r>
              <a:rPr lang="ar-IQ" sz="2000" b="1" dirty="0">
                <a:cs typeface="+mj-cs"/>
              </a:rPr>
              <a:t>2. تأثيرها المتفاوت على انكماش الخرسانة وزحفها في حالة تثبيت نسب الخلط.</a:t>
            </a:r>
            <a:endParaRPr lang="en-US" sz="2000" dirty="0">
              <a:cs typeface="+mj-cs"/>
            </a:endParaRPr>
          </a:p>
          <a:p>
            <a:pPr algn="just" rtl="1"/>
            <a:r>
              <a:rPr lang="ar-IQ" sz="2000" b="1" dirty="0">
                <a:cs typeface="+mj-cs"/>
              </a:rPr>
              <a:t>3. تقلل من انكماش وزحف الخرسانة في حالة تقليل (</a:t>
            </a:r>
            <a:r>
              <a:rPr lang="en-US" sz="2000" b="1" dirty="0">
                <a:cs typeface="+mj-cs"/>
              </a:rPr>
              <a:t>w/c </a:t>
            </a:r>
            <a:r>
              <a:rPr lang="ar-IQ" sz="2000" b="1" dirty="0">
                <a:cs typeface="+mj-cs"/>
              </a:rPr>
              <a:t> ) في الخلطة.</a:t>
            </a:r>
            <a:endParaRPr lang="en-US" sz="2000" dirty="0">
              <a:cs typeface="+mj-cs"/>
            </a:endParaRPr>
          </a:p>
          <a:p>
            <a:pPr algn="just" rtl="1"/>
            <a:r>
              <a:rPr lang="ar-IQ" sz="2000" b="1" dirty="0">
                <a:cs typeface="+mj-cs"/>
              </a:rPr>
              <a:t>4. ان استخدامها لتقليل نسبة (</a:t>
            </a:r>
            <a:r>
              <a:rPr lang="en-US" sz="2000" b="1" dirty="0">
                <a:cs typeface="+mj-cs"/>
              </a:rPr>
              <a:t>w/c </a:t>
            </a:r>
            <a:r>
              <a:rPr lang="ar-IQ" sz="2000" b="1" dirty="0">
                <a:cs typeface="+mj-cs"/>
              </a:rPr>
              <a:t> )  وزيادة قوة الخرسانة يحسن من الديمومة.</a:t>
            </a:r>
            <a:endParaRPr lang="en-US" sz="20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down)">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down)">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wipe(down)">
                                      <p:cBhvr>
                                        <p:cTn id="34" dur="500"/>
                                        <p:tgtEl>
                                          <p:spTgt spid="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wipe(down)">
                                      <p:cBhvr>
                                        <p:cTn id="39" dur="500"/>
                                        <p:tgtEl>
                                          <p:spTgt spid="2">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Effect transition="in" filter="wipe(down)">
                                      <p:cBhvr>
                                        <p:cTn id="44" dur="500"/>
                                        <p:tgtEl>
                                          <p:spTgt spid="2">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Effect transition="in" filter="wipe(down)">
                                      <p:cBhvr>
                                        <p:cTn id="49" dur="500"/>
                                        <p:tgtEl>
                                          <p:spTgt spid="2">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wipe(down)">
                                      <p:cBhvr>
                                        <p:cTn id="54" dur="500"/>
                                        <p:tgtEl>
                                          <p:spTgt spid="2">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Effect transition="in" filter="wipe(down)">
                                      <p:cBhvr>
                                        <p:cTn id="59" dur="500"/>
                                        <p:tgtEl>
                                          <p:spTgt spid="2">
                                            <p:txEl>
                                              <p:pRg st="10" end="1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2">
                                            <p:txEl>
                                              <p:pRg st="11" end="11"/>
                                            </p:txEl>
                                          </p:spTgt>
                                        </p:tgtEl>
                                        <p:attrNameLst>
                                          <p:attrName>style.visibility</p:attrName>
                                        </p:attrNameLst>
                                      </p:cBhvr>
                                      <p:to>
                                        <p:strVal val="visible"/>
                                      </p:to>
                                    </p:set>
                                    <p:animEffect transition="in" filter="wipe(down)">
                                      <p:cBhvr>
                                        <p:cTn id="64" dur="500"/>
                                        <p:tgtEl>
                                          <p:spTgt spid="2">
                                            <p:txEl>
                                              <p:pRg st="11" end="1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
                                            <p:txEl>
                                              <p:pRg st="12" end="12"/>
                                            </p:txEl>
                                          </p:spTgt>
                                        </p:tgtEl>
                                        <p:attrNameLst>
                                          <p:attrName>style.visibility</p:attrName>
                                        </p:attrNameLst>
                                      </p:cBhvr>
                                      <p:to>
                                        <p:strVal val="visible"/>
                                      </p:to>
                                    </p:set>
                                    <p:animEffect transition="in" filter="wipe(down)">
                                      <p:cBhvr>
                                        <p:cTn id="69" dur="500"/>
                                        <p:tgtEl>
                                          <p:spTgt spid="2">
                                            <p:txEl>
                                              <p:pRg st="12" end="1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
                                            <p:txEl>
                                              <p:pRg st="13" end="13"/>
                                            </p:txEl>
                                          </p:spTgt>
                                        </p:tgtEl>
                                        <p:attrNameLst>
                                          <p:attrName>style.visibility</p:attrName>
                                        </p:attrNameLst>
                                      </p:cBhvr>
                                      <p:to>
                                        <p:strVal val="visible"/>
                                      </p:to>
                                    </p:set>
                                    <p:animEffect transition="in" filter="wipe(down)">
                                      <p:cBhvr>
                                        <p:cTn id="74"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467544" y="692751"/>
            <a:ext cx="8280920" cy="2554545"/>
          </a:xfrm>
          <a:prstGeom prst="rect">
            <a:avLst/>
          </a:prstGeom>
        </p:spPr>
        <p:txBody>
          <a:bodyPr wrap="square">
            <a:spAutoFit/>
          </a:bodyPr>
          <a:lstStyle/>
          <a:p>
            <a:pPr algn="ctr" rtl="1"/>
            <a:r>
              <a:rPr lang="ar-IQ" sz="2000" b="1" dirty="0">
                <a:solidFill>
                  <a:srgbClr val="FF0000"/>
                </a:solidFill>
                <a:cs typeface="+mj-cs"/>
              </a:rPr>
              <a:t>س:- عند استخدام مواد مضافة مقللة للماء (ملدنة)، ماهي التعديلات الواجب اجراؤها على نسب الخلط في حالة تقليل نسبة الماء/السمنت ، كيف يتم ذلك؟</a:t>
            </a:r>
            <a:endParaRPr lang="en-US" sz="2000" b="1" dirty="0">
              <a:solidFill>
                <a:srgbClr val="FF0000"/>
              </a:solidFill>
              <a:cs typeface="+mj-cs"/>
            </a:endParaRPr>
          </a:p>
          <a:p>
            <a:pPr algn="just" rtl="1"/>
            <a:r>
              <a:rPr lang="ar-IQ" sz="2000" b="1" dirty="0">
                <a:cs typeface="+mj-cs"/>
              </a:rPr>
              <a:t>ج/ ان استخدام الملدنات في الخلطة الخرسانية لغرض تقليل كمية ماء الخلط او كمية الماء والسمنت معا يتطلب اجراء تعديل على باقي نسب الخلط. يتم تثبيت كمية الركام الخشن وزيادة كمية الركام الناعم كبديل للنقصان في كمية الماء والسمنت. يتم اجراء التعديل على الركام الناعم فقط للحفاظ على كمية المواد الناعمة في الخلطة ثابت. تستخدم طريقة الحجوم المطلقة لحساب التعديل المطلوب على كمية الرمل، حيث تضاف كمية رمل بحجم مطلق مساو لمجموع حجمي الماء والسمنت التي تم تليلهما في الخلطة. </a:t>
            </a:r>
            <a:endParaRPr lang="en-US" sz="2000" dirty="0">
              <a:cs typeface="+mj-cs"/>
            </a:endParaRPr>
          </a:p>
        </p:txBody>
      </p:sp>
      <p:sp>
        <p:nvSpPr>
          <p:cNvPr id="4" name="Rectangle 3"/>
          <p:cNvSpPr/>
          <p:nvPr/>
        </p:nvSpPr>
        <p:spPr>
          <a:xfrm>
            <a:off x="467544" y="3468171"/>
            <a:ext cx="8280920" cy="2547492"/>
          </a:xfrm>
          <a:prstGeom prst="rect">
            <a:avLst/>
          </a:prstGeom>
        </p:spPr>
        <p:txBody>
          <a:bodyPr wrap="square">
            <a:spAutoFit/>
          </a:bodyPr>
          <a:lstStyle/>
          <a:p>
            <a:pPr marL="0" marR="0" algn="ctr" rtl="1">
              <a:lnSpc>
                <a:spcPct val="115000"/>
              </a:lnSpc>
              <a:spcBef>
                <a:spcPts val="0"/>
              </a:spcBef>
              <a:spcAft>
                <a:spcPts val="0"/>
              </a:spcAft>
            </a:pPr>
            <a:r>
              <a:rPr lang="ar-IQ" sz="2000" b="1" dirty="0">
                <a:solidFill>
                  <a:srgbClr val="FF0000"/>
                </a:solidFill>
                <a:latin typeface="Calibri"/>
                <a:ea typeface="Calibri"/>
                <a:cs typeface="+mj-cs"/>
              </a:rPr>
              <a:t>س:- ماهو المقصود بالمواد الملدنة الفائقة (</a:t>
            </a:r>
            <a:r>
              <a:rPr lang="en-US" sz="2000" b="1" dirty="0">
                <a:solidFill>
                  <a:srgbClr val="FF0000"/>
                </a:solidFill>
                <a:latin typeface="Times New Roman"/>
                <a:ea typeface="Calibri"/>
                <a:cs typeface="+mj-cs"/>
              </a:rPr>
              <a:t>Super plasticizing admixture</a:t>
            </a:r>
            <a:r>
              <a:rPr lang="ar-IQ" sz="2000" b="1" dirty="0">
                <a:solidFill>
                  <a:srgbClr val="FF0000"/>
                </a:solidFill>
                <a:latin typeface="Calibri"/>
                <a:ea typeface="Calibri"/>
                <a:cs typeface="+mj-cs"/>
              </a:rPr>
              <a:t>)؟</a:t>
            </a:r>
            <a:endParaRPr lang="en-US" sz="2000" dirty="0">
              <a:latin typeface="Calibri"/>
              <a:ea typeface="Calibri"/>
              <a:cs typeface="+mj-cs"/>
            </a:endParaRPr>
          </a:p>
          <a:p>
            <a:pPr marL="0" marR="0" algn="just" rtl="1">
              <a:lnSpc>
                <a:spcPct val="115000"/>
              </a:lnSpc>
              <a:spcBef>
                <a:spcPts val="0"/>
              </a:spcBef>
              <a:spcAft>
                <a:spcPts val="0"/>
              </a:spcAft>
            </a:pPr>
            <a:r>
              <a:rPr lang="ar-IQ" sz="2000" b="1" dirty="0">
                <a:latin typeface="Calibri"/>
                <a:ea typeface="Calibri"/>
                <a:cs typeface="+mj-cs"/>
              </a:rPr>
              <a:t>ج/ هي نوعية حديثة من المواد الملدنة يمكن باستخدامها تقليل كمية ماء الخلط بنسبة تتراوح بين (15-30)% مقارنة مع الملدنات الاعتيادية التي يمكن باستخدامها تقليل كمية الماء بنسبة (5-10)% فقط. ان الملدنات الفائقة تستخدم لاحد الحالات الاتية:</a:t>
            </a:r>
            <a:endParaRPr lang="en-US" sz="2000" dirty="0">
              <a:latin typeface="Calibri"/>
              <a:ea typeface="Calibri"/>
              <a:cs typeface="+mj-cs"/>
            </a:endParaRPr>
          </a:p>
          <a:p>
            <a:pPr marL="0" marR="0" algn="just" rtl="1">
              <a:lnSpc>
                <a:spcPct val="115000"/>
              </a:lnSpc>
              <a:spcBef>
                <a:spcPts val="0"/>
              </a:spcBef>
              <a:spcAft>
                <a:spcPts val="0"/>
              </a:spcAft>
            </a:pPr>
            <a:r>
              <a:rPr lang="ar-IQ" sz="2000" b="1" dirty="0">
                <a:latin typeface="Calibri"/>
                <a:ea typeface="Calibri"/>
                <a:cs typeface="+mj-cs"/>
              </a:rPr>
              <a:t>أ. للحصول على خلطة ذات قابلية تشغيل عالية (هطول بحدود 225-275 ملم).</a:t>
            </a:r>
            <a:endParaRPr lang="en-US" sz="2000" dirty="0">
              <a:latin typeface="Calibri"/>
              <a:ea typeface="Calibri"/>
              <a:cs typeface="+mj-cs"/>
            </a:endParaRPr>
          </a:p>
          <a:p>
            <a:pPr marL="0" marR="0" algn="just" rtl="1">
              <a:lnSpc>
                <a:spcPct val="115000"/>
              </a:lnSpc>
              <a:spcBef>
                <a:spcPts val="0"/>
              </a:spcBef>
              <a:spcAft>
                <a:spcPts val="0"/>
              </a:spcAft>
            </a:pPr>
            <a:r>
              <a:rPr lang="ar-IQ" sz="2000" b="1" dirty="0">
                <a:latin typeface="Calibri"/>
                <a:ea typeface="Calibri"/>
                <a:cs typeface="+mj-cs"/>
              </a:rPr>
              <a:t>ب. للحصول على خرسانة ذات مقاومة انضغاط عالية باستخدام  </a:t>
            </a:r>
            <a:r>
              <a:rPr lang="en-US" sz="2000" b="1" dirty="0">
                <a:latin typeface="Times New Roman"/>
                <a:ea typeface="Calibri"/>
                <a:cs typeface="+mj-cs"/>
              </a:rPr>
              <a:t>w/c</a:t>
            </a:r>
            <a:r>
              <a:rPr lang="ar-IQ" sz="2000" b="1" dirty="0">
                <a:latin typeface="Calibri"/>
                <a:ea typeface="Calibri"/>
                <a:cs typeface="+mj-cs"/>
              </a:rPr>
              <a:t> تتراوح بين (0.22-0.4).</a:t>
            </a:r>
            <a:endParaRPr lang="en-US" sz="2000" dirty="0">
              <a:latin typeface="Calibri"/>
              <a:ea typeface="Calibri"/>
              <a:cs typeface="+mj-cs"/>
            </a:endParaRPr>
          </a:p>
          <a:p>
            <a:pPr marL="0" marR="0" algn="just" rtl="1">
              <a:lnSpc>
                <a:spcPct val="115000"/>
              </a:lnSpc>
              <a:spcBef>
                <a:spcPts val="0"/>
              </a:spcBef>
              <a:spcAft>
                <a:spcPts val="0"/>
              </a:spcAft>
            </a:pPr>
            <a:r>
              <a:rPr lang="ar-IQ" sz="2000" b="1" dirty="0">
                <a:latin typeface="Calibri"/>
                <a:ea typeface="Calibri"/>
                <a:cs typeface="+mj-cs"/>
              </a:rPr>
              <a:t>جـ. تقليل كمية السمنت في الخلطة من الناحية الاقتصادية او لتقليل الحرارة المنبعثة او الانكماش.</a:t>
            </a:r>
            <a:endParaRPr lang="en-US" sz="2000" dirty="0">
              <a:effectLst/>
              <a:latin typeface="Calibri"/>
              <a:ea typeface="Calibri"/>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additive="base">
                                        <p:cTn id="24"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additive="base">
                                        <p:cTn id="3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rotWithShape="1">
          <a:blip r:embed="rId2">
            <a:lum contrast="20000"/>
            <a:extLst>
              <a:ext uri="{28A0092B-C50C-407E-A947-70E740481C1C}">
                <a14:useLocalDpi xmlns:a14="http://schemas.microsoft.com/office/drawing/2010/main" val="0"/>
              </a:ext>
            </a:extLst>
          </a:blip>
          <a:srcRect b="2903"/>
          <a:stretch/>
        </p:blipFill>
        <p:spPr bwMode="auto">
          <a:xfrm>
            <a:off x="467544" y="332656"/>
            <a:ext cx="8352928" cy="6192688"/>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88032" y="260648"/>
            <a:ext cx="8640960" cy="4770537"/>
          </a:xfrm>
          <a:prstGeom prst="rect">
            <a:avLst/>
          </a:prstGeom>
        </p:spPr>
        <p:txBody>
          <a:bodyPr wrap="square">
            <a:spAutoFit/>
          </a:bodyPr>
          <a:lstStyle/>
          <a:p>
            <a:pPr algn="ctr" rtl="1"/>
            <a:r>
              <a:rPr lang="ar-IQ" sz="2400" b="1" dirty="0">
                <a:solidFill>
                  <a:srgbClr val="FF0000"/>
                </a:solidFill>
              </a:rPr>
              <a:t>س:- ماهو تأثير فقاعات الهواء المقصود على خواص الخرسانة؟</a:t>
            </a:r>
            <a:endParaRPr lang="en-US" sz="2400" b="1" dirty="0">
              <a:solidFill>
                <a:srgbClr val="FF0000"/>
              </a:solidFill>
            </a:endParaRPr>
          </a:p>
          <a:p>
            <a:pPr algn="ctr" rtl="1"/>
            <a:endParaRPr lang="en-US" sz="2000" dirty="0">
              <a:solidFill>
                <a:srgbClr val="FF0000"/>
              </a:solidFill>
            </a:endParaRPr>
          </a:p>
          <a:p>
            <a:pPr algn="just" rtl="1"/>
            <a:r>
              <a:rPr lang="ar-IQ" sz="2000" b="1" dirty="0"/>
              <a:t>ج/ تؤثر فقاعات الهواء المقصود على الخرسانة بالشكل الاتي:</a:t>
            </a:r>
            <a:endParaRPr lang="en-US" sz="2000" b="1" dirty="0"/>
          </a:p>
          <a:p>
            <a:pPr algn="just" rtl="1"/>
            <a:endParaRPr lang="en-US" sz="2000" dirty="0"/>
          </a:p>
          <a:p>
            <a:pPr algn="just" rtl="1"/>
            <a:r>
              <a:rPr lang="ar-IQ" sz="2000" b="1" dirty="0"/>
              <a:t>أ. تأثيرها على خواص الخرسانة الطرية:</a:t>
            </a:r>
            <a:endParaRPr lang="en-US" sz="2000" b="1" dirty="0"/>
          </a:p>
          <a:p>
            <a:pPr algn="just" rtl="1"/>
            <a:endParaRPr lang="en-US" sz="2000" dirty="0"/>
          </a:p>
          <a:p>
            <a:pPr algn="just" rtl="1"/>
            <a:r>
              <a:rPr lang="ar-IQ" sz="2000" b="1" dirty="0"/>
              <a:t>1. زيادة نسبة الفجوات تزيد من قابلية التشغيل وتحسن من تماسك الخرسانة.</a:t>
            </a:r>
            <a:endParaRPr lang="en-US" sz="2000" dirty="0"/>
          </a:p>
          <a:p>
            <a:pPr algn="just" rtl="1"/>
            <a:r>
              <a:rPr lang="ar-IQ" sz="2000" b="1" dirty="0"/>
              <a:t>2. فقاعات الهواء المقصود تقلل من نضح وانعزال الخرسانة.</a:t>
            </a:r>
            <a:endParaRPr lang="en-US" sz="2000" b="1" dirty="0"/>
          </a:p>
          <a:p>
            <a:pPr algn="just" rtl="1"/>
            <a:endParaRPr lang="en-US" sz="2000" dirty="0"/>
          </a:p>
          <a:p>
            <a:pPr algn="just" rtl="1"/>
            <a:r>
              <a:rPr lang="ar-IQ" sz="2000" b="1" dirty="0"/>
              <a:t>ب. تأثيرها على خواص الخرسانة المتصلبة:</a:t>
            </a:r>
            <a:endParaRPr lang="en-US" sz="2000" b="1" dirty="0"/>
          </a:p>
          <a:p>
            <a:pPr algn="just" rtl="1"/>
            <a:endParaRPr lang="en-US" sz="2000" dirty="0"/>
          </a:p>
          <a:p>
            <a:pPr algn="just" rtl="1"/>
            <a:r>
              <a:rPr lang="ar-IQ" sz="2000" b="1" dirty="0"/>
              <a:t>1. زيادة فقاعات الهواء المقصود تقلل من قوة الخرسانة.</a:t>
            </a:r>
            <a:endParaRPr lang="en-US" sz="2000" dirty="0"/>
          </a:p>
          <a:p>
            <a:pPr algn="just" rtl="1"/>
            <a:r>
              <a:rPr lang="ar-IQ" sz="2000" b="1" dirty="0"/>
              <a:t>2. فقاعات الهواء المقصود تحسن من مقاومة الخرسانة للانجماد والذوبان وللاملاح الكبريتية.</a:t>
            </a:r>
            <a:endParaRPr lang="en-US" sz="2000" dirty="0"/>
          </a:p>
          <a:p>
            <a:pPr algn="just" rtl="1"/>
            <a:r>
              <a:rPr lang="ar-IQ" sz="2000" b="1" dirty="0"/>
              <a:t>3. نسبة الفجوات المسامية (</a:t>
            </a:r>
            <a:r>
              <a:rPr lang="en-US" sz="2000" b="1" dirty="0"/>
              <a:t>Capillary pores </a:t>
            </a:r>
            <a:r>
              <a:rPr lang="ar-IQ" sz="2000" b="1" dirty="0"/>
              <a:t>) تقل بزيادة فقاعات الهواء المقصود وبالتالي تقل نفاذية الخرسانة.</a:t>
            </a:r>
            <a:endParaRPr lang="en-US" sz="2000" dirty="0"/>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wipe(down)">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wipe(down)">
                                      <p:cBhvr>
                                        <p:cTn id="34" dur="500"/>
                                        <p:tgtEl>
                                          <p:spTgt spid="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animEffect transition="in" filter="barn(inVertical)">
                                      <p:cBhvr>
                                        <p:cTn id="39" dur="500"/>
                                        <p:tgtEl>
                                          <p:spTgt spid="2">
                                            <p:txEl>
                                              <p:pRg st="11" end="1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xEl>
                                              <p:pRg st="12" end="12"/>
                                            </p:txEl>
                                          </p:spTgt>
                                        </p:tgtEl>
                                        <p:attrNameLst>
                                          <p:attrName>style.visibility</p:attrName>
                                        </p:attrNameLst>
                                      </p:cBhvr>
                                      <p:to>
                                        <p:strVal val="visible"/>
                                      </p:to>
                                    </p:set>
                                    <p:animEffect transition="in" filter="fade">
                                      <p:cBhvr>
                                        <p:cTn id="44" dur="500"/>
                                        <p:tgtEl>
                                          <p:spTgt spid="2">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Effect transition="in" filter="wipe(down)">
                                      <p:cBhvr>
                                        <p:cTn id="49"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42946" y="764704"/>
            <a:ext cx="7416823" cy="4176463"/>
          </a:xfrm>
          <a:prstGeom prst="rect">
            <a:avLst/>
          </a:prstGeom>
          <a:noFill/>
          <a:ln>
            <a:noFill/>
          </a:ln>
        </p:spPr>
      </p:pic>
      <p:sp>
        <p:nvSpPr>
          <p:cNvPr id="2" name="Rectangle 1"/>
          <p:cNvSpPr/>
          <p:nvPr/>
        </p:nvSpPr>
        <p:spPr>
          <a:xfrm>
            <a:off x="2195736" y="5229200"/>
            <a:ext cx="5009705" cy="400110"/>
          </a:xfrm>
          <a:prstGeom prst="rect">
            <a:avLst/>
          </a:prstGeom>
        </p:spPr>
        <p:txBody>
          <a:bodyPr wrap="none">
            <a:spAutoFit/>
          </a:bodyPr>
          <a:lstStyle/>
          <a:p>
            <a:pPr rtl="1"/>
            <a:r>
              <a:rPr lang="ar-IQ" sz="2000" b="1" dirty="0"/>
              <a:t>تأثير اضافات الهواء المحصور في تحسين مقاومة الصقيع.</a:t>
            </a:r>
            <a:endParaRPr lang="en-US" sz="2000" b="1" dirty="0"/>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29145"/>
            <a:ext cx="9144000" cy="6784231"/>
          </a:xfrm>
          <a:prstGeom prst="rect">
            <a:avLst/>
          </a:prstGeom>
          <a:noFill/>
          <a:ln w="9525">
            <a:noFill/>
            <a:miter lim="800000"/>
            <a:headEnd/>
            <a:tailEnd/>
          </a:ln>
        </p:spPr>
      </p:pic>
      <p:sp>
        <p:nvSpPr>
          <p:cNvPr id="2" name="Rectangle 1"/>
          <p:cNvSpPr/>
          <p:nvPr/>
        </p:nvSpPr>
        <p:spPr>
          <a:xfrm>
            <a:off x="611560" y="980728"/>
            <a:ext cx="8064896" cy="3785652"/>
          </a:xfrm>
          <a:prstGeom prst="rect">
            <a:avLst/>
          </a:prstGeom>
        </p:spPr>
        <p:txBody>
          <a:bodyPr wrap="square">
            <a:spAutoFit/>
          </a:bodyPr>
          <a:lstStyle/>
          <a:p>
            <a:pPr algn="ctr" rtl="1"/>
            <a:r>
              <a:rPr lang="ar-IQ" sz="2400" b="1" dirty="0">
                <a:solidFill>
                  <a:srgbClr val="FF0000"/>
                </a:solidFill>
                <a:cs typeface="+mj-cs"/>
              </a:rPr>
              <a:t>س:- كيف يمكن تحسين الترابط بين الخرسانة الطرية والخرسانة المتصلبة التي تم صبها في وقت سابق؟</a:t>
            </a:r>
            <a:endParaRPr lang="en-US" sz="2400" b="1" dirty="0">
              <a:solidFill>
                <a:srgbClr val="FF0000"/>
              </a:solidFill>
              <a:cs typeface="+mj-cs"/>
            </a:endParaRPr>
          </a:p>
          <a:p>
            <a:pPr algn="just" rtl="1"/>
            <a:r>
              <a:rPr lang="ar-IQ" sz="2400" b="1" dirty="0">
                <a:cs typeface="+mj-cs"/>
              </a:rPr>
              <a:t>ج/ يمكن تحسين الترابط بين الخرسانة الطرية والخرسانة المتصلبة القديمة باستخدام مواد مضافة من نوع المستحلبات البولمرية والتي تعمل على تحسين قوة ترابط الخرسانة. تستخدم هذه المواد بشكل كبير في اعمال التصليح. المادة المضافة تكون عبارة عن محلول معلق في الماء كمادة بولمرية. ان هذا المستحلب ينتج عنه مايعرف (</a:t>
            </a:r>
            <a:r>
              <a:rPr lang="en-US" sz="2400" b="1" dirty="0">
                <a:cs typeface="+mj-cs"/>
              </a:rPr>
              <a:t>Latex modified concrete</a:t>
            </a:r>
            <a:r>
              <a:rPr lang="ar-IQ" sz="2400" b="1" dirty="0">
                <a:cs typeface="+mj-cs"/>
              </a:rPr>
              <a:t>) او خرسانة بورتلاندية بولمرية. ان هذه المواد عالية الكلفة عادة لكنها تحسن من مقاومة شد وكسر الخرسانة. تعمل هذه المواد ايضا على تحسين ديمومة الخرسانة اضافة الى وظيفتها الرئيسية.</a:t>
            </a:r>
            <a:endParaRPr lang="en-US" sz="2400" dirty="0">
              <a:cs typeface="+mj-cs"/>
            </a:endParaRPr>
          </a:p>
        </p:txBody>
      </p:sp>
    </p:spTree>
    <p:extLst>
      <p:ext uri="{BB962C8B-B14F-4D97-AF65-F5344CB8AC3E}">
        <p14:creationId xmlns:p14="http://schemas.microsoft.com/office/powerpoint/2010/main" val="13365167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7" descr="2059454c110988b9efab29fre4.jpg"/>
          <p:cNvPicPr>
            <a:picLocks noChangeAspect="1"/>
          </p:cNvPicPr>
          <p:nvPr/>
        </p:nvPicPr>
        <p:blipFill>
          <a:blip r:embed="rId2">
            <a:lum bright="30000"/>
          </a:blip>
          <a:srcRect/>
          <a:stretch>
            <a:fillRect/>
          </a:stretch>
        </p:blipFill>
        <p:spPr bwMode="auto">
          <a:xfrm>
            <a:off x="0" y="285750"/>
            <a:ext cx="9144000" cy="6572250"/>
          </a:xfrm>
          <a:prstGeom prst="rect">
            <a:avLst/>
          </a:prstGeom>
          <a:noFill/>
          <a:ln w="9525">
            <a:noFill/>
            <a:miter lim="800000"/>
            <a:headEnd/>
            <a:tailEnd/>
          </a:ln>
        </p:spPr>
      </p:pic>
    </p:spTree>
    <p:extLst>
      <p:ext uri="{BB962C8B-B14F-4D97-AF65-F5344CB8AC3E}">
        <p14:creationId xmlns:p14="http://schemas.microsoft.com/office/powerpoint/2010/main" val="3728209725"/>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1"/>
          <p:cNvSpPr>
            <a:spLocks noChangeArrowheads="1"/>
          </p:cNvSpPr>
          <p:nvPr/>
        </p:nvSpPr>
        <p:spPr bwMode="auto">
          <a:xfrm>
            <a:off x="395536" y="260648"/>
            <a:ext cx="8464424" cy="707886"/>
          </a:xfrm>
          <a:prstGeom prst="rect">
            <a:avLst/>
          </a:prstGeom>
          <a:solidFill>
            <a:schemeClr val="accent4">
              <a:lumMod val="60000"/>
              <a:lumOff val="40000"/>
            </a:schemeClr>
          </a:solidFill>
          <a:ln w="9525">
            <a:noFill/>
            <a:miter lim="800000"/>
            <a:headEnd/>
            <a:tailEnd/>
          </a:ln>
        </p:spPr>
        <p:txBody>
          <a:bodyPr wrap="square" anchor="ctr">
            <a:spAutoFit/>
          </a:bodyPr>
          <a:lstStyle/>
          <a:p>
            <a:pPr algn="r" rtl="1"/>
            <a:r>
              <a:rPr lang="ar-IQ" sz="2000" b="1" dirty="0"/>
              <a:t>س/ ماهي المركبات الرئيسية في السمنت البورتلاندي. رتب هذه المركبات بالتسلسل من حيث: </a:t>
            </a:r>
          </a:p>
          <a:p>
            <a:pPr algn="ctr" rtl="1"/>
            <a:r>
              <a:rPr lang="ar-IQ" sz="2000" b="1" dirty="0"/>
              <a:t>أ. سرعة تفاعلها مع الماء ب- حرارة اماهتها ج- قوتها؟</a:t>
            </a: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4122169874"/>
              </p:ext>
            </p:extLst>
          </p:nvPr>
        </p:nvGraphicFramePr>
        <p:xfrm>
          <a:off x="323528" y="1628800"/>
          <a:ext cx="8464424" cy="2057400"/>
        </p:xfrm>
        <a:graphic>
          <a:graphicData uri="http://schemas.openxmlformats.org/drawingml/2006/table">
            <a:tbl>
              <a:tblPr rtl="1" firstRow="1" firstCol="1" bandRow="1">
                <a:tableStyleId>{5C22544A-7EE6-4342-B048-85BDC9FD1C3A}</a:tableStyleId>
              </a:tblPr>
              <a:tblGrid>
                <a:gridCol w="3184804">
                  <a:extLst>
                    <a:ext uri="{9D8B030D-6E8A-4147-A177-3AD203B41FA5}">
                      <a16:colId xmlns:a16="http://schemas.microsoft.com/office/drawing/2014/main" val="20000"/>
                    </a:ext>
                  </a:extLst>
                </a:gridCol>
                <a:gridCol w="2639810">
                  <a:extLst>
                    <a:ext uri="{9D8B030D-6E8A-4147-A177-3AD203B41FA5}">
                      <a16:colId xmlns:a16="http://schemas.microsoft.com/office/drawing/2014/main" val="20001"/>
                    </a:ext>
                  </a:extLst>
                </a:gridCol>
                <a:gridCol w="2639810">
                  <a:extLst>
                    <a:ext uri="{9D8B030D-6E8A-4147-A177-3AD203B41FA5}">
                      <a16:colId xmlns:a16="http://schemas.microsoft.com/office/drawing/2014/main" val="20002"/>
                    </a:ext>
                  </a:extLst>
                </a:gridCol>
              </a:tblGrid>
              <a:tr h="388843">
                <a:tc>
                  <a:txBody>
                    <a:bodyPr/>
                    <a:lstStyle/>
                    <a:p>
                      <a:pPr marL="0" marR="0" algn="ctr" rtl="1">
                        <a:lnSpc>
                          <a:spcPct val="150000"/>
                        </a:lnSpc>
                        <a:spcBef>
                          <a:spcPts val="0"/>
                        </a:spcBef>
                        <a:spcAft>
                          <a:spcPts val="0"/>
                        </a:spcAft>
                        <a:tabLst>
                          <a:tab pos="5243195" algn="l"/>
                        </a:tabLst>
                      </a:pPr>
                      <a:r>
                        <a:rPr lang="ar-IQ" sz="1800" b="1" dirty="0">
                          <a:effectLst/>
                        </a:rPr>
                        <a:t>اسم المركب</a:t>
                      </a:r>
                      <a:endParaRPr lang="en-US" sz="1600" b="1" dirty="0">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الصيغة الكيميائية</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الصيغة الكيميائية المختصرة</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0"/>
                  </a:ext>
                </a:extLst>
              </a:tr>
              <a:tr h="388843">
                <a:tc>
                  <a:txBody>
                    <a:bodyPr/>
                    <a:lstStyle/>
                    <a:p>
                      <a:pPr marL="0" marR="0" algn="ctr" rtl="1">
                        <a:lnSpc>
                          <a:spcPct val="150000"/>
                        </a:lnSpc>
                        <a:spcBef>
                          <a:spcPts val="0"/>
                        </a:spcBef>
                        <a:spcAft>
                          <a:spcPts val="0"/>
                        </a:spcAft>
                        <a:tabLst>
                          <a:tab pos="5243195" algn="l"/>
                        </a:tabLst>
                      </a:pPr>
                      <a:r>
                        <a:rPr lang="ar-IQ" sz="1800" b="1">
                          <a:effectLst/>
                        </a:rPr>
                        <a:t>سليكات ثلاثي الكالسيوم</a:t>
                      </a:r>
                      <a:endParaRPr lang="en-US" sz="1600" b="1">
                        <a:effectLst/>
                        <a:latin typeface="Calibri"/>
                        <a:ea typeface="Calibri"/>
                        <a:cs typeface="Arial"/>
                      </a:endParaRPr>
                    </a:p>
                  </a:txBody>
                  <a:tcPr marL="68580" marR="68580" marT="0" marB="0" anchor="ctr"/>
                </a:tc>
                <a:tc>
                  <a:txBody>
                    <a:bodyPr/>
                    <a:lstStyle/>
                    <a:p>
                      <a:pPr marL="0" marR="0" algn="ctr" rtl="0">
                        <a:lnSpc>
                          <a:spcPct val="150000"/>
                        </a:lnSpc>
                        <a:spcBef>
                          <a:spcPts val="0"/>
                        </a:spcBef>
                        <a:spcAft>
                          <a:spcPts val="0"/>
                        </a:spcAft>
                        <a:tabLst>
                          <a:tab pos="5243195" algn="l"/>
                        </a:tabLst>
                      </a:pPr>
                      <a:r>
                        <a:rPr lang="en-US" sz="1800" b="1">
                          <a:effectLst/>
                        </a:rPr>
                        <a:t>3Cao.SiO</a:t>
                      </a:r>
                      <a:r>
                        <a:rPr lang="en-US" sz="1800" b="1" baseline="-25000">
                          <a:effectLst/>
                        </a:rPr>
                        <a:t>2</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3</a:t>
                      </a:r>
                      <a:r>
                        <a:rPr lang="en-US" sz="1800" b="1">
                          <a:effectLst/>
                        </a:rPr>
                        <a:t>S</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1"/>
                  </a:ext>
                </a:extLst>
              </a:tr>
              <a:tr h="388843">
                <a:tc>
                  <a:txBody>
                    <a:bodyPr/>
                    <a:lstStyle/>
                    <a:p>
                      <a:pPr marL="0" marR="0" algn="ctr" rtl="1">
                        <a:lnSpc>
                          <a:spcPct val="150000"/>
                        </a:lnSpc>
                        <a:spcBef>
                          <a:spcPts val="0"/>
                        </a:spcBef>
                        <a:spcAft>
                          <a:spcPts val="0"/>
                        </a:spcAft>
                        <a:tabLst>
                          <a:tab pos="5243195" algn="l"/>
                        </a:tabLst>
                      </a:pPr>
                      <a:r>
                        <a:rPr lang="ar-IQ" sz="1800" b="1">
                          <a:effectLst/>
                        </a:rPr>
                        <a:t>سليكات ثنائي الكالسيوم</a:t>
                      </a:r>
                      <a:endParaRPr lang="en-US" sz="1600" b="1">
                        <a:effectLst/>
                        <a:latin typeface="Calibri"/>
                        <a:ea typeface="Calibri"/>
                        <a:cs typeface="Arial"/>
                      </a:endParaRPr>
                    </a:p>
                  </a:txBody>
                  <a:tcPr marL="68580" marR="68580" marT="0" marB="0" anchor="ctr"/>
                </a:tc>
                <a:tc>
                  <a:txBody>
                    <a:bodyPr/>
                    <a:lstStyle/>
                    <a:p>
                      <a:pPr marL="0" marR="0" algn="ctr" rtl="0">
                        <a:lnSpc>
                          <a:spcPct val="150000"/>
                        </a:lnSpc>
                        <a:spcBef>
                          <a:spcPts val="0"/>
                        </a:spcBef>
                        <a:spcAft>
                          <a:spcPts val="0"/>
                        </a:spcAft>
                        <a:tabLst>
                          <a:tab pos="5243195" algn="l"/>
                        </a:tabLst>
                      </a:pPr>
                      <a:r>
                        <a:rPr lang="en-US" sz="1800" b="1">
                          <a:effectLst/>
                        </a:rPr>
                        <a:t>2Cao.SiO</a:t>
                      </a:r>
                      <a:r>
                        <a:rPr lang="en-US" sz="1800" b="1" baseline="-25000">
                          <a:effectLst/>
                        </a:rPr>
                        <a:t>2</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en-US" sz="1800" b="1" dirty="0">
                          <a:effectLst/>
                        </a:rPr>
                        <a:t>C</a:t>
                      </a:r>
                      <a:r>
                        <a:rPr lang="en-US" sz="1800" b="1" baseline="-25000" dirty="0">
                          <a:effectLst/>
                        </a:rPr>
                        <a:t>2</a:t>
                      </a:r>
                      <a:r>
                        <a:rPr lang="en-US" sz="1800" b="1" dirty="0">
                          <a:effectLst/>
                        </a:rPr>
                        <a:t>S</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2"/>
                  </a:ext>
                </a:extLst>
              </a:tr>
              <a:tr h="388843">
                <a:tc>
                  <a:txBody>
                    <a:bodyPr/>
                    <a:lstStyle/>
                    <a:p>
                      <a:pPr marL="0" marR="0" algn="ctr" rtl="1">
                        <a:lnSpc>
                          <a:spcPct val="150000"/>
                        </a:lnSpc>
                        <a:spcBef>
                          <a:spcPts val="0"/>
                        </a:spcBef>
                        <a:spcAft>
                          <a:spcPts val="0"/>
                        </a:spcAft>
                        <a:tabLst>
                          <a:tab pos="5243195" algn="l"/>
                        </a:tabLst>
                      </a:pPr>
                      <a:r>
                        <a:rPr lang="ar-IQ" sz="1800" b="1">
                          <a:effectLst/>
                        </a:rPr>
                        <a:t>الومينات ثلاثي الكالسيوم</a:t>
                      </a:r>
                      <a:endParaRPr lang="en-US" sz="1600" b="1">
                        <a:effectLst/>
                        <a:latin typeface="Calibri"/>
                        <a:ea typeface="Calibri"/>
                        <a:cs typeface="Arial"/>
                      </a:endParaRPr>
                    </a:p>
                  </a:txBody>
                  <a:tcPr marL="68580" marR="68580" marT="0" marB="0" anchor="ctr"/>
                </a:tc>
                <a:tc>
                  <a:txBody>
                    <a:bodyPr/>
                    <a:lstStyle/>
                    <a:p>
                      <a:pPr marL="0" marR="0" algn="ctr" rtl="0">
                        <a:lnSpc>
                          <a:spcPct val="150000"/>
                        </a:lnSpc>
                        <a:spcBef>
                          <a:spcPts val="0"/>
                        </a:spcBef>
                        <a:spcAft>
                          <a:spcPts val="0"/>
                        </a:spcAft>
                        <a:tabLst>
                          <a:tab pos="5243195" algn="l"/>
                        </a:tabLst>
                      </a:pPr>
                      <a:r>
                        <a:rPr lang="en-US" sz="1800" b="1">
                          <a:effectLst/>
                        </a:rPr>
                        <a:t>3Cao.Al</a:t>
                      </a:r>
                      <a:r>
                        <a:rPr lang="en-US" sz="1800" b="1" baseline="-25000">
                          <a:effectLst/>
                        </a:rPr>
                        <a:t>2</a:t>
                      </a:r>
                      <a:r>
                        <a:rPr lang="en-US" sz="1800" b="1">
                          <a:effectLst/>
                        </a:rPr>
                        <a:t>O</a:t>
                      </a:r>
                      <a:r>
                        <a:rPr lang="en-US" sz="1800" b="1" baseline="-25000">
                          <a:effectLst/>
                        </a:rPr>
                        <a:t>3</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3</a:t>
                      </a:r>
                      <a:r>
                        <a:rPr lang="en-US" sz="1800" b="1">
                          <a:effectLst/>
                        </a:rPr>
                        <a:t>A</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3"/>
                  </a:ext>
                </a:extLst>
              </a:tr>
              <a:tr h="388843">
                <a:tc>
                  <a:txBody>
                    <a:bodyPr/>
                    <a:lstStyle/>
                    <a:p>
                      <a:pPr marL="0" marR="0" algn="ctr" rtl="1">
                        <a:lnSpc>
                          <a:spcPct val="150000"/>
                        </a:lnSpc>
                        <a:spcBef>
                          <a:spcPts val="0"/>
                        </a:spcBef>
                        <a:spcAft>
                          <a:spcPts val="0"/>
                        </a:spcAft>
                        <a:tabLst>
                          <a:tab pos="5243195" algn="l"/>
                        </a:tabLst>
                      </a:pPr>
                      <a:r>
                        <a:rPr lang="ar-IQ" sz="1800" b="1" dirty="0">
                          <a:effectLst/>
                        </a:rPr>
                        <a:t>الومينات حديد رباعي الكالسيوم</a:t>
                      </a:r>
                      <a:endParaRPr lang="en-US" sz="1600" b="1" dirty="0">
                        <a:effectLst/>
                        <a:latin typeface="Calibri"/>
                        <a:ea typeface="Calibri"/>
                        <a:cs typeface="Arial"/>
                      </a:endParaRPr>
                    </a:p>
                  </a:txBody>
                  <a:tcPr marL="68580" marR="68580" marT="0" marB="0" anchor="ctr"/>
                </a:tc>
                <a:tc>
                  <a:txBody>
                    <a:bodyPr/>
                    <a:lstStyle/>
                    <a:p>
                      <a:pPr marL="0" marR="0" algn="ctr" rtl="0">
                        <a:lnSpc>
                          <a:spcPct val="150000"/>
                        </a:lnSpc>
                        <a:spcBef>
                          <a:spcPts val="0"/>
                        </a:spcBef>
                        <a:spcAft>
                          <a:spcPts val="0"/>
                        </a:spcAft>
                        <a:tabLst>
                          <a:tab pos="5243195" algn="l"/>
                        </a:tabLst>
                      </a:pPr>
                      <a:r>
                        <a:rPr lang="en-US" sz="1800" b="1" dirty="0">
                          <a:effectLst/>
                        </a:rPr>
                        <a:t>4Cao. Al</a:t>
                      </a:r>
                      <a:r>
                        <a:rPr lang="en-US" sz="1800" b="1" baseline="-25000" dirty="0">
                          <a:effectLst/>
                        </a:rPr>
                        <a:t>2</a:t>
                      </a:r>
                      <a:r>
                        <a:rPr lang="en-US" sz="1800" b="1" dirty="0">
                          <a:effectLst/>
                        </a:rPr>
                        <a:t>O</a:t>
                      </a:r>
                      <a:r>
                        <a:rPr lang="en-US" sz="1800" b="1" baseline="-25000" dirty="0">
                          <a:effectLst/>
                        </a:rPr>
                        <a:t>3</a:t>
                      </a:r>
                      <a:r>
                        <a:rPr lang="en-US" sz="1800" b="1" dirty="0">
                          <a:effectLst/>
                        </a:rPr>
                        <a:t>.Fe</a:t>
                      </a:r>
                      <a:r>
                        <a:rPr lang="en-US" sz="1800" b="1" baseline="-25000" dirty="0">
                          <a:effectLst/>
                        </a:rPr>
                        <a:t>2</a:t>
                      </a:r>
                      <a:r>
                        <a:rPr lang="en-US" sz="1800" b="1" dirty="0">
                          <a:effectLst/>
                        </a:rPr>
                        <a:t>O</a:t>
                      </a:r>
                      <a:r>
                        <a:rPr lang="en-US" sz="1800" b="1" baseline="-25000" dirty="0">
                          <a:effectLst/>
                        </a:rPr>
                        <a:t>3</a:t>
                      </a:r>
                      <a:endParaRPr lang="en-US" sz="1600" b="1" dirty="0">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en-US" sz="1800" b="1" dirty="0">
                          <a:effectLst/>
                        </a:rPr>
                        <a:t>C</a:t>
                      </a:r>
                      <a:r>
                        <a:rPr lang="en-US" sz="1800" b="1" baseline="-25000" dirty="0">
                          <a:effectLst/>
                        </a:rPr>
                        <a:t>4</a:t>
                      </a:r>
                      <a:r>
                        <a:rPr lang="en-US" sz="1800" b="1" dirty="0">
                          <a:effectLst/>
                        </a:rPr>
                        <a:t>AF</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092188615"/>
              </p:ext>
            </p:extLst>
          </p:nvPr>
        </p:nvGraphicFramePr>
        <p:xfrm>
          <a:off x="2179476" y="4437112"/>
          <a:ext cx="4896544" cy="1645920"/>
        </p:xfrm>
        <a:graphic>
          <a:graphicData uri="http://schemas.openxmlformats.org/drawingml/2006/table">
            <a:tbl>
              <a:tblPr rtl="1" firstRow="1" firstCol="1" bandRow="1">
                <a:tableStyleId>{C4B1156A-380E-4F78-BDF5-A606A8083BF9}</a:tableStyleId>
              </a:tblPr>
              <a:tblGrid>
                <a:gridCol w="2016224">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319373">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3</a:t>
                      </a:r>
                      <a:r>
                        <a:rPr lang="en-US" sz="1800" b="1">
                          <a:effectLst/>
                        </a:rPr>
                        <a:t>S</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بضع عشرات من نيوتن/ملم</a:t>
                      </a:r>
                      <a:r>
                        <a:rPr lang="ar-IQ" sz="1800" b="1" baseline="30000">
                          <a:effectLst/>
                        </a:rPr>
                        <a:t>2</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0"/>
                  </a:ext>
                </a:extLst>
              </a:tr>
              <a:tr h="319373">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2</a:t>
                      </a:r>
                      <a:r>
                        <a:rPr lang="en-US" sz="1800" b="1">
                          <a:effectLst/>
                        </a:rPr>
                        <a:t>S</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بضع عشرات من نيوتن/ملم</a:t>
                      </a:r>
                      <a:r>
                        <a:rPr lang="ar-IQ" sz="1800" b="1" baseline="30000">
                          <a:effectLst/>
                        </a:rPr>
                        <a:t>2</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1"/>
                  </a:ext>
                </a:extLst>
              </a:tr>
              <a:tr h="319373">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3</a:t>
                      </a:r>
                      <a:r>
                        <a:rPr lang="en-US" sz="1800" b="1">
                          <a:effectLst/>
                        </a:rPr>
                        <a:t>A</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بضع نيوتن/ملم</a:t>
                      </a:r>
                      <a:r>
                        <a:rPr lang="ar-IQ" sz="1800" b="1" baseline="30000">
                          <a:effectLst/>
                        </a:rPr>
                        <a:t>2</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2"/>
                  </a:ext>
                </a:extLst>
              </a:tr>
              <a:tr h="319373">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4</a:t>
                      </a:r>
                      <a:r>
                        <a:rPr lang="en-US" sz="1800" b="1">
                          <a:effectLst/>
                        </a:rPr>
                        <a:t>AF</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dirty="0">
                          <a:effectLst/>
                        </a:rPr>
                        <a:t>بضع نيوتن/ملم</a:t>
                      </a:r>
                      <a:r>
                        <a:rPr lang="ar-IQ" sz="1800" b="1" baseline="30000" dirty="0">
                          <a:effectLst/>
                        </a:rPr>
                        <a:t>2</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3"/>
                  </a:ext>
                </a:extLst>
              </a:tr>
            </a:tbl>
          </a:graphicData>
        </a:graphic>
      </p:graphicFrame>
      <p:sp>
        <p:nvSpPr>
          <p:cNvPr id="5" name="Rectangle 4"/>
          <p:cNvSpPr/>
          <p:nvPr/>
        </p:nvSpPr>
        <p:spPr>
          <a:xfrm>
            <a:off x="4316807" y="3933056"/>
            <a:ext cx="4572000" cy="707886"/>
          </a:xfrm>
          <a:prstGeom prst="rect">
            <a:avLst/>
          </a:prstGeom>
        </p:spPr>
        <p:txBody>
          <a:bodyPr>
            <a:spAutoFit/>
          </a:bodyPr>
          <a:lstStyle/>
          <a:p>
            <a:pPr algn="r" rtl="1"/>
            <a:r>
              <a:rPr lang="ar-IQ" sz="2000" b="1" dirty="0"/>
              <a:t>ان ترتيب هذه المركبات من حيث : </a:t>
            </a:r>
            <a:endParaRPr lang="en-US" sz="2000" dirty="0"/>
          </a:p>
          <a:p>
            <a:pPr marL="342900" lvl="0" indent="-342900" algn="r" rtl="1">
              <a:buFont typeface="Wingdings" pitchFamily="2" charset="2"/>
              <a:buChar char="ü"/>
            </a:pPr>
            <a:r>
              <a:rPr lang="ar-IQ" sz="2000" b="1" dirty="0"/>
              <a:t>القوه</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fade">
                                      <p:cBhvr>
                                        <p:cTn id="7" dur="1000"/>
                                        <p:tgtEl>
                                          <p:spTgt spid="32775"/>
                                        </p:tgtEl>
                                      </p:cBhvr>
                                    </p:animEffect>
                                    <p:anim calcmode="lin" valueType="num">
                                      <p:cBhvr>
                                        <p:cTn id="8" dur="1000" fill="hold"/>
                                        <p:tgtEl>
                                          <p:spTgt spid="32775"/>
                                        </p:tgtEl>
                                        <p:attrNameLst>
                                          <p:attrName>ppt_x</p:attrName>
                                        </p:attrNameLst>
                                      </p:cBhvr>
                                      <p:tavLst>
                                        <p:tav tm="0">
                                          <p:val>
                                            <p:strVal val="#ppt_x"/>
                                          </p:val>
                                        </p:tav>
                                        <p:tav tm="100000">
                                          <p:val>
                                            <p:strVal val="#ppt_x"/>
                                          </p:val>
                                        </p:tav>
                                      </p:tavLst>
                                    </p:anim>
                                    <p:anim calcmode="lin" valueType="num">
                                      <p:cBhvr>
                                        <p:cTn id="9" dur="1000" fill="hold"/>
                                        <p:tgtEl>
                                          <p:spTgt spid="327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Rectangle 10"/>
          <p:cNvSpPr>
            <a:spLocks noChangeArrowheads="1"/>
          </p:cNvSpPr>
          <p:nvPr/>
        </p:nvSpPr>
        <p:spPr bwMode="auto">
          <a:xfrm>
            <a:off x="5555275" y="332656"/>
            <a:ext cx="2858475" cy="738664"/>
          </a:xfrm>
          <a:prstGeom prst="rect">
            <a:avLst/>
          </a:prstGeom>
          <a:noFill/>
          <a:ln w="9525">
            <a:noFill/>
            <a:miter lim="800000"/>
            <a:headEnd/>
            <a:tailEnd/>
          </a:ln>
        </p:spPr>
        <p:txBody>
          <a:bodyPr wrap="none" anchor="ctr">
            <a:spAutoFit/>
          </a:bodyPr>
          <a:lstStyle/>
          <a:p>
            <a:pPr marL="342900" lvl="0" indent="-342900" algn="r" rtl="1">
              <a:buFont typeface="Wingdings" pitchFamily="2" charset="2"/>
              <a:buChar char="ü"/>
              <a:tabLst>
                <a:tab pos="5243513" algn="l"/>
              </a:tabLst>
            </a:pPr>
            <a:r>
              <a:rPr lang="ar-IQ" sz="2400" b="1" dirty="0">
                <a:solidFill>
                  <a:prstClr val="black"/>
                </a:solidFill>
                <a:latin typeface="TimesNewRoman,Bold"/>
                <a:ea typeface="Calibri" pitchFamily="34" charset="0"/>
              </a:rPr>
              <a:t>سرعة التفاعل مع الماء</a:t>
            </a:r>
            <a:endParaRPr lang="en-US" sz="2400" dirty="0">
              <a:solidFill>
                <a:prstClr val="black"/>
              </a:solidFill>
            </a:endParaRPr>
          </a:p>
          <a:p>
            <a:pPr rtl="1"/>
            <a:endParaRPr lang="en-US" dirty="0"/>
          </a:p>
        </p:txBody>
      </p:sp>
      <p:sp>
        <p:nvSpPr>
          <p:cNvPr id="151564" name="Rectangle 14"/>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rtl="1">
              <a:tabLst>
                <a:tab pos="311150" algn="l"/>
                <a:tab pos="2636838" algn="ctr"/>
                <a:tab pos="3863975" algn="l"/>
              </a:tabLst>
            </a:pPr>
            <a:br>
              <a:rPr lang="en-US" sz="1100"/>
            </a:br>
            <a:endParaRPr lang="en-US"/>
          </a:p>
          <a:p>
            <a:pPr eaLnBrk="0" hangingPunct="0">
              <a:tabLst>
                <a:tab pos="311150" algn="l"/>
                <a:tab pos="2636838" algn="ctr"/>
                <a:tab pos="3863975" algn="l"/>
              </a:tabLst>
            </a:pPr>
            <a:endParaRPr lang="en-US"/>
          </a:p>
        </p:txBody>
      </p:sp>
      <p:graphicFrame>
        <p:nvGraphicFramePr>
          <p:cNvPr id="2" name="Table 1"/>
          <p:cNvGraphicFramePr>
            <a:graphicFrameLocks noGrp="1"/>
          </p:cNvGraphicFramePr>
          <p:nvPr>
            <p:extLst>
              <p:ext uri="{D42A27DB-BD31-4B8C-83A1-F6EECF244321}">
                <p14:modId xmlns:p14="http://schemas.microsoft.com/office/powerpoint/2010/main" val="611376029"/>
              </p:ext>
            </p:extLst>
          </p:nvPr>
        </p:nvGraphicFramePr>
        <p:xfrm>
          <a:off x="1403648" y="1615624"/>
          <a:ext cx="6696744" cy="2029400"/>
        </p:xfrm>
        <a:graphic>
          <a:graphicData uri="http://schemas.openxmlformats.org/drawingml/2006/table">
            <a:tbl>
              <a:tblPr rtl="1" firstRow="1" firstCol="1" bandRow="1">
                <a:tableStyleId>{5C22544A-7EE6-4342-B048-85BDC9FD1C3A}</a:tableStyleId>
              </a:tblPr>
              <a:tblGrid>
                <a:gridCol w="2757483">
                  <a:extLst>
                    <a:ext uri="{9D8B030D-6E8A-4147-A177-3AD203B41FA5}">
                      <a16:colId xmlns:a16="http://schemas.microsoft.com/office/drawing/2014/main" val="20000"/>
                    </a:ext>
                  </a:extLst>
                </a:gridCol>
                <a:gridCol w="3939261">
                  <a:extLst>
                    <a:ext uri="{9D8B030D-6E8A-4147-A177-3AD203B41FA5}">
                      <a16:colId xmlns:a16="http://schemas.microsoft.com/office/drawing/2014/main" val="20001"/>
                    </a:ext>
                  </a:extLst>
                </a:gridCol>
              </a:tblGrid>
              <a:tr h="507350">
                <a:tc>
                  <a:txBody>
                    <a:bodyPr/>
                    <a:lstStyle/>
                    <a:p>
                      <a:pPr marL="0" marR="0" algn="ctr" rtl="1">
                        <a:lnSpc>
                          <a:spcPct val="150000"/>
                        </a:lnSpc>
                        <a:spcBef>
                          <a:spcPts val="0"/>
                        </a:spcBef>
                        <a:spcAft>
                          <a:spcPts val="0"/>
                        </a:spcAft>
                        <a:tabLst>
                          <a:tab pos="5243195" algn="l"/>
                        </a:tabLst>
                      </a:pPr>
                      <a:r>
                        <a:rPr lang="en-US" sz="1800" b="1" dirty="0">
                          <a:effectLst/>
                        </a:rPr>
                        <a:t>C</a:t>
                      </a:r>
                      <a:r>
                        <a:rPr lang="en-US" sz="1800" b="1" baseline="-25000" dirty="0">
                          <a:effectLst/>
                        </a:rPr>
                        <a:t>3</a:t>
                      </a:r>
                      <a:r>
                        <a:rPr lang="en-US" sz="1800" b="1" dirty="0">
                          <a:effectLst/>
                        </a:rPr>
                        <a:t>A</a:t>
                      </a:r>
                      <a:endParaRPr lang="en-US" sz="1600" b="1" dirty="0">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dirty="0">
                          <a:effectLst/>
                        </a:rPr>
                        <a:t>سريع جدا (اني)</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07350">
                <a:tc>
                  <a:txBody>
                    <a:bodyPr/>
                    <a:lstStyle/>
                    <a:p>
                      <a:pPr marL="0" marR="0" algn="ctr" rtl="0">
                        <a:lnSpc>
                          <a:spcPct val="115000"/>
                        </a:lnSpc>
                        <a:spcBef>
                          <a:spcPts val="0"/>
                        </a:spcBef>
                        <a:spcAft>
                          <a:spcPts val="0"/>
                        </a:spcAft>
                      </a:pPr>
                      <a:r>
                        <a:rPr lang="en-US" sz="1800" b="1">
                          <a:effectLst/>
                        </a:rPr>
                        <a:t>C</a:t>
                      </a:r>
                      <a:r>
                        <a:rPr lang="en-US" sz="1800" b="1" baseline="-25000">
                          <a:effectLst/>
                        </a:rPr>
                        <a:t>4</a:t>
                      </a:r>
                      <a:r>
                        <a:rPr lang="en-US" sz="1800" b="1">
                          <a:effectLst/>
                        </a:rPr>
                        <a:t>AF</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سريع جدا (بضع دقائق)</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1"/>
                  </a:ext>
                </a:extLst>
              </a:tr>
              <a:tr h="507350">
                <a:tc>
                  <a:txBody>
                    <a:bodyPr/>
                    <a:lstStyle/>
                    <a:p>
                      <a:pPr marL="0" marR="0" algn="ctr" rtl="1">
                        <a:lnSpc>
                          <a:spcPct val="150000"/>
                        </a:lnSpc>
                        <a:spcBef>
                          <a:spcPts val="0"/>
                        </a:spcBef>
                        <a:spcAft>
                          <a:spcPts val="0"/>
                        </a:spcAft>
                        <a:tabLst>
                          <a:tab pos="5243195" algn="l"/>
                        </a:tabLst>
                      </a:pPr>
                      <a:r>
                        <a:rPr lang="en-US" sz="1800" b="1">
                          <a:effectLst/>
                        </a:rPr>
                        <a:t>C</a:t>
                      </a:r>
                      <a:r>
                        <a:rPr lang="en-US" sz="1800" b="1" baseline="-25000">
                          <a:effectLst/>
                        </a:rPr>
                        <a:t>3</a:t>
                      </a:r>
                      <a:r>
                        <a:rPr lang="en-US" sz="1800" b="1">
                          <a:effectLst/>
                        </a:rPr>
                        <a:t>S</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rPr>
                        <a:t>سريع (ايام)</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2"/>
                  </a:ext>
                </a:extLst>
              </a:tr>
              <a:tr h="507350">
                <a:tc>
                  <a:txBody>
                    <a:bodyPr/>
                    <a:lstStyle/>
                    <a:p>
                      <a:pPr marL="0" marR="0" algn="ctr" rtl="1">
                        <a:lnSpc>
                          <a:spcPct val="150000"/>
                        </a:lnSpc>
                        <a:spcBef>
                          <a:spcPts val="0"/>
                        </a:spcBef>
                        <a:spcAft>
                          <a:spcPts val="0"/>
                        </a:spcAft>
                        <a:tabLst>
                          <a:tab pos="5243195" algn="l"/>
                        </a:tabLst>
                      </a:pPr>
                      <a:r>
                        <a:rPr lang="en-US" sz="1800" b="1" dirty="0">
                          <a:effectLst/>
                        </a:rPr>
                        <a:t>C</a:t>
                      </a:r>
                      <a:r>
                        <a:rPr lang="en-US" sz="1800" b="1" baseline="-25000" dirty="0">
                          <a:effectLst/>
                        </a:rPr>
                        <a:t>2</a:t>
                      </a:r>
                      <a:r>
                        <a:rPr lang="en-US" sz="1800" b="1" dirty="0">
                          <a:effectLst/>
                        </a:rPr>
                        <a:t>S</a:t>
                      </a:r>
                      <a:endParaRPr lang="en-US" sz="1600" b="1" dirty="0">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dirty="0">
                          <a:effectLst/>
                        </a:rPr>
                        <a:t>بطيء (اسابيع)</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3"/>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3026322964"/>
              </p:ext>
            </p:extLst>
          </p:nvPr>
        </p:nvGraphicFramePr>
        <p:xfrm>
          <a:off x="1331640" y="4221088"/>
          <a:ext cx="6840760" cy="2029400"/>
        </p:xfrm>
        <a:graphic>
          <a:graphicData uri="http://schemas.openxmlformats.org/drawingml/2006/table">
            <a:tbl>
              <a:tblPr rtl="1" firstRow="1" firstCol="1" bandRow="1">
                <a:tableStyleId>{5C22544A-7EE6-4342-B048-85BDC9FD1C3A}</a:tableStyleId>
              </a:tblPr>
              <a:tblGrid>
                <a:gridCol w="2816784">
                  <a:extLst>
                    <a:ext uri="{9D8B030D-6E8A-4147-A177-3AD203B41FA5}">
                      <a16:colId xmlns:a16="http://schemas.microsoft.com/office/drawing/2014/main" val="20000"/>
                    </a:ext>
                  </a:extLst>
                </a:gridCol>
                <a:gridCol w="4023976">
                  <a:extLst>
                    <a:ext uri="{9D8B030D-6E8A-4147-A177-3AD203B41FA5}">
                      <a16:colId xmlns:a16="http://schemas.microsoft.com/office/drawing/2014/main" val="20001"/>
                    </a:ext>
                  </a:extLst>
                </a:gridCol>
              </a:tblGrid>
              <a:tr h="507350">
                <a:tc>
                  <a:txBody>
                    <a:bodyPr/>
                    <a:lstStyle/>
                    <a:p>
                      <a:pPr marL="0" marR="0" algn="ctr" rtl="1">
                        <a:lnSpc>
                          <a:spcPct val="150000"/>
                        </a:lnSpc>
                        <a:spcBef>
                          <a:spcPts val="0"/>
                        </a:spcBef>
                        <a:spcAft>
                          <a:spcPts val="0"/>
                        </a:spcAft>
                        <a:tabLst>
                          <a:tab pos="5243195" algn="l"/>
                        </a:tabLst>
                      </a:pPr>
                      <a:r>
                        <a:rPr lang="en-US" sz="1800" b="1" dirty="0">
                          <a:effectLst/>
                          <a:latin typeface="Calibri"/>
                          <a:ea typeface="Calibri"/>
                          <a:cs typeface="TimesNewRoman,Bold"/>
                        </a:rPr>
                        <a:t>C</a:t>
                      </a:r>
                      <a:r>
                        <a:rPr lang="en-US" sz="1800" b="1" baseline="-25000" dirty="0">
                          <a:effectLst/>
                          <a:latin typeface="Calibri"/>
                          <a:ea typeface="Calibri"/>
                          <a:cs typeface="TimesNewRoman,Bold"/>
                        </a:rPr>
                        <a:t>3</a:t>
                      </a:r>
                      <a:r>
                        <a:rPr lang="en-US" sz="1800" b="1" dirty="0">
                          <a:effectLst/>
                          <a:latin typeface="Calibri"/>
                          <a:ea typeface="Calibri"/>
                          <a:cs typeface="TimesNewRoman,Bold"/>
                        </a:rPr>
                        <a:t>A</a:t>
                      </a:r>
                      <a:endParaRPr lang="en-US" sz="1600" b="1" dirty="0">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dirty="0">
                          <a:effectLst/>
                          <a:latin typeface="Calibri"/>
                          <a:ea typeface="Calibri"/>
                          <a:cs typeface="TimesNewRoman,Bold"/>
                        </a:rPr>
                        <a:t>سريع جدا (اني)</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0"/>
                  </a:ext>
                </a:extLst>
              </a:tr>
              <a:tr h="507350">
                <a:tc>
                  <a:txBody>
                    <a:bodyPr/>
                    <a:lstStyle/>
                    <a:p>
                      <a:pPr marL="0" marR="0" algn="ctr" rtl="1">
                        <a:lnSpc>
                          <a:spcPct val="150000"/>
                        </a:lnSpc>
                        <a:spcBef>
                          <a:spcPts val="0"/>
                        </a:spcBef>
                        <a:spcAft>
                          <a:spcPts val="0"/>
                        </a:spcAft>
                        <a:tabLst>
                          <a:tab pos="5243195" algn="l"/>
                        </a:tabLst>
                      </a:pPr>
                      <a:r>
                        <a:rPr lang="en-US" sz="1800" b="1">
                          <a:effectLst/>
                          <a:latin typeface="Calibri"/>
                          <a:ea typeface="Calibri"/>
                          <a:cs typeface="TimesNewRoman,Bold"/>
                        </a:rPr>
                        <a:t>C</a:t>
                      </a:r>
                      <a:r>
                        <a:rPr lang="en-US" sz="1800" b="1" baseline="-25000">
                          <a:effectLst/>
                          <a:latin typeface="Calibri"/>
                          <a:ea typeface="Calibri"/>
                          <a:cs typeface="TimesNewRoman,Bold"/>
                        </a:rPr>
                        <a:t>3</a:t>
                      </a:r>
                      <a:r>
                        <a:rPr lang="en-US" sz="1800" b="1">
                          <a:effectLst/>
                          <a:latin typeface="Calibri"/>
                          <a:ea typeface="Calibri"/>
                          <a:cs typeface="TimesNewRoman,Bold"/>
                        </a:rPr>
                        <a:t>S</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latin typeface="Calibri"/>
                          <a:ea typeface="Calibri"/>
                          <a:cs typeface="TimesNewRoman,Bold"/>
                        </a:rPr>
                        <a:t>سريع جدا (بضع دقائق)</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1"/>
                  </a:ext>
                </a:extLst>
              </a:tr>
              <a:tr h="507350">
                <a:tc>
                  <a:txBody>
                    <a:bodyPr/>
                    <a:lstStyle/>
                    <a:p>
                      <a:pPr marL="0" marR="0" algn="ctr" rtl="1">
                        <a:lnSpc>
                          <a:spcPct val="150000"/>
                        </a:lnSpc>
                        <a:spcBef>
                          <a:spcPts val="0"/>
                        </a:spcBef>
                        <a:spcAft>
                          <a:spcPts val="0"/>
                        </a:spcAft>
                        <a:tabLst>
                          <a:tab pos="5243195" algn="l"/>
                        </a:tabLst>
                      </a:pPr>
                      <a:r>
                        <a:rPr lang="en-US" sz="1800" b="1">
                          <a:effectLst/>
                          <a:latin typeface="Calibri"/>
                          <a:ea typeface="Calibri"/>
                          <a:cs typeface="TimesNewRoman,Bold"/>
                        </a:rPr>
                        <a:t>C</a:t>
                      </a:r>
                      <a:r>
                        <a:rPr lang="en-US" sz="1800" b="1" baseline="-25000">
                          <a:effectLst/>
                          <a:latin typeface="Calibri"/>
                          <a:ea typeface="Calibri"/>
                          <a:cs typeface="TimesNewRoman,Bold"/>
                        </a:rPr>
                        <a:t>4</a:t>
                      </a:r>
                      <a:r>
                        <a:rPr lang="en-US" sz="1800" b="1">
                          <a:effectLst/>
                          <a:latin typeface="Calibri"/>
                          <a:ea typeface="Calibri"/>
                          <a:cs typeface="TimesNewRoman,Bold"/>
                        </a:rPr>
                        <a:t>AF</a:t>
                      </a:r>
                      <a:endParaRPr lang="en-US" sz="1600" b="1">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a:effectLst/>
                          <a:latin typeface="Calibri"/>
                          <a:ea typeface="Calibri"/>
                          <a:cs typeface="TimesNewRoman,Bold"/>
                        </a:rPr>
                        <a:t>سريع (ايام)</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2"/>
                  </a:ext>
                </a:extLst>
              </a:tr>
              <a:tr h="507350">
                <a:tc>
                  <a:txBody>
                    <a:bodyPr/>
                    <a:lstStyle/>
                    <a:p>
                      <a:pPr marL="0" marR="0" algn="ctr" rtl="1">
                        <a:lnSpc>
                          <a:spcPct val="150000"/>
                        </a:lnSpc>
                        <a:spcBef>
                          <a:spcPts val="0"/>
                        </a:spcBef>
                        <a:spcAft>
                          <a:spcPts val="0"/>
                        </a:spcAft>
                        <a:tabLst>
                          <a:tab pos="5243195" algn="l"/>
                        </a:tabLst>
                      </a:pPr>
                      <a:r>
                        <a:rPr lang="en-US" sz="1800" b="1" dirty="0">
                          <a:effectLst/>
                          <a:latin typeface="Calibri"/>
                          <a:ea typeface="Calibri"/>
                          <a:cs typeface="TimesNewRoman,Bold"/>
                        </a:rPr>
                        <a:t>C</a:t>
                      </a:r>
                      <a:r>
                        <a:rPr lang="en-US" sz="1800" b="1" baseline="-25000" dirty="0">
                          <a:effectLst/>
                          <a:latin typeface="Calibri"/>
                          <a:ea typeface="Calibri"/>
                          <a:cs typeface="TimesNewRoman,Bold"/>
                        </a:rPr>
                        <a:t>2</a:t>
                      </a:r>
                      <a:r>
                        <a:rPr lang="en-US" sz="1800" b="1" dirty="0">
                          <a:effectLst/>
                          <a:latin typeface="Calibri"/>
                          <a:ea typeface="Calibri"/>
                          <a:cs typeface="TimesNewRoman,Bold"/>
                        </a:rPr>
                        <a:t>S</a:t>
                      </a:r>
                      <a:endParaRPr lang="en-US" sz="1600" b="1" dirty="0">
                        <a:effectLst/>
                        <a:latin typeface="Calibri"/>
                        <a:ea typeface="Calibri"/>
                        <a:cs typeface="Arial"/>
                      </a:endParaRPr>
                    </a:p>
                  </a:txBody>
                  <a:tcPr marL="68580" marR="68580" marT="0" marB="0" anchor="ctr"/>
                </a:tc>
                <a:tc>
                  <a:txBody>
                    <a:bodyPr/>
                    <a:lstStyle/>
                    <a:p>
                      <a:pPr marL="0" marR="0" algn="ctr" rtl="1">
                        <a:lnSpc>
                          <a:spcPct val="150000"/>
                        </a:lnSpc>
                        <a:spcBef>
                          <a:spcPts val="0"/>
                        </a:spcBef>
                        <a:spcAft>
                          <a:spcPts val="0"/>
                        </a:spcAft>
                        <a:tabLst>
                          <a:tab pos="5243195" algn="l"/>
                        </a:tabLst>
                      </a:pPr>
                      <a:r>
                        <a:rPr lang="ar-IQ" sz="1800" b="1" dirty="0">
                          <a:effectLst/>
                          <a:latin typeface="Calibri"/>
                          <a:ea typeface="Calibri"/>
                          <a:cs typeface="TimesNewRoman,Bold"/>
                        </a:rPr>
                        <a:t>بطيء (اسابيع)</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3"/>
                  </a:ext>
                </a:extLst>
              </a:tr>
            </a:tbl>
          </a:graphicData>
        </a:graphic>
      </p:graphicFrame>
      <p:sp>
        <p:nvSpPr>
          <p:cNvPr id="4" name="Rectangle 3"/>
          <p:cNvSpPr/>
          <p:nvPr/>
        </p:nvSpPr>
        <p:spPr>
          <a:xfrm>
            <a:off x="6425266" y="3573016"/>
            <a:ext cx="2395206" cy="586699"/>
          </a:xfrm>
          <a:prstGeom prst="rect">
            <a:avLst/>
          </a:prstGeom>
        </p:spPr>
        <p:txBody>
          <a:bodyPr wrap="none">
            <a:spAutoFit/>
          </a:bodyPr>
          <a:lstStyle/>
          <a:p>
            <a:pPr marL="742950" marR="0" indent="-285750" algn="r" rtl="1">
              <a:lnSpc>
                <a:spcPct val="150000"/>
              </a:lnSpc>
              <a:spcBef>
                <a:spcPts val="0"/>
              </a:spcBef>
              <a:spcAft>
                <a:spcPts val="1000"/>
              </a:spcAft>
              <a:buFont typeface="Wingdings" pitchFamily="2" charset="2"/>
              <a:buChar char="ü"/>
              <a:tabLst>
                <a:tab pos="5243195" algn="l"/>
              </a:tabLst>
            </a:pPr>
            <a:r>
              <a:rPr lang="ar-IQ" sz="2400" b="1" dirty="0">
                <a:latin typeface="Calibri"/>
                <a:ea typeface="Calibri"/>
                <a:cs typeface="TimesNewRoman,Bold"/>
              </a:rPr>
              <a:t>حرارة الاماهه </a:t>
            </a:r>
            <a:endParaRPr lang="en-US" dirty="0">
              <a:effectLst/>
              <a:latin typeface="Calibri"/>
              <a:ea typeface="Calibri"/>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3803"/>
                                        </p:tgtEl>
                                        <p:attrNameLst>
                                          <p:attrName>style.visibility</p:attrName>
                                        </p:attrNameLst>
                                      </p:cBhvr>
                                      <p:to>
                                        <p:strVal val="visible"/>
                                      </p:to>
                                    </p:set>
                                    <p:animEffect transition="in" filter="fade">
                                      <p:cBhvr>
                                        <p:cTn id="7" dur="1000"/>
                                        <p:tgtEl>
                                          <p:spTgt spid="33803"/>
                                        </p:tgtEl>
                                      </p:cBhvr>
                                    </p:animEffect>
                                    <p:anim calcmode="lin" valueType="num">
                                      <p:cBhvr>
                                        <p:cTn id="8" dur="1000" fill="hold"/>
                                        <p:tgtEl>
                                          <p:spTgt spid="33803"/>
                                        </p:tgtEl>
                                        <p:attrNameLst>
                                          <p:attrName>ppt_x</p:attrName>
                                        </p:attrNameLst>
                                      </p:cBhvr>
                                      <p:tavLst>
                                        <p:tav tm="0">
                                          <p:val>
                                            <p:strVal val="#ppt_x"/>
                                          </p:val>
                                        </p:tav>
                                        <p:tav tm="100000">
                                          <p:val>
                                            <p:strVal val="#ppt_x"/>
                                          </p:val>
                                        </p:tav>
                                      </p:tavLst>
                                    </p:anim>
                                    <p:anim calcmode="lin" valueType="num">
                                      <p:cBhvr>
                                        <p:cTn id="9" dur="1000" fill="hold"/>
                                        <p:tgtEl>
                                          <p:spTgt spid="3380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anim calcmode="lin" valueType="num">
                                      <p:cBhvr>
                                        <p:cTn id="20" dur="2000" fill="hold"/>
                                        <p:tgtEl>
                                          <p:spTgt spid="4"/>
                                        </p:tgtEl>
                                        <p:attrNameLst>
                                          <p:attrName>ppt_w</p:attrName>
                                        </p:attrNameLst>
                                      </p:cBhvr>
                                      <p:tavLst>
                                        <p:tav tm="0" fmla="#ppt_w*sin(2.5*pi*$)">
                                          <p:val>
                                            <p:fltVal val="0"/>
                                          </p:val>
                                        </p:tav>
                                        <p:tav tm="100000">
                                          <p:val>
                                            <p:fltVal val="1"/>
                                          </p:val>
                                        </p:tav>
                                      </p:tavLst>
                                    </p:anim>
                                    <p:anim calcmode="lin" valueType="num">
                                      <p:cBhvr>
                                        <p:cTn id="21"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714375" y="260648"/>
            <a:ext cx="8158163" cy="714375"/>
          </a:xfrm>
          <a:solidFill>
            <a:schemeClr val="accent1">
              <a:lumMod val="40000"/>
              <a:lumOff val="60000"/>
            </a:schemeClr>
          </a:solidFill>
        </p:spPr>
        <p:txBody>
          <a:bodyPr>
            <a:normAutofit fontScale="90000"/>
          </a:bodyPr>
          <a:lstStyle/>
          <a:p>
            <a:pPr algn="r" rtl="1"/>
            <a:r>
              <a:rPr lang="ar-IQ" sz="2400" b="1" dirty="0"/>
              <a:t>وهناك ايضا مركبات ثانوية او اكاسيد ثانوية في السمنت ندرجها في ادناه مع سبب وجودها:</a:t>
            </a:r>
            <a:endParaRPr lang="en-US" sz="2400" dirty="0"/>
          </a:p>
        </p:txBody>
      </p:sp>
      <p:sp>
        <p:nvSpPr>
          <p:cNvPr id="48132" name="Rectangle 1"/>
          <p:cNvSpPr>
            <a:spLocks noChangeArrowheads="1"/>
          </p:cNvSpPr>
          <p:nvPr/>
        </p:nvSpPr>
        <p:spPr bwMode="auto">
          <a:xfrm>
            <a:off x="539553" y="1464645"/>
            <a:ext cx="8131372" cy="707886"/>
          </a:xfrm>
          <a:prstGeom prst="rect">
            <a:avLst/>
          </a:prstGeom>
          <a:noFill/>
          <a:ln w="9525">
            <a:noFill/>
            <a:miter lim="800000"/>
            <a:headEnd/>
            <a:tailEnd/>
          </a:ln>
        </p:spPr>
        <p:txBody>
          <a:bodyPr wrap="square" anchor="ctr">
            <a:spAutoFit/>
          </a:bodyPr>
          <a:lstStyle/>
          <a:p>
            <a:pPr marL="342900" lvl="0" indent="-342900" algn="r" rtl="1">
              <a:buFont typeface="Wingdings" pitchFamily="2" charset="2"/>
              <a:buChar char="Ø"/>
            </a:pPr>
            <a:r>
              <a:rPr lang="ar-IQ" sz="2000" b="1" dirty="0"/>
              <a:t>الجبس (</a:t>
            </a:r>
            <a:r>
              <a:rPr lang="en-US" sz="2000" b="1" dirty="0"/>
              <a:t>CaSO</a:t>
            </a:r>
            <a:r>
              <a:rPr lang="en-US" sz="2000" b="1" baseline="-25000" dirty="0"/>
              <a:t>4</a:t>
            </a:r>
            <a:r>
              <a:rPr lang="en-US" sz="2000" b="1" dirty="0"/>
              <a:t>.2H</a:t>
            </a:r>
            <a:r>
              <a:rPr lang="en-US" sz="2000" b="1" baseline="-25000" dirty="0"/>
              <a:t>2</a:t>
            </a:r>
            <a:r>
              <a:rPr lang="en-US" sz="2000" b="1" dirty="0"/>
              <a:t>O</a:t>
            </a:r>
            <a:r>
              <a:rPr lang="ar-IQ" sz="2000" b="1" dirty="0"/>
              <a:t>) يضاف عند طحن السمنت وكذلك نسبة منه تاتي من احتراق الوقود داخل الفرن الدوار.</a:t>
            </a:r>
            <a:endParaRPr lang="en-US" sz="2000" dirty="0"/>
          </a:p>
        </p:txBody>
      </p:sp>
      <p:sp>
        <p:nvSpPr>
          <p:cNvPr id="48133" name="Rectangle 5"/>
          <p:cNvSpPr>
            <a:spLocks noChangeArrowheads="1"/>
          </p:cNvSpPr>
          <p:nvPr/>
        </p:nvSpPr>
        <p:spPr bwMode="auto">
          <a:xfrm>
            <a:off x="1331640" y="2852936"/>
            <a:ext cx="7344816" cy="400110"/>
          </a:xfrm>
          <a:prstGeom prst="rect">
            <a:avLst/>
          </a:prstGeom>
          <a:noFill/>
          <a:ln w="9525">
            <a:noFill/>
            <a:miter lim="800000"/>
            <a:headEnd/>
            <a:tailEnd/>
          </a:ln>
        </p:spPr>
        <p:txBody>
          <a:bodyPr wrap="square">
            <a:spAutoFit/>
          </a:bodyPr>
          <a:lstStyle/>
          <a:p>
            <a:pPr marL="342900" lvl="0" indent="-342900" algn="r" rtl="1">
              <a:buFont typeface="Wingdings" pitchFamily="2" charset="2"/>
              <a:buChar char="Ø"/>
            </a:pPr>
            <a:r>
              <a:rPr lang="ar-IQ" sz="2000" b="1" dirty="0"/>
              <a:t>اوكسيد المغنيسيوم (</a:t>
            </a:r>
            <a:r>
              <a:rPr lang="en-US" sz="2000" b="1" dirty="0" err="1"/>
              <a:t>MgO</a:t>
            </a:r>
            <a:r>
              <a:rPr lang="ar-IQ" sz="2000" b="1" dirty="0"/>
              <a:t>) من كاربونات المغنيسيوم الموجودة في حجر الكلس.</a:t>
            </a:r>
            <a:endParaRPr lang="en-US" sz="2000" dirty="0"/>
          </a:p>
        </p:txBody>
      </p:sp>
      <p:sp>
        <p:nvSpPr>
          <p:cNvPr id="48134" name="Rectangle 6"/>
          <p:cNvSpPr>
            <a:spLocks noChangeArrowheads="1"/>
          </p:cNvSpPr>
          <p:nvPr/>
        </p:nvSpPr>
        <p:spPr bwMode="auto">
          <a:xfrm>
            <a:off x="827584" y="2276872"/>
            <a:ext cx="7981672" cy="400110"/>
          </a:xfrm>
          <a:prstGeom prst="rect">
            <a:avLst/>
          </a:prstGeom>
          <a:noFill/>
          <a:ln w="9525">
            <a:noFill/>
            <a:miter lim="800000"/>
            <a:headEnd/>
            <a:tailEnd/>
          </a:ln>
        </p:spPr>
        <p:txBody>
          <a:bodyPr wrap="none">
            <a:spAutoFit/>
          </a:bodyPr>
          <a:lstStyle/>
          <a:p>
            <a:pPr marL="342900" lvl="0" indent="-342900" rtl="1">
              <a:buFont typeface="Wingdings" pitchFamily="2" charset="2"/>
              <a:buChar char="Ø"/>
            </a:pPr>
            <a:r>
              <a:rPr lang="ar-IQ" sz="2000" b="1" dirty="0"/>
              <a:t>اوكسيد الكالسيوم الطليق (</a:t>
            </a:r>
            <a:r>
              <a:rPr lang="en-US" sz="2000" b="1" dirty="0" err="1"/>
              <a:t>CaO</a:t>
            </a:r>
            <a:r>
              <a:rPr lang="ar-IQ" sz="2000" b="1" dirty="0"/>
              <a:t>) احتواء المواد الاولية على نسبة عالية من هذا الاوكسيد.</a:t>
            </a:r>
            <a:endParaRPr lang="en-US" sz="2000" dirty="0"/>
          </a:p>
        </p:txBody>
      </p:sp>
      <p:sp>
        <p:nvSpPr>
          <p:cNvPr id="48135" name="Rectangle 2"/>
          <p:cNvSpPr>
            <a:spLocks noChangeArrowheads="1"/>
          </p:cNvSpPr>
          <p:nvPr/>
        </p:nvSpPr>
        <p:spPr bwMode="auto">
          <a:xfrm>
            <a:off x="3325184" y="3429000"/>
            <a:ext cx="5423280" cy="400110"/>
          </a:xfrm>
          <a:prstGeom prst="rect">
            <a:avLst/>
          </a:prstGeom>
          <a:noFill/>
          <a:ln w="9525">
            <a:noFill/>
            <a:miter lim="800000"/>
            <a:headEnd/>
            <a:tailEnd/>
          </a:ln>
        </p:spPr>
        <p:txBody>
          <a:bodyPr wrap="none" anchor="ctr">
            <a:spAutoFit/>
          </a:bodyPr>
          <a:lstStyle/>
          <a:p>
            <a:pPr marL="285750" lvl="0" indent="-285750" rtl="1">
              <a:buFont typeface="Wingdings" pitchFamily="2" charset="2"/>
              <a:buChar char="Ø"/>
            </a:pPr>
            <a:r>
              <a:rPr lang="ar-IQ" sz="2000" b="1" dirty="0"/>
              <a:t>الاكاسيد القاعدية (</a:t>
            </a:r>
            <a:r>
              <a:rPr lang="en-US" sz="2000" b="1" dirty="0"/>
              <a:t>K</a:t>
            </a:r>
            <a:r>
              <a:rPr lang="en-US" sz="2000" b="1" baseline="-25000" dirty="0"/>
              <a:t>2</a:t>
            </a:r>
            <a:r>
              <a:rPr lang="en-US" sz="2000" b="1" dirty="0"/>
              <a:t>O.Na</a:t>
            </a:r>
            <a:r>
              <a:rPr lang="en-US" sz="2000" b="1" baseline="-25000" dirty="0"/>
              <a:t>2</a:t>
            </a:r>
            <a:r>
              <a:rPr lang="en-US" sz="2000" b="1" dirty="0"/>
              <a:t>O</a:t>
            </a:r>
            <a:r>
              <a:rPr lang="ar-IQ" sz="2000" b="1" dirty="0"/>
              <a:t>) شوائب في المواد الاولية.</a:t>
            </a:r>
            <a:endParaRPr lang="en-US" sz="2000" dirty="0"/>
          </a:p>
        </p:txBody>
      </p:sp>
      <p:sp>
        <p:nvSpPr>
          <p:cNvPr id="48136" name="Rectangle 3"/>
          <p:cNvSpPr>
            <a:spLocks noChangeArrowheads="1"/>
          </p:cNvSpPr>
          <p:nvPr/>
        </p:nvSpPr>
        <p:spPr bwMode="auto">
          <a:xfrm>
            <a:off x="4589888" y="4005064"/>
            <a:ext cx="4086568" cy="400110"/>
          </a:xfrm>
          <a:prstGeom prst="rect">
            <a:avLst/>
          </a:prstGeom>
          <a:noFill/>
          <a:ln w="9525">
            <a:noFill/>
            <a:miter lim="800000"/>
            <a:headEnd/>
            <a:tailEnd/>
          </a:ln>
        </p:spPr>
        <p:txBody>
          <a:bodyPr wrap="none" anchor="ctr">
            <a:spAutoFit/>
          </a:bodyPr>
          <a:lstStyle/>
          <a:p>
            <a:pPr marL="342900" lvl="0" indent="-342900" rtl="1">
              <a:buFont typeface="Wingdings" pitchFamily="2" charset="2"/>
              <a:buChar char="Ø"/>
            </a:pPr>
            <a:r>
              <a:rPr lang="ar-IQ" sz="2000" b="1" dirty="0"/>
              <a:t>اوكسيد التتانيوم (</a:t>
            </a:r>
            <a:r>
              <a:rPr lang="en-US" sz="2000" b="1" dirty="0"/>
              <a:t>Tio</a:t>
            </a:r>
            <a:r>
              <a:rPr lang="en-US" sz="2000" b="1" baseline="-25000" dirty="0"/>
              <a:t>2</a:t>
            </a:r>
            <a:r>
              <a:rPr lang="ar-IQ" sz="2000" b="1" dirty="0"/>
              <a:t>) شوائب في الطين.</a:t>
            </a:r>
            <a:endParaRPr lang="en-US" sz="2000" dirty="0"/>
          </a:p>
        </p:txBody>
      </p:sp>
      <p:sp>
        <p:nvSpPr>
          <p:cNvPr id="48138" name="Rectangle 4"/>
          <p:cNvSpPr>
            <a:spLocks noChangeArrowheads="1"/>
          </p:cNvSpPr>
          <p:nvPr/>
        </p:nvSpPr>
        <p:spPr bwMode="auto">
          <a:xfrm>
            <a:off x="3419872" y="4589419"/>
            <a:ext cx="5327099" cy="400110"/>
          </a:xfrm>
          <a:prstGeom prst="rect">
            <a:avLst/>
          </a:prstGeom>
          <a:noFill/>
          <a:ln w="9525">
            <a:noFill/>
            <a:miter lim="800000"/>
            <a:headEnd/>
            <a:tailEnd/>
          </a:ln>
        </p:spPr>
        <p:txBody>
          <a:bodyPr wrap="none" anchor="ctr">
            <a:spAutoFit/>
          </a:bodyPr>
          <a:lstStyle/>
          <a:p>
            <a:pPr marL="285750" lvl="0" indent="-285750" rtl="1">
              <a:buFont typeface="Wingdings" pitchFamily="2" charset="2"/>
              <a:buChar char="Ø"/>
            </a:pPr>
            <a:r>
              <a:rPr lang="ar-IQ" sz="2000" b="1" dirty="0"/>
              <a:t>خامس اوكسيد الفوسفور (</a:t>
            </a:r>
            <a:r>
              <a:rPr lang="en-US" sz="2000" b="1" dirty="0"/>
              <a:t>P</a:t>
            </a:r>
            <a:r>
              <a:rPr lang="en-US" sz="2000" b="1" baseline="-25000" dirty="0"/>
              <a:t>2</a:t>
            </a:r>
            <a:r>
              <a:rPr lang="en-US" sz="2000" b="1" dirty="0"/>
              <a:t>O</a:t>
            </a:r>
            <a:r>
              <a:rPr lang="en-US" sz="2000" b="1" baseline="-25000" dirty="0"/>
              <a:t>5</a:t>
            </a:r>
            <a:r>
              <a:rPr lang="ar-IQ" sz="2000" b="1" dirty="0"/>
              <a:t>) شوائب في حجر الكلس.</a:t>
            </a:r>
            <a:endParaRPr lang="en-US" sz="2000" dirty="0"/>
          </a:p>
        </p:txBody>
      </p:sp>
      <p:sp>
        <p:nvSpPr>
          <p:cNvPr id="11" name="Rectangle 4"/>
          <p:cNvSpPr>
            <a:spLocks noChangeArrowheads="1"/>
          </p:cNvSpPr>
          <p:nvPr/>
        </p:nvSpPr>
        <p:spPr bwMode="auto">
          <a:xfrm>
            <a:off x="5652120" y="5270430"/>
            <a:ext cx="2964273" cy="400110"/>
          </a:xfrm>
          <a:prstGeom prst="rect">
            <a:avLst/>
          </a:prstGeom>
          <a:noFill/>
          <a:ln w="9525">
            <a:noFill/>
            <a:miter lim="800000"/>
            <a:headEnd/>
            <a:tailEnd/>
          </a:ln>
        </p:spPr>
        <p:txBody>
          <a:bodyPr wrap="none" anchor="ctr">
            <a:spAutoFit/>
          </a:bodyPr>
          <a:lstStyle/>
          <a:p>
            <a:pPr marL="285750" lvl="0" indent="-285750" rtl="1">
              <a:buFont typeface="Wingdings" pitchFamily="2" charset="2"/>
              <a:buChar char="Ø"/>
            </a:pPr>
            <a:r>
              <a:rPr lang="ar-IQ" sz="2000" b="1" dirty="0"/>
              <a:t>الماء (</a:t>
            </a:r>
            <a:r>
              <a:rPr lang="en-US" sz="2000" b="1" dirty="0"/>
              <a:t>H</a:t>
            </a:r>
            <a:r>
              <a:rPr lang="en-US" sz="2000" b="1" baseline="-25000" dirty="0"/>
              <a:t>2</a:t>
            </a:r>
            <a:r>
              <a:rPr lang="en-US" sz="2000" b="1" dirty="0"/>
              <a:t>O</a:t>
            </a:r>
            <a:r>
              <a:rPr lang="ar-IQ" sz="2000" b="1" dirty="0"/>
              <a:t>) البخار في الجو.</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wipe(down)">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strips(downLeft)">
                                      <p:cBhvr>
                                        <p:cTn id="12" dur="500"/>
                                        <p:tgtEl>
                                          <p:spTgt spid="4813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8134"/>
                                        </p:tgtEl>
                                        <p:attrNameLst>
                                          <p:attrName>style.visibility</p:attrName>
                                        </p:attrNameLst>
                                      </p:cBhvr>
                                      <p:to>
                                        <p:strVal val="visible"/>
                                      </p:to>
                                    </p:set>
                                    <p:animEffect transition="in" filter="strips(downLeft)">
                                      <p:cBhvr>
                                        <p:cTn id="17" dur="500"/>
                                        <p:tgtEl>
                                          <p:spTgt spid="4813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8133"/>
                                        </p:tgtEl>
                                        <p:attrNameLst>
                                          <p:attrName>style.visibility</p:attrName>
                                        </p:attrNameLst>
                                      </p:cBhvr>
                                      <p:to>
                                        <p:strVal val="visible"/>
                                      </p:to>
                                    </p:set>
                                    <p:animEffect transition="in" filter="strips(downLeft)">
                                      <p:cBhvr>
                                        <p:cTn id="22" dur="500"/>
                                        <p:tgtEl>
                                          <p:spTgt spid="48133"/>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strips(downLeft)">
                                      <p:cBhvr>
                                        <p:cTn id="27" dur="500"/>
                                        <p:tgtEl>
                                          <p:spTgt spid="4813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48136">
                                            <p:txEl>
                                              <p:pRg st="0" end="0"/>
                                            </p:txEl>
                                          </p:spTgt>
                                        </p:tgtEl>
                                        <p:attrNameLst>
                                          <p:attrName>style.visibility</p:attrName>
                                        </p:attrNameLst>
                                      </p:cBhvr>
                                      <p:to>
                                        <p:strVal val="visible"/>
                                      </p:to>
                                    </p:set>
                                    <p:animEffect transition="in" filter="strips(downLeft)">
                                      <p:cBhvr>
                                        <p:cTn id="32" dur="500"/>
                                        <p:tgtEl>
                                          <p:spTgt spid="4813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48138"/>
                                        </p:tgtEl>
                                        <p:attrNameLst>
                                          <p:attrName>style.visibility</p:attrName>
                                        </p:attrNameLst>
                                      </p:cBhvr>
                                      <p:to>
                                        <p:strVal val="visible"/>
                                      </p:to>
                                    </p:set>
                                    <p:animEffect transition="in" filter="strips(downLeft)">
                                      <p:cBhvr>
                                        <p:cTn id="37" dur="500"/>
                                        <p:tgtEl>
                                          <p:spTgt spid="4813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strips(down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2" grpId="0"/>
      <p:bldP spid="48133" grpId="0"/>
      <p:bldP spid="48134" grpId="0"/>
      <p:bldP spid="48135" grpId="0"/>
      <p:bldP spid="4813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ChangeArrowheads="1"/>
          </p:cNvSpPr>
          <p:nvPr/>
        </p:nvSpPr>
        <p:spPr bwMode="auto">
          <a:xfrm>
            <a:off x="2363504" y="1623576"/>
            <a:ext cx="6316153" cy="400110"/>
          </a:xfrm>
          <a:prstGeom prst="rect">
            <a:avLst/>
          </a:prstGeom>
          <a:noFill/>
          <a:ln w="9525">
            <a:noFill/>
            <a:miter lim="800000"/>
            <a:headEnd/>
            <a:tailEnd/>
          </a:ln>
        </p:spPr>
        <p:txBody>
          <a:bodyPr wrap="none" anchor="ctr">
            <a:spAutoFit/>
          </a:bodyPr>
          <a:lstStyle/>
          <a:p>
            <a:pPr lvl="0" rtl="1"/>
            <a:r>
              <a:rPr lang="ar-IQ" sz="2000" b="1" dirty="0"/>
              <a:t>1. سرعة تطور قوة السمنت وذلك لتقليص المدة اللازمة لتحميل الخرسانة.</a:t>
            </a:r>
            <a:endParaRPr lang="en-US" sz="2000" dirty="0"/>
          </a:p>
        </p:txBody>
      </p:sp>
      <p:sp>
        <p:nvSpPr>
          <p:cNvPr id="5" name="TextBox 4"/>
          <p:cNvSpPr txBox="1"/>
          <p:nvPr/>
        </p:nvSpPr>
        <p:spPr>
          <a:xfrm>
            <a:off x="1115616" y="188640"/>
            <a:ext cx="7002390" cy="830997"/>
          </a:xfrm>
          <a:prstGeom prst="rect">
            <a:avLst/>
          </a:prstGeom>
          <a:solidFill>
            <a:schemeClr val="accent2">
              <a:lumMod val="40000"/>
              <a:lumOff val="60000"/>
            </a:schemeClr>
          </a:solidFill>
        </p:spPr>
        <p:txBody>
          <a:bodyPr wrap="square" rtlCol="1">
            <a:spAutoFit/>
          </a:bodyPr>
          <a:lstStyle/>
          <a:p>
            <a:pPr algn="ctr" rtl="1"/>
            <a:r>
              <a:rPr lang="ar-IQ" sz="2400" b="1" dirty="0"/>
              <a:t>العوامل الاساسية التي تحدد اختيار نوعية السمنت البورتلاندي المناسب استخدامه في صب اي مقطع خرساني:</a:t>
            </a:r>
            <a:endParaRPr lang="en-US" sz="2400" b="1" dirty="0"/>
          </a:p>
        </p:txBody>
      </p:sp>
      <p:sp>
        <p:nvSpPr>
          <p:cNvPr id="62469" name="Rectangle 5"/>
          <p:cNvSpPr>
            <a:spLocks noChangeArrowheads="1"/>
          </p:cNvSpPr>
          <p:nvPr/>
        </p:nvSpPr>
        <p:spPr bwMode="auto">
          <a:xfrm>
            <a:off x="1103510" y="1988840"/>
            <a:ext cx="7500938" cy="40011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anchor="ctr">
            <a:spAutoFit/>
          </a:bodyPr>
          <a:lstStyle/>
          <a:p>
            <a:pPr lvl="0" algn="r" rtl="1"/>
            <a:r>
              <a:rPr lang="ar-IQ" sz="2000" b="1" dirty="0"/>
              <a:t>2. حرارة اماهة السمنت للسيطرة على درجة حرارة الخرسانة بعد الصب.</a:t>
            </a:r>
            <a:endParaRPr lang="en-US" sz="2000" dirty="0"/>
          </a:p>
        </p:txBody>
      </p:sp>
      <p:sp>
        <p:nvSpPr>
          <p:cNvPr id="62471" name="Rectangle 7"/>
          <p:cNvSpPr>
            <a:spLocks noChangeArrowheads="1"/>
          </p:cNvSpPr>
          <p:nvPr/>
        </p:nvSpPr>
        <p:spPr bwMode="auto">
          <a:xfrm>
            <a:off x="4017936" y="2380818"/>
            <a:ext cx="4586512"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spAutoFit/>
          </a:bodyPr>
          <a:lstStyle/>
          <a:p>
            <a:pPr lvl="0" algn="r" rtl="1"/>
            <a:r>
              <a:rPr lang="ar-IQ" sz="2000" b="1" dirty="0"/>
              <a:t>3. مقاومة الاملاح الكبريتية لضمان ديمومة الخرسانة.</a:t>
            </a:r>
            <a:endParaRPr lang="en-US" sz="2000" dirty="0"/>
          </a:p>
        </p:txBody>
      </p:sp>
      <p:sp>
        <p:nvSpPr>
          <p:cNvPr id="62472" name="Rectangle 8"/>
          <p:cNvSpPr>
            <a:spLocks noChangeArrowheads="1"/>
          </p:cNvSpPr>
          <p:nvPr/>
        </p:nvSpPr>
        <p:spPr bwMode="auto">
          <a:xfrm>
            <a:off x="1475656" y="2780928"/>
            <a:ext cx="7143750" cy="400110"/>
          </a:xfrm>
          <a:prstGeom prst="rect">
            <a:avLst/>
          </a:prstGeom>
          <a:noFill/>
          <a:ln w="9525">
            <a:noFill/>
            <a:miter lim="800000"/>
            <a:headEnd/>
            <a:tailEnd/>
          </a:ln>
        </p:spPr>
        <p:txBody>
          <a:bodyPr anchor="ctr">
            <a:spAutoFit/>
          </a:bodyPr>
          <a:lstStyle/>
          <a:p>
            <a:pPr lvl="0" algn="r" rtl="1"/>
            <a:r>
              <a:rPr lang="en-US" sz="2000" b="1" dirty="0"/>
              <a:t>4</a:t>
            </a:r>
            <a:r>
              <a:rPr lang="ar-IQ" sz="2000" b="1" dirty="0"/>
              <a:t>. العامل الاقتصادي مثل سرعة فتح القوالب.</a:t>
            </a:r>
            <a:endParaRPr lang="en-US"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3"/>
            <a:ext cx="8784976" cy="619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49156"/>
                                        </p:tgtEl>
                                        <p:attrNameLst>
                                          <p:attrName>style.visibility</p:attrName>
                                        </p:attrNameLst>
                                      </p:cBhvr>
                                      <p:to>
                                        <p:strVal val="visible"/>
                                      </p:to>
                                    </p:set>
                                    <p:animEffect transition="in" filter="strips(downLeft)">
                                      <p:cBhvr>
                                        <p:cTn id="11" dur="500"/>
                                        <p:tgtEl>
                                          <p:spTgt spid="49156"/>
                                        </p:tgtEl>
                                      </p:cBhvr>
                                    </p:animEffect>
                                  </p:childTnLst>
                                </p:cTn>
                              </p:par>
                            </p:childTnLst>
                          </p:cTn>
                        </p:par>
                      </p:childTnLst>
                    </p:cTn>
                  </p:par>
                  <p:par>
                    <p:cTn id="12" fill="hold">
                      <p:stCondLst>
                        <p:cond delay="indefinite"/>
                      </p:stCondLst>
                      <p:childTnLst>
                        <p:par>
                          <p:cTn id="13" fill="hold">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62469"/>
                                        </p:tgtEl>
                                        <p:attrNameLst>
                                          <p:attrName>style.visibility</p:attrName>
                                        </p:attrNameLst>
                                      </p:cBhvr>
                                      <p:to>
                                        <p:strVal val="visible"/>
                                      </p:to>
                                    </p:set>
                                    <p:anim calcmode="lin" valueType="num">
                                      <p:cBhvr>
                                        <p:cTn id="16" dur="1000" fill="hold"/>
                                        <p:tgtEl>
                                          <p:spTgt spid="62469"/>
                                        </p:tgtEl>
                                        <p:attrNameLst>
                                          <p:attrName>ppt_x</p:attrName>
                                        </p:attrNameLst>
                                      </p:cBhvr>
                                      <p:tavLst>
                                        <p:tav tm="0">
                                          <p:val>
                                            <p:strVal val="#ppt_x-.2"/>
                                          </p:val>
                                        </p:tav>
                                        <p:tav tm="100000">
                                          <p:val>
                                            <p:strVal val="#ppt_x"/>
                                          </p:val>
                                        </p:tav>
                                      </p:tavLst>
                                    </p:anim>
                                    <p:anim calcmode="lin" valueType="num">
                                      <p:cBhvr>
                                        <p:cTn id="17" dur="1000" fill="hold"/>
                                        <p:tgtEl>
                                          <p:spTgt spid="62469"/>
                                        </p:tgtEl>
                                        <p:attrNameLst>
                                          <p:attrName>ppt_y</p:attrName>
                                        </p:attrNameLst>
                                      </p:cBhvr>
                                      <p:tavLst>
                                        <p:tav tm="0">
                                          <p:val>
                                            <p:strVal val="#ppt_y"/>
                                          </p:val>
                                        </p:tav>
                                        <p:tav tm="100000">
                                          <p:val>
                                            <p:strVal val="#ppt_y"/>
                                          </p:val>
                                        </p:tav>
                                      </p:tavLst>
                                    </p:anim>
                                    <p:animEffect transition="in" filter="wipe(right)" prLst="gradientSize: 0.1">
                                      <p:cBhvr>
                                        <p:cTn id="18" dur="1000"/>
                                        <p:tgtEl>
                                          <p:spTgt spid="62469"/>
                                        </p:tgtEl>
                                      </p:cBhvr>
                                    </p:animEffect>
                                  </p:childTnLst>
                                </p:cTn>
                              </p:par>
                            </p:childTnLst>
                          </p:cTn>
                        </p:par>
                      </p:childTnLst>
                    </p:cTn>
                  </p:par>
                  <p:par>
                    <p:cTn id="19" fill="hold">
                      <p:stCondLst>
                        <p:cond delay="indefinite"/>
                      </p:stCondLst>
                      <p:childTnLst>
                        <p:par>
                          <p:cTn id="20" fill="hold">
                            <p:stCondLst>
                              <p:cond delay="0"/>
                            </p:stCondLst>
                            <p:childTnLst>
                              <p:par>
                                <p:cTn id="21" presetID="29" presetClass="entr" presetSubtype="0" fill="hold" grpId="0" nodeType="clickEffect">
                                  <p:stCondLst>
                                    <p:cond delay="0"/>
                                  </p:stCondLst>
                                  <p:childTnLst>
                                    <p:set>
                                      <p:cBhvr>
                                        <p:cTn id="22" dur="1" fill="hold">
                                          <p:stCondLst>
                                            <p:cond delay="0"/>
                                          </p:stCondLst>
                                        </p:cTn>
                                        <p:tgtEl>
                                          <p:spTgt spid="62471"/>
                                        </p:tgtEl>
                                        <p:attrNameLst>
                                          <p:attrName>style.visibility</p:attrName>
                                        </p:attrNameLst>
                                      </p:cBhvr>
                                      <p:to>
                                        <p:strVal val="visible"/>
                                      </p:to>
                                    </p:set>
                                    <p:anim calcmode="lin" valueType="num">
                                      <p:cBhvr>
                                        <p:cTn id="23" dur="1000" fill="hold"/>
                                        <p:tgtEl>
                                          <p:spTgt spid="62471"/>
                                        </p:tgtEl>
                                        <p:attrNameLst>
                                          <p:attrName>ppt_x</p:attrName>
                                        </p:attrNameLst>
                                      </p:cBhvr>
                                      <p:tavLst>
                                        <p:tav tm="0">
                                          <p:val>
                                            <p:strVal val="#ppt_x-.2"/>
                                          </p:val>
                                        </p:tav>
                                        <p:tav tm="100000">
                                          <p:val>
                                            <p:strVal val="#ppt_x"/>
                                          </p:val>
                                        </p:tav>
                                      </p:tavLst>
                                    </p:anim>
                                    <p:anim calcmode="lin" valueType="num">
                                      <p:cBhvr>
                                        <p:cTn id="24" dur="1000" fill="hold"/>
                                        <p:tgtEl>
                                          <p:spTgt spid="6247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62471"/>
                                        </p:tgtEl>
                                      </p:cBhvr>
                                    </p:animEffect>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grpId="0" nodeType="clickEffect">
                                  <p:stCondLst>
                                    <p:cond delay="0"/>
                                  </p:stCondLst>
                                  <p:childTnLst>
                                    <p:set>
                                      <p:cBhvr>
                                        <p:cTn id="29" dur="1" fill="hold">
                                          <p:stCondLst>
                                            <p:cond delay="0"/>
                                          </p:stCondLst>
                                        </p:cTn>
                                        <p:tgtEl>
                                          <p:spTgt spid="62472"/>
                                        </p:tgtEl>
                                        <p:attrNameLst>
                                          <p:attrName>style.visibility</p:attrName>
                                        </p:attrNameLst>
                                      </p:cBhvr>
                                      <p:to>
                                        <p:strVal val="visible"/>
                                      </p:to>
                                    </p:set>
                                    <p:anim to="" calcmode="lin" valueType="num">
                                      <p:cBhvr>
                                        <p:cTn id="30" dur="1" fill="hold"/>
                                        <p:tgtEl>
                                          <p:spTgt spid="62472"/>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5362"/>
                                        </p:tgtEl>
                                        <p:attrNameLst>
                                          <p:attrName>style.visibility</p:attrName>
                                        </p:attrNameLst>
                                      </p:cBhvr>
                                      <p:to>
                                        <p:strVal val="visible"/>
                                      </p:to>
                                    </p:set>
                                    <p:animEffect transition="in" filter="wheel(1)">
                                      <p:cBhvr>
                                        <p:cTn id="35"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utoUpdateAnimBg="0"/>
      <p:bldP spid="5" grpId="0" animBg="1" autoUpdateAnimBg="0"/>
      <p:bldP spid="62469" grpId="0" animBg="1"/>
      <p:bldP spid="62471" grpId="0" animBg="1"/>
      <p:bldP spid="624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414147" y="1772816"/>
            <a:ext cx="8355013" cy="3847207"/>
          </a:xfrm>
          <a:prstGeom prst="rect">
            <a:avLst/>
          </a:prstGeom>
          <a:noFill/>
          <a:ln w="9525">
            <a:noFill/>
            <a:miter lim="800000"/>
            <a:headEnd/>
            <a:tailEnd/>
          </a:ln>
        </p:spPr>
        <p:txBody>
          <a:bodyPr wrap="square" anchor="ctr">
            <a:spAutoFit/>
          </a:bodyPr>
          <a:lstStyle/>
          <a:p>
            <a:pPr algn="justLow" rtl="1" eaLnBrk="0" hangingPunct="0"/>
            <a:r>
              <a:rPr lang="ar-IQ" sz="2400" b="1" dirty="0"/>
              <a:t>س1: ماهي التعديلات الواجب اجراءها على المواد الاولية للسمنت للحصول على سمنت بورتلاندي ابيض؟</a:t>
            </a:r>
          </a:p>
          <a:p>
            <a:pPr algn="justLow" rtl="1" eaLnBrk="0" hangingPunct="0"/>
            <a:endParaRPr lang="ar-IQ" sz="2400" b="1" dirty="0"/>
          </a:p>
          <a:p>
            <a:pPr algn="justLow" rtl="1" eaLnBrk="0" hangingPunct="0"/>
            <a:r>
              <a:rPr lang="ar-IQ" sz="2400" b="1" dirty="0"/>
              <a:t>س2: مالطرق الم</a:t>
            </a:r>
            <a:r>
              <a:rPr lang="ar-SA" sz="2400" b="1" dirty="0"/>
              <a:t>قترح</a:t>
            </a:r>
            <a:r>
              <a:rPr lang="ar-IQ" sz="2400" b="1" dirty="0"/>
              <a:t>ه في</a:t>
            </a:r>
            <a:r>
              <a:rPr lang="ar-SA" sz="2400" b="1" dirty="0"/>
              <a:t> المواصفات البريطانية </a:t>
            </a:r>
            <a:r>
              <a:rPr lang="en-US" sz="2400" b="1" dirty="0"/>
              <a:t>BS 3148</a:t>
            </a:r>
            <a:r>
              <a:rPr lang="ar-IQ" sz="2400" b="1" dirty="0"/>
              <a:t> لتحديد صلاحية الماء المستخدم في الخرسانة. </a:t>
            </a:r>
          </a:p>
          <a:p>
            <a:pPr algn="justLow" rtl="1" eaLnBrk="0" hangingPunct="0"/>
            <a:endParaRPr lang="ar-IQ" sz="2400" b="1" dirty="0"/>
          </a:p>
          <a:p>
            <a:pPr algn="justLow" rtl="1" eaLnBrk="0" hangingPunct="0"/>
            <a:r>
              <a:rPr lang="ar-IQ" sz="2400" b="1" dirty="0"/>
              <a:t>س3: ﯿﻤﻛن ﺘﻌرﯿف اﻹﺴﻤﻨت اﻟﻤﺴﺘﺨدم ﻷﻏراض اﻟﺒﻨﺎء ﺒﺄﻨﻪ ﻤﺎدة راﺒطﺔ ﻨﺎﻋﻤﺔ ﺘﻤﺘﻠك ﺨواص ﺘﻤﺎﺴﻛﯿﺔ (</a:t>
            </a:r>
            <a:r>
              <a:rPr lang="en-US" sz="2400" b="1" dirty="0"/>
              <a:t>Cohesive</a:t>
            </a:r>
            <a:r>
              <a:rPr lang="ar-IQ" sz="2400" b="1" dirty="0"/>
              <a:t>) وﺘﻼﺼﻘﯿﺔ (</a:t>
            </a:r>
            <a:r>
              <a:rPr lang="en-US" sz="2400" b="1" dirty="0"/>
              <a:t>Adhesive</a:t>
            </a:r>
            <a:r>
              <a:rPr lang="ar-IQ" sz="2400" b="1" dirty="0"/>
              <a:t>) مالفرق بين المصطلحين. </a:t>
            </a:r>
          </a:p>
          <a:p>
            <a:pPr algn="justLow" rtl="1" eaLnBrk="0" hangingPunct="0"/>
            <a:endParaRPr lang="ar-SA" sz="2800" dirty="0"/>
          </a:p>
        </p:txBody>
      </p:sp>
    </p:spTree>
    <p:extLst>
      <p:ext uri="{BB962C8B-B14F-4D97-AF65-F5344CB8AC3E}">
        <p14:creationId xmlns:p14="http://schemas.microsoft.com/office/powerpoint/2010/main" val="420200353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8856984" cy="633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959796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1"/>
          <p:cNvSpPr>
            <a:spLocks noChangeArrowheads="1"/>
          </p:cNvSpPr>
          <p:nvPr/>
        </p:nvSpPr>
        <p:spPr bwMode="auto">
          <a:xfrm>
            <a:off x="1907704" y="404664"/>
            <a:ext cx="5286375"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anchor="ctr">
            <a:spAutoFit/>
          </a:bodyPr>
          <a:lstStyle/>
          <a:p>
            <a:pPr algn="ctr" rtl="1" eaLnBrk="0" hangingPunct="0">
              <a:defRPr/>
            </a:pPr>
            <a:r>
              <a:rPr lang="ar-IQ" sz="2800" b="1" dirty="0"/>
              <a:t>الركــــــــام</a:t>
            </a:r>
            <a:endParaRPr lang="ar-SA" sz="4400" dirty="0">
              <a:solidFill>
                <a:schemeClr val="tx1"/>
              </a:solidFill>
              <a:latin typeface="Arial" pitchFamily="34" charset="0"/>
              <a:cs typeface="Arial" pitchFamily="34" charset="0"/>
            </a:endParaRPr>
          </a:p>
        </p:txBody>
      </p:sp>
      <p:sp>
        <p:nvSpPr>
          <p:cNvPr id="395266" name="Rectangle 2"/>
          <p:cNvSpPr>
            <a:spLocks noChangeArrowheads="1"/>
          </p:cNvSpPr>
          <p:nvPr/>
        </p:nvSpPr>
        <p:spPr bwMode="auto">
          <a:xfrm>
            <a:off x="285750" y="1603246"/>
            <a:ext cx="8355013" cy="1631216"/>
          </a:xfrm>
          <a:prstGeom prst="rect">
            <a:avLst/>
          </a:prstGeom>
          <a:noFill/>
          <a:ln w="9525">
            <a:noFill/>
            <a:miter lim="800000"/>
            <a:headEnd/>
            <a:tailEnd/>
          </a:ln>
        </p:spPr>
        <p:txBody>
          <a:bodyPr wrap="square" anchor="ctr">
            <a:spAutoFit/>
          </a:bodyPr>
          <a:lstStyle/>
          <a:p>
            <a:pPr algn="justLow" rtl="1" eaLnBrk="0" hangingPunct="0"/>
            <a:r>
              <a:rPr lang="ar-SA" sz="2000" b="1" dirty="0"/>
              <a:t>هو مادة حبيبية خاملة مثل الرمل والحصى والصخور المسحوق</a:t>
            </a:r>
            <a:r>
              <a:rPr lang="ar-IQ" sz="2000" b="1" dirty="0"/>
              <a:t>ة</a:t>
            </a:r>
            <a:r>
              <a:rPr lang="ar-SA" sz="2000" b="1" dirty="0"/>
              <a:t> وهى تشكل مع الماء والاسمنت المكونات الاساسية للخرسانة</a:t>
            </a:r>
            <a:r>
              <a:rPr lang="ar-IQ" sz="2000" b="1" dirty="0"/>
              <a:t>.</a:t>
            </a:r>
            <a:r>
              <a:rPr lang="en-US" sz="2000" b="1" dirty="0"/>
              <a:t> </a:t>
            </a:r>
            <a:r>
              <a:rPr lang="ar-SA" sz="2000" b="1" dirty="0"/>
              <a:t>يمكن ان يتم تقسيمه الى صنفين، الركام الناعم والركام الخشن،الركام الناعم بشكل عام يتكون من الرمل الطبيعي أو الصخور المسحوقة بحيث ان حبيبات ذلك الركام يمكن ان تمر من خلال غربال بفتحات ذات اقطار 9.5 ملم، أما الركام الخشن فتكون حبيباته اكبر من 4.75 ملم لكنها بشكل عام تتدرج من (4.75 – 37.5) ملم. ويبرز دور الركام في الخرسانة</a:t>
            </a:r>
            <a:r>
              <a:rPr lang="en-US" sz="2000" b="1" dirty="0"/>
              <a:t>:</a:t>
            </a:r>
            <a:endParaRPr lang="ar-SA" sz="2800" dirty="0"/>
          </a:p>
        </p:txBody>
      </p:sp>
      <p:sp>
        <p:nvSpPr>
          <p:cNvPr id="154628"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ar-SA"/>
          </a:p>
        </p:txBody>
      </p:sp>
      <p:sp>
        <p:nvSpPr>
          <p:cNvPr id="395274" name="Rectangle 10"/>
          <p:cNvSpPr>
            <a:spLocks noChangeArrowheads="1"/>
          </p:cNvSpPr>
          <p:nvPr/>
        </p:nvSpPr>
        <p:spPr bwMode="auto">
          <a:xfrm>
            <a:off x="287213" y="3385593"/>
            <a:ext cx="8461251" cy="3026470"/>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justLow" eaLnBrk="0" hangingPunct="0">
              <a:defRPr/>
            </a:pPr>
            <a:endParaRPr lang="en-US" sz="2400" b="1" dirty="0">
              <a:solidFill>
                <a:schemeClr val="tx1"/>
              </a:solidFill>
              <a:latin typeface="Arial" pitchFamily="34" charset="0"/>
              <a:cs typeface="Times New Roman" pitchFamily="18" charset="0"/>
            </a:endParaRPr>
          </a:p>
          <a:p>
            <a:pPr marL="342900" marR="0" lvl="0" indent="-342900" algn="just" rtl="1">
              <a:lnSpc>
                <a:spcPct val="150000"/>
              </a:lnSpc>
              <a:spcBef>
                <a:spcPts val="0"/>
              </a:spcBef>
              <a:spcAft>
                <a:spcPts val="1000"/>
              </a:spcAft>
              <a:buFont typeface="+mj-lt"/>
              <a:buAutoNum type="arabicPeriod"/>
              <a:tabLst>
                <a:tab pos="5243195" algn="l"/>
              </a:tabLst>
            </a:pPr>
            <a:r>
              <a:rPr lang="ar-SA" sz="2000" b="1" dirty="0">
                <a:latin typeface="Calibri"/>
                <a:ea typeface="Calibri"/>
                <a:cs typeface="TimesNewRoman,Bold"/>
              </a:rPr>
              <a:t>يكون الركام جسم الخرسانة الذي يستطيع أن يقاوم الأحمال التي  تتعرض لها ومقاومة العوامل الجوية المختلفة من حرارة وبرودة وجفاف و رطوبة</a:t>
            </a:r>
            <a:r>
              <a:rPr lang="en-US" sz="2000" b="1" dirty="0">
                <a:latin typeface="Calibri"/>
                <a:ea typeface="Calibri"/>
                <a:cs typeface="TimesNewRoman,Bold"/>
              </a:rPr>
              <a:t>.</a:t>
            </a:r>
            <a:endParaRPr lang="en-US" sz="2000" dirty="0">
              <a:latin typeface="Calibri"/>
              <a:ea typeface="Calibri"/>
              <a:cs typeface="Arial"/>
            </a:endParaRPr>
          </a:p>
          <a:p>
            <a:pPr marL="342900" marR="0" lvl="0" indent="-342900" algn="just" rtl="1">
              <a:lnSpc>
                <a:spcPct val="150000"/>
              </a:lnSpc>
              <a:spcBef>
                <a:spcPts val="0"/>
              </a:spcBef>
              <a:spcAft>
                <a:spcPts val="1000"/>
              </a:spcAft>
              <a:buFont typeface="+mj-lt"/>
              <a:buAutoNum type="arabicPeriod"/>
              <a:tabLst>
                <a:tab pos="5243195" algn="l"/>
              </a:tabLst>
            </a:pPr>
            <a:r>
              <a:rPr lang="ar-SA" sz="2000" b="1" dirty="0">
                <a:latin typeface="Calibri"/>
                <a:ea typeface="Calibri"/>
                <a:cs typeface="TimesNewRoman,Bold"/>
              </a:rPr>
              <a:t>يعد الركام المادة المالئة الرخيصة لتكوين الخرسانة مع الاسمنت.</a:t>
            </a:r>
            <a:endParaRPr lang="en-US" sz="2000" dirty="0">
              <a:latin typeface="Calibri"/>
              <a:ea typeface="Calibri"/>
              <a:cs typeface="Arial"/>
            </a:endParaRPr>
          </a:p>
          <a:p>
            <a:pPr marL="342900" marR="0" lvl="0" indent="-342900" algn="just" rtl="1">
              <a:lnSpc>
                <a:spcPct val="150000"/>
              </a:lnSpc>
              <a:spcBef>
                <a:spcPts val="0"/>
              </a:spcBef>
              <a:spcAft>
                <a:spcPts val="1000"/>
              </a:spcAft>
              <a:buFont typeface="+mj-lt"/>
              <a:buAutoNum type="arabicPeriod"/>
              <a:tabLst>
                <a:tab pos="5243195" algn="l"/>
              </a:tabLst>
            </a:pPr>
            <a:r>
              <a:rPr lang="ar-SA" sz="2000" b="1" dirty="0">
                <a:latin typeface="Calibri"/>
                <a:ea typeface="Calibri"/>
                <a:cs typeface="TimesNewRoman,Bold"/>
              </a:rPr>
              <a:t>يساعد الركام على خفض التغيرات الحجمية الناتجة من تماسك وتصلد عجينة الإسمنت والماء ، وكذلك من تأثير الرطوبة على الخرسانة</a:t>
            </a:r>
            <a:r>
              <a:rPr lang="en-US" sz="2000" b="1" dirty="0">
                <a:latin typeface="Calibri"/>
                <a:ea typeface="Calibri"/>
                <a:cs typeface="TimesNewRoman,Bold"/>
              </a:rPr>
              <a:t>.</a:t>
            </a:r>
            <a:endParaRPr lang="en-US" sz="2000" dirty="0">
              <a:effectLst/>
              <a:latin typeface="Calibri"/>
              <a:ea typeface="Calibri"/>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95265"/>
                                        </p:tgtEl>
                                        <p:attrNameLst>
                                          <p:attrName>style.visibility</p:attrName>
                                        </p:attrNameLst>
                                      </p:cBhvr>
                                      <p:to>
                                        <p:strVal val="visible"/>
                                      </p:to>
                                    </p:set>
                                    <p:anim calcmode="lin" valueType="num">
                                      <p:cBhvr>
                                        <p:cTn id="7" dur="500" fill="hold"/>
                                        <p:tgtEl>
                                          <p:spTgt spid="39526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9526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9526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95265"/>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95266"/>
                                        </p:tgtEl>
                                        <p:attrNameLst>
                                          <p:attrName>style.visibility</p:attrName>
                                        </p:attrNameLst>
                                      </p:cBhvr>
                                      <p:to>
                                        <p:strVal val="visible"/>
                                      </p:to>
                                    </p:set>
                                    <p:animEffect transition="in" filter="checkerboard(across)">
                                      <p:cBhvr>
                                        <p:cTn id="15" dur="500"/>
                                        <p:tgtEl>
                                          <p:spTgt spid="395266"/>
                                        </p:tgtEl>
                                      </p:cBhvr>
                                    </p:animEffect>
                                  </p:childTnLst>
                                </p:cTn>
                              </p:par>
                            </p:childTnLst>
                          </p:cTn>
                        </p:par>
                      </p:childTnLst>
                    </p:cTn>
                  </p:par>
                  <p:par>
                    <p:cTn id="16" fill="hold">
                      <p:stCondLst>
                        <p:cond delay="indefinite"/>
                      </p:stCondLst>
                      <p:childTnLst>
                        <p:par>
                          <p:cTn id="17" fill="hold">
                            <p:stCondLst>
                              <p:cond delay="0"/>
                            </p:stCondLst>
                            <p:childTnLst>
                              <p:par>
                                <p:cTn id="18" presetID="58" presetClass="entr" presetSubtype="0" accel="100000" fill="hold" grpId="0" nodeType="clickEffect">
                                  <p:stCondLst>
                                    <p:cond delay="0"/>
                                  </p:stCondLst>
                                  <p:childTnLst>
                                    <p:set>
                                      <p:cBhvr>
                                        <p:cTn id="19" dur="1" fill="hold">
                                          <p:stCondLst>
                                            <p:cond delay="0"/>
                                          </p:stCondLst>
                                        </p:cTn>
                                        <p:tgtEl>
                                          <p:spTgt spid="395274"/>
                                        </p:tgtEl>
                                        <p:attrNameLst>
                                          <p:attrName>style.visibility</p:attrName>
                                        </p:attrNameLst>
                                      </p:cBhvr>
                                      <p:to>
                                        <p:strVal val="visible"/>
                                      </p:to>
                                    </p:set>
                                    <p:anim calcmode="lin" valueType="num">
                                      <p:cBhvr>
                                        <p:cTn id="20" dur="500" fill="hold"/>
                                        <p:tgtEl>
                                          <p:spTgt spid="395274"/>
                                        </p:tgtEl>
                                        <p:attrNameLst>
                                          <p:attrName>ppt_w</p:attrName>
                                        </p:attrNameLst>
                                      </p:cBhvr>
                                      <p:tavLst>
                                        <p:tav tm="0">
                                          <p:val>
                                            <p:strVal val="#ppt_w*2.5"/>
                                          </p:val>
                                        </p:tav>
                                        <p:tav tm="100000">
                                          <p:val>
                                            <p:strVal val="#ppt_w"/>
                                          </p:val>
                                        </p:tav>
                                      </p:tavLst>
                                    </p:anim>
                                    <p:anim calcmode="lin" valueType="num">
                                      <p:cBhvr>
                                        <p:cTn id="21" dur="500" fill="hold"/>
                                        <p:tgtEl>
                                          <p:spTgt spid="395274"/>
                                        </p:tgtEl>
                                        <p:attrNameLst>
                                          <p:attrName>ppt_h</p:attrName>
                                        </p:attrNameLst>
                                      </p:cBhvr>
                                      <p:tavLst>
                                        <p:tav tm="0">
                                          <p:val>
                                            <p:strVal val="#ppt_h*0.01"/>
                                          </p:val>
                                        </p:tav>
                                        <p:tav tm="100000">
                                          <p:val>
                                            <p:strVal val="#ppt_h"/>
                                          </p:val>
                                        </p:tav>
                                      </p:tavLst>
                                    </p:anim>
                                    <p:anim calcmode="lin" valueType="num">
                                      <p:cBhvr>
                                        <p:cTn id="22" dur="500" fill="hold"/>
                                        <p:tgtEl>
                                          <p:spTgt spid="395274"/>
                                        </p:tgtEl>
                                        <p:attrNameLst>
                                          <p:attrName>ppt_x</p:attrName>
                                        </p:attrNameLst>
                                      </p:cBhvr>
                                      <p:tavLst>
                                        <p:tav tm="0">
                                          <p:val>
                                            <p:strVal val="#ppt_x"/>
                                          </p:val>
                                        </p:tav>
                                        <p:tav tm="100000">
                                          <p:val>
                                            <p:strVal val="#ppt_x"/>
                                          </p:val>
                                        </p:tav>
                                      </p:tavLst>
                                    </p:anim>
                                    <p:anim calcmode="lin" valueType="num">
                                      <p:cBhvr>
                                        <p:cTn id="23" dur="500" fill="hold"/>
                                        <p:tgtEl>
                                          <p:spTgt spid="395274"/>
                                        </p:tgtEl>
                                        <p:attrNameLst>
                                          <p:attrName>ppt_y</p:attrName>
                                        </p:attrNameLst>
                                      </p:cBhvr>
                                      <p:tavLst>
                                        <p:tav tm="0">
                                          <p:val>
                                            <p:strVal val="#ppt_h+1"/>
                                          </p:val>
                                        </p:tav>
                                        <p:tav tm="100000">
                                          <p:val>
                                            <p:strVal val="#ppt_y"/>
                                          </p:val>
                                        </p:tav>
                                      </p:tavLst>
                                    </p:anim>
                                    <p:animEffect transition="in" filter="fade">
                                      <p:cBhvr>
                                        <p:cTn id="24" dur="500"/>
                                        <p:tgtEl>
                                          <p:spTgt spid="395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5" grpId="0" animBg="1"/>
      <p:bldP spid="395266" grpId="0"/>
      <p:bldP spid="3952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2786050" y="857232"/>
            <a:ext cx="3500462"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spAutoFit/>
          </a:bodyPr>
          <a:lstStyle/>
          <a:p>
            <a:pPr algn="ctr" rtl="1"/>
            <a:r>
              <a:rPr lang="ar-SA" sz="2400" b="1" dirty="0"/>
              <a:t>شكل وهيئة الركام:</a:t>
            </a:r>
            <a:endParaRPr lang="en-US" sz="2400" dirty="0"/>
          </a:p>
        </p:txBody>
      </p:sp>
      <p:sp>
        <p:nvSpPr>
          <p:cNvPr id="3" name="Rectangle 2"/>
          <p:cNvSpPr/>
          <p:nvPr/>
        </p:nvSpPr>
        <p:spPr>
          <a:xfrm>
            <a:off x="575841" y="3847688"/>
            <a:ext cx="7920880" cy="2677656"/>
          </a:xfrm>
          <a:prstGeom prst="rect">
            <a:avLst/>
          </a:prstGeom>
        </p:spPr>
        <p:txBody>
          <a:bodyPr wrap="square">
            <a:spAutoFit/>
          </a:bodyPr>
          <a:lstStyle/>
          <a:p>
            <a:pPr algn="just" rtl="1"/>
            <a:r>
              <a:rPr lang="ar-SA" sz="2400" b="1" dirty="0"/>
              <a:t>بشكل عام الحبيبات المسطحة والطويلة يجب تجنبها او يتم تحديدها بأن لن تزيد عن ١٥</a:t>
            </a:r>
            <a:r>
              <a:rPr lang="en-US" sz="2400" b="1" dirty="0"/>
              <a:t> % </a:t>
            </a:r>
            <a:r>
              <a:rPr lang="ar-SA" sz="2400" b="1" dirty="0"/>
              <a:t>من الوزن الكلي للركام ، وحدة الوزن تقيس الحجم الذي يحتله الركام المتدرج بالاضافة الى الفراغات في الركام الفراغات الموجودة بين الحبيبات في الركام تحتاج الى كمية اكبر من الاسمنت لملئها الركام ذو الزوايا الكثيرة يزيد من حجم الفراغات الموجودة به استخدام احجام اكبر من الركام المتدرج بالاضافة الى تحسين التدرج الحبيبي يقلل من حجم الفراغات الموجودة بالركام.</a:t>
            </a:r>
            <a:endParaRPr lang="en-US" sz="2400" dirty="0"/>
          </a:p>
        </p:txBody>
      </p:sp>
      <p:sp>
        <p:nvSpPr>
          <p:cNvPr id="2" name="Rectangle 1"/>
          <p:cNvSpPr/>
          <p:nvPr/>
        </p:nvSpPr>
        <p:spPr>
          <a:xfrm>
            <a:off x="575841" y="1556792"/>
            <a:ext cx="7920879" cy="2308324"/>
          </a:xfrm>
          <a:prstGeom prst="rect">
            <a:avLst/>
          </a:prstGeom>
        </p:spPr>
        <p:txBody>
          <a:bodyPr wrap="square">
            <a:spAutoFit/>
          </a:bodyPr>
          <a:lstStyle/>
          <a:p>
            <a:pPr algn="just" rtl="1"/>
            <a:r>
              <a:rPr lang="ar-SA" sz="2400" b="1" dirty="0"/>
              <a:t>شكل حبيبات الركام وقوام السطح الخاص بها يؤثران بشكل كبير على الخرسانة الطازجة اكثر من تاثيرها على صفات الخرسانة المتصلبة، القوام الخشن وكثرة الزوايا والاستطالة في الحبيبات يحتاج الى ماء لانتاج قابلية للتشغيل في الخرسانة أكثر من الحبيبات الناعمة و المستديرة للركام ، بالتالي عندما تزيد نسبة الماء يجب ان تزيد نسبة الاسمنت للوصول الى نسبة الماء للاسمنت المرغوب فيها. </a:t>
            </a:r>
            <a:endParaRPr lang="en-US" sz="2400" b="1"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to="" calcmode="lin" valueType="num">
                                      <p:cBhvr>
                                        <p:cTn id="7" dur="1" fill="hold"/>
                                        <p:tgtEl>
                                          <p:spTgt spid="102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1560" y="500042"/>
            <a:ext cx="7344816" cy="707886"/>
          </a:xfrm>
          <a:prstGeom prst="rect">
            <a:avLst/>
          </a:prstGeom>
        </p:spPr>
        <p:style>
          <a:lnRef idx="0">
            <a:schemeClr val="accent2"/>
          </a:lnRef>
          <a:fillRef idx="3">
            <a:schemeClr val="accent2"/>
          </a:fillRef>
          <a:effectRef idx="3">
            <a:schemeClr val="accent2"/>
          </a:effectRef>
          <a:fontRef idx="minor">
            <a:schemeClr val="lt1"/>
          </a:fontRef>
        </p:style>
        <p:txBody>
          <a:bodyPr wrap="square" rtlCol="1">
            <a:spAutoFit/>
          </a:bodyPr>
          <a:lstStyle/>
          <a:p>
            <a:pPr algn="just" rtl="1"/>
            <a:r>
              <a:rPr lang="ar-SA" sz="2000" b="1" dirty="0"/>
              <a:t>مع ان بعض الاختلافات في صفات الركام يجب ان يتم توقعها الا ان الخصائص التي يجب ان تتوفر في الركام الذي يتم اختياره هى</a:t>
            </a:r>
            <a:r>
              <a:rPr lang="en-US" sz="2000" b="1" dirty="0"/>
              <a:t> :</a:t>
            </a:r>
            <a:endParaRPr lang="en-US" sz="2000" dirty="0"/>
          </a:p>
        </p:txBody>
      </p:sp>
      <p:sp>
        <p:nvSpPr>
          <p:cNvPr id="5" name="Rectangle 4"/>
          <p:cNvSpPr/>
          <p:nvPr/>
        </p:nvSpPr>
        <p:spPr>
          <a:xfrm>
            <a:off x="2195736" y="2087607"/>
            <a:ext cx="5742384" cy="3836948"/>
          </a:xfrm>
          <a:prstGeom prst="rect">
            <a:avLst/>
          </a:prstGeom>
        </p:spPr>
        <p:txBody>
          <a:bodyPr wrap="square">
            <a:spAutoFit/>
          </a:bodyPr>
          <a:lstStyle/>
          <a:p>
            <a:pPr marL="342900" marR="0" lvl="0" indent="-342900" algn="just" rtl="1">
              <a:lnSpc>
                <a:spcPct val="150000"/>
              </a:lnSpc>
              <a:spcBef>
                <a:spcPts val="0"/>
              </a:spcBef>
              <a:spcAft>
                <a:spcPts val="1000"/>
              </a:spcAft>
              <a:buFont typeface="+mj-lt"/>
              <a:buAutoNum type="arabicPeriod"/>
              <a:tabLst>
                <a:tab pos="5243195" algn="l"/>
              </a:tabLst>
            </a:pPr>
            <a:r>
              <a:rPr lang="ar-SA" sz="2800" b="1" dirty="0">
                <a:latin typeface="Calibri"/>
                <a:ea typeface="Calibri"/>
                <a:cs typeface="TimesNewRoman,Bold"/>
              </a:rPr>
              <a:t>التدرج الحبيبي.</a:t>
            </a:r>
            <a:endParaRPr lang="en-US" sz="2000" dirty="0">
              <a:latin typeface="Calibri"/>
              <a:ea typeface="Calibri"/>
              <a:cs typeface="Arial"/>
            </a:endParaRPr>
          </a:p>
          <a:p>
            <a:pPr marL="342900" marR="0" lvl="0" indent="-342900" algn="just" rtl="1">
              <a:lnSpc>
                <a:spcPct val="150000"/>
              </a:lnSpc>
              <a:spcBef>
                <a:spcPts val="0"/>
              </a:spcBef>
              <a:spcAft>
                <a:spcPts val="1000"/>
              </a:spcAft>
              <a:buFont typeface="+mj-lt"/>
              <a:buAutoNum type="arabicPeriod"/>
              <a:tabLst>
                <a:tab pos="5243195" algn="l"/>
              </a:tabLst>
            </a:pPr>
            <a:r>
              <a:rPr lang="ar-SA" sz="2800" b="1" dirty="0">
                <a:latin typeface="Calibri"/>
                <a:ea typeface="Calibri"/>
                <a:cs typeface="TimesNewRoman,Bold"/>
              </a:rPr>
              <a:t>المتانة.</a:t>
            </a:r>
            <a:endParaRPr lang="en-US" sz="2000" dirty="0">
              <a:latin typeface="Calibri"/>
              <a:ea typeface="Calibri"/>
              <a:cs typeface="Arial"/>
            </a:endParaRPr>
          </a:p>
          <a:p>
            <a:pPr marL="342900" marR="0" lvl="0" indent="-342900" algn="just" rtl="1">
              <a:lnSpc>
                <a:spcPct val="150000"/>
              </a:lnSpc>
              <a:spcBef>
                <a:spcPts val="0"/>
              </a:spcBef>
              <a:spcAft>
                <a:spcPts val="1000"/>
              </a:spcAft>
              <a:buFont typeface="+mj-lt"/>
              <a:buAutoNum type="arabicPeriod"/>
              <a:tabLst>
                <a:tab pos="5243195" algn="l"/>
              </a:tabLst>
            </a:pPr>
            <a:r>
              <a:rPr lang="ar-SA" sz="2800" b="1" dirty="0">
                <a:latin typeface="Calibri"/>
                <a:ea typeface="Calibri"/>
                <a:cs typeface="TimesNewRoman,Bold"/>
              </a:rPr>
              <a:t>شكل الحبيبات وقوام سطح الحبيبات</a:t>
            </a:r>
            <a:r>
              <a:rPr lang="en-US" sz="2800" b="1" dirty="0">
                <a:latin typeface="Calibri"/>
                <a:ea typeface="Calibri"/>
                <a:cs typeface="TimesNewRoman,Bold"/>
              </a:rPr>
              <a:t>.</a:t>
            </a:r>
            <a:endParaRPr lang="en-US" sz="2000" dirty="0">
              <a:latin typeface="Calibri"/>
              <a:ea typeface="Calibri"/>
              <a:cs typeface="Arial"/>
            </a:endParaRPr>
          </a:p>
          <a:p>
            <a:pPr marL="342900" marR="0" lvl="0" indent="-342900" algn="just" rtl="1">
              <a:lnSpc>
                <a:spcPct val="150000"/>
              </a:lnSpc>
              <a:spcBef>
                <a:spcPts val="0"/>
              </a:spcBef>
              <a:spcAft>
                <a:spcPts val="1000"/>
              </a:spcAft>
              <a:buFont typeface="+mj-lt"/>
              <a:buAutoNum type="arabicPeriod"/>
              <a:tabLst>
                <a:tab pos="5243195" algn="l"/>
              </a:tabLst>
            </a:pPr>
            <a:r>
              <a:rPr lang="ar-SA" sz="2800" b="1" dirty="0">
                <a:latin typeface="Calibri"/>
                <a:ea typeface="Calibri"/>
                <a:cs typeface="TimesNewRoman,Bold"/>
              </a:rPr>
              <a:t>وحدة الوزن والفراغات</a:t>
            </a:r>
            <a:r>
              <a:rPr lang="en-US" sz="2800" b="1" dirty="0">
                <a:latin typeface="Calibri"/>
                <a:ea typeface="Calibri"/>
                <a:cs typeface="TimesNewRoman,Bold"/>
              </a:rPr>
              <a:t>.</a:t>
            </a:r>
            <a:endParaRPr lang="en-US" sz="2000" dirty="0">
              <a:latin typeface="Calibri"/>
              <a:ea typeface="Calibri"/>
              <a:cs typeface="Arial"/>
            </a:endParaRPr>
          </a:p>
          <a:p>
            <a:pPr marL="342900" marR="0" lvl="0" indent="-342900" algn="just" rtl="1">
              <a:lnSpc>
                <a:spcPct val="150000"/>
              </a:lnSpc>
              <a:spcBef>
                <a:spcPts val="0"/>
              </a:spcBef>
              <a:spcAft>
                <a:spcPts val="1000"/>
              </a:spcAft>
              <a:buFont typeface="+mj-lt"/>
              <a:buAutoNum type="arabicPeriod"/>
              <a:tabLst>
                <a:tab pos="5243195" algn="l"/>
              </a:tabLst>
            </a:pPr>
            <a:r>
              <a:rPr lang="ar-SA" sz="2800" b="1" dirty="0">
                <a:latin typeface="Calibri"/>
                <a:ea typeface="Calibri"/>
                <a:cs typeface="TimesNewRoman,Bold"/>
              </a:rPr>
              <a:t>الامتصاص ورطوبة السطح</a:t>
            </a:r>
            <a:r>
              <a:rPr lang="en-US" sz="2000" b="1" dirty="0">
                <a:latin typeface="Calibri"/>
                <a:ea typeface="Calibri"/>
                <a:cs typeface="TimesNewRoman,Bold"/>
              </a:rPr>
              <a:t>.</a:t>
            </a:r>
            <a:endParaRPr lang="en-US" sz="1600" dirty="0">
              <a:effectLst/>
              <a:latin typeface="Calibri"/>
              <a:ea typeface="Calibri"/>
              <a:cs typeface="Aria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7"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decel="50000" fill="hold">
                                          <p:stCondLst>
                                            <p:cond delay="0"/>
                                          </p:stCondLst>
                                        </p:cTn>
                                        <p:tgtEl>
                                          <p:spTgt spid="5">
                                            <p:txEl>
                                              <p:pRg st="1" end="1"/>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5">
                                            <p:txEl>
                                              <p:pRg st="1" end="1"/>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5">
                                            <p:txEl>
                                              <p:pRg st="1" end="1"/>
                                            </p:txEl>
                                          </p:spTgt>
                                        </p:tgtEl>
                                        <p:attrNameLst>
                                          <p:attrName>ppt_w</p:attrName>
                                        </p:attrNameLst>
                                      </p:cBhvr>
                                      <p:tavLst>
                                        <p:tav tm="0">
                                          <p:val>
                                            <p:strVal val="#ppt_w*.05"/>
                                          </p:val>
                                        </p:tav>
                                        <p:tav tm="100000">
                                          <p:val>
                                            <p:strVal val="#ppt_w"/>
                                          </p:val>
                                        </p:tav>
                                      </p:tavLst>
                                    </p:anim>
                                    <p:anim calcmode="lin" valueType="num">
                                      <p:cBhvr>
                                        <p:cTn id="29" dur="10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5">
                                            <p:txEl>
                                              <p:pRg st="1" end="1"/>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5">
                                            <p:txEl>
                                              <p:pRg st="1" end="1"/>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5">
                                            <p:txEl>
                                              <p:pRg st="1" end="1"/>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 calcmode="lin" valueType="num">
                                      <p:cBhvr>
                                        <p:cTn id="38" dur="500"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41" dur="10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5">
                                            <p:txEl>
                                              <p:pRg st="3" end="3"/>
                                            </p:txEl>
                                          </p:spTgt>
                                        </p:tgtEl>
                                        <p:attrNameLst>
                                          <p:attrName>style.visibility</p:attrName>
                                        </p:attrNameLst>
                                      </p:cBhvr>
                                      <p:to>
                                        <p:strVal val="visible"/>
                                      </p:to>
                                    </p:set>
                                    <p:anim calcmode="lin" valueType="num">
                                      <p:cBhvr>
                                        <p:cTn id="50" dur="500" decel="50000" fill="hold">
                                          <p:stCondLst>
                                            <p:cond delay="0"/>
                                          </p:stCondLst>
                                        </p:cTn>
                                        <p:tgtEl>
                                          <p:spTgt spid="5">
                                            <p:txEl>
                                              <p:pRg st="3" end="3"/>
                                            </p:txEl>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5">
                                            <p:txEl>
                                              <p:pRg st="3" end="3"/>
                                            </p:txEl>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5">
                                            <p:txEl>
                                              <p:pRg st="3" end="3"/>
                                            </p:txEl>
                                          </p:spTgt>
                                        </p:tgtEl>
                                        <p:attrNameLst>
                                          <p:attrName>ppt_w</p:attrName>
                                        </p:attrNameLst>
                                      </p:cBhvr>
                                      <p:tavLst>
                                        <p:tav tm="0">
                                          <p:val>
                                            <p:strVal val="#ppt_w*.05"/>
                                          </p:val>
                                        </p:tav>
                                        <p:tav tm="100000">
                                          <p:val>
                                            <p:strVal val="#ppt_w"/>
                                          </p:val>
                                        </p:tav>
                                      </p:tavLst>
                                    </p:anim>
                                    <p:anim calcmode="lin" valueType="num">
                                      <p:cBhvr>
                                        <p:cTn id="53" dur="1000" fill="hold"/>
                                        <p:tgtEl>
                                          <p:spTgt spid="5">
                                            <p:txEl>
                                              <p:pRg st="3" end="3"/>
                                            </p:txEl>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5">
                                            <p:txEl>
                                              <p:pRg st="3" end="3"/>
                                            </p:txEl>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5">
                                            <p:txEl>
                                              <p:pRg st="3" end="3"/>
                                            </p:txEl>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5">
                                            <p:txEl>
                                              <p:pRg st="3" end="3"/>
                                            </p:txEl>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 calcmode="lin" valueType="num">
                                      <p:cBhvr>
                                        <p:cTn id="62" dur="500" decel="50000" fill="hold">
                                          <p:stCondLst>
                                            <p:cond delay="0"/>
                                          </p:stCondLst>
                                        </p:cTn>
                                        <p:tgtEl>
                                          <p:spTgt spid="5">
                                            <p:txEl>
                                              <p:pRg st="4" end="4"/>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5">
                                            <p:txEl>
                                              <p:pRg st="4" end="4"/>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5">
                                            <p:txEl>
                                              <p:pRg st="4" end="4"/>
                                            </p:txEl>
                                          </p:spTgt>
                                        </p:tgtEl>
                                        <p:attrNameLst>
                                          <p:attrName>ppt_w</p:attrName>
                                        </p:attrNameLst>
                                      </p:cBhvr>
                                      <p:tavLst>
                                        <p:tav tm="0">
                                          <p:val>
                                            <p:strVal val="#ppt_w*.05"/>
                                          </p:val>
                                        </p:tav>
                                        <p:tav tm="100000">
                                          <p:val>
                                            <p:strVal val="#ppt_w"/>
                                          </p:val>
                                        </p:tav>
                                      </p:tavLst>
                                    </p:anim>
                                    <p:anim calcmode="lin" valueType="num">
                                      <p:cBhvr>
                                        <p:cTn id="65" dur="1000" fill="hold"/>
                                        <p:tgtEl>
                                          <p:spTgt spid="5">
                                            <p:txEl>
                                              <p:pRg st="4" end="4"/>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5">
                                            <p:txEl>
                                              <p:pRg st="4" end="4"/>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5">
                                            <p:txEl>
                                              <p:pRg st="4" end="4"/>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5">
                                            <p:txEl>
                                              <p:pRg st="4" end="4"/>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4225879" y="229871"/>
            <a:ext cx="3999813" cy="523220"/>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justLow">
              <a:defRPr/>
            </a:pPr>
            <a:r>
              <a:rPr lang="ar-SA" sz="2800" b="1" dirty="0"/>
              <a:t>مفهوم التدرج الحبيبي في الركام:</a:t>
            </a:r>
          </a:p>
        </p:txBody>
      </p:sp>
      <p:sp>
        <p:nvSpPr>
          <p:cNvPr id="3" name="Rectangle 2"/>
          <p:cNvSpPr/>
          <p:nvPr/>
        </p:nvSpPr>
        <p:spPr>
          <a:xfrm>
            <a:off x="575557" y="4365104"/>
            <a:ext cx="8244916" cy="1754326"/>
          </a:xfrm>
          <a:prstGeom prst="rect">
            <a:avLst/>
          </a:prstGeom>
        </p:spPr>
        <p:txBody>
          <a:bodyPr wrap="square">
            <a:spAutoFit/>
          </a:bodyPr>
          <a:lstStyle/>
          <a:p>
            <a:pPr marL="457200" marR="0" algn="just" rtl="1">
              <a:lnSpc>
                <a:spcPct val="150000"/>
              </a:lnSpc>
              <a:spcBef>
                <a:spcPts val="0"/>
              </a:spcBef>
              <a:spcAft>
                <a:spcPts val="0"/>
              </a:spcAft>
              <a:tabLst>
                <a:tab pos="5243195" algn="l"/>
              </a:tabLst>
            </a:pPr>
            <a:r>
              <a:rPr lang="ar-SA" sz="2400" b="1" dirty="0">
                <a:latin typeface="Calibri"/>
                <a:ea typeface="Calibri"/>
                <a:cs typeface="TimesNewRoman,Bold"/>
              </a:rPr>
              <a:t>أحيانا يتم احداث فجوة في الركام عمدا للحصول على قوام موحد في حالة الخرسانة ذات الركام المكشوف ،كما أن التحكم المغلق لنسب الخلط للركام يحافظ عليه من فقدان تدرجه،و يمكن تقسيم الركام من ناحية تدريجة كالتالي:</a:t>
            </a:r>
            <a:endParaRPr lang="en-US" dirty="0">
              <a:effectLst/>
              <a:latin typeface="Calibri"/>
              <a:ea typeface="Calibri"/>
              <a:cs typeface="Arial"/>
            </a:endParaRPr>
          </a:p>
        </p:txBody>
      </p:sp>
      <p:sp>
        <p:nvSpPr>
          <p:cNvPr id="2" name="Rectangle 1"/>
          <p:cNvSpPr/>
          <p:nvPr/>
        </p:nvSpPr>
        <p:spPr>
          <a:xfrm>
            <a:off x="575556" y="1052736"/>
            <a:ext cx="7848872" cy="1569660"/>
          </a:xfrm>
          <a:prstGeom prst="rect">
            <a:avLst/>
          </a:prstGeom>
        </p:spPr>
        <p:txBody>
          <a:bodyPr wrap="square">
            <a:spAutoFit/>
          </a:bodyPr>
          <a:lstStyle/>
          <a:p>
            <a:pPr algn="just" rtl="1"/>
            <a:r>
              <a:rPr lang="ar-SA" sz="2400" b="1" dirty="0">
                <a:latin typeface="Calibri"/>
                <a:ea typeface="Calibri"/>
                <a:cs typeface="TimesNewRoman,Bold"/>
              </a:rPr>
              <a:t>يقصد به توزيع الاحجام المختلفة لحبيبات الركام، فحدود التدرج واقصى حجم للركام الخشن مهم للغاية لانهما يؤثران على كمية الركام الذي سيستخدم بالاضافة الى الحاجة للاسمنت والماء وقابلية التشغيل وقابلية الضخ ومتانة الخرسانة</a:t>
            </a:r>
            <a:r>
              <a:rPr lang="ar-IQ" sz="2400" b="1" dirty="0">
                <a:latin typeface="Calibri"/>
                <a:ea typeface="Calibri"/>
                <a:cs typeface="TimesNewRoman,Bold"/>
              </a:rPr>
              <a:t>.</a:t>
            </a:r>
            <a:r>
              <a:rPr lang="ar-SA" sz="2400" b="1" dirty="0">
                <a:latin typeface="Calibri"/>
                <a:ea typeface="Calibri"/>
                <a:cs typeface="TimesNewRoman,Bold"/>
              </a:rPr>
              <a:t> </a:t>
            </a:r>
            <a:endParaRPr lang="en-US" sz="2400" dirty="0"/>
          </a:p>
        </p:txBody>
      </p:sp>
      <p:sp>
        <p:nvSpPr>
          <p:cNvPr id="4" name="Rectangle 3"/>
          <p:cNvSpPr/>
          <p:nvPr/>
        </p:nvSpPr>
        <p:spPr>
          <a:xfrm>
            <a:off x="575556" y="2773377"/>
            <a:ext cx="7848872" cy="1569660"/>
          </a:xfrm>
          <a:prstGeom prst="rect">
            <a:avLst/>
          </a:prstGeom>
        </p:spPr>
        <p:txBody>
          <a:bodyPr wrap="square">
            <a:spAutoFit/>
          </a:bodyPr>
          <a:lstStyle/>
          <a:p>
            <a:pPr algn="just" rtl="1"/>
            <a:r>
              <a:rPr lang="ar-SA" sz="2400" b="1" dirty="0">
                <a:latin typeface="Calibri"/>
                <a:ea typeface="Calibri"/>
                <a:cs typeface="TimesNewRoman,Bold"/>
              </a:rPr>
              <a:t>بشكل عام ان تم اختيار نسبة الماء للاسمنت بشكل صحيح فأن مدى واسع من التدرج يمكن ان يستخدم بدون ان يؤثر هذا على قوة الخرسانة،عند حدوث فجوة في التدرج فهذا معناه ان هناك حجم معين من أحجام الركام المتدرج قد تم اهماله من أحجام الركام المستخدم</a:t>
            </a:r>
            <a:r>
              <a:rPr lang="ar-IQ" sz="2400" b="1" dirty="0">
                <a:latin typeface="Calibri"/>
                <a:ea typeface="Calibri"/>
                <a:cs typeface="TimesNewRoman,Bold"/>
              </a:rPr>
              <a:t>.</a:t>
            </a:r>
            <a:r>
              <a:rPr lang="ar-SA" sz="2400" b="1" dirty="0">
                <a:latin typeface="Calibri"/>
                <a:ea typeface="Calibri"/>
                <a:cs typeface="TimesNewRoman,Bold"/>
              </a:rPr>
              <a:t> </a:t>
            </a:r>
            <a:endParaRPr lang="en-US" sz="24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decel="50000" fill="hold">
                                          <p:stCondLst>
                                            <p:cond delay="0"/>
                                          </p:stCondLst>
                                        </p:cTn>
                                        <p:tgtEl>
                                          <p:spTgt spid="409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9"/>
                                        </p:tgtEl>
                                        <p:attrNameLst>
                                          <p:attrName>ppt_w</p:attrName>
                                        </p:attrNameLst>
                                      </p:cBhvr>
                                      <p:tavLst>
                                        <p:tav tm="0">
                                          <p:val>
                                            <p:strVal val="#ppt_w*.05"/>
                                          </p:val>
                                        </p:tav>
                                        <p:tav tm="100000">
                                          <p:val>
                                            <p:strVal val="#ppt_w"/>
                                          </p:val>
                                        </p:tav>
                                      </p:tavLst>
                                    </p:anim>
                                    <p:anim calcmode="lin" valueType="num">
                                      <p:cBhvr>
                                        <p:cTn id="10" dur="1000" fill="hold"/>
                                        <p:tgtEl>
                                          <p:spTgt spid="409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9"/>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5-Point Star 8"/>
          <p:cNvSpPr/>
          <p:nvPr/>
        </p:nvSpPr>
        <p:spPr>
          <a:xfrm>
            <a:off x="450975" y="296126"/>
            <a:ext cx="1785937" cy="121443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IQ"/>
          </a:p>
        </p:txBody>
      </p:sp>
      <p:sp>
        <p:nvSpPr>
          <p:cNvPr id="73749" name="Rectangle 1"/>
          <p:cNvSpPr>
            <a:spLocks noChangeArrowheads="1"/>
          </p:cNvSpPr>
          <p:nvPr/>
        </p:nvSpPr>
        <p:spPr bwMode="auto">
          <a:xfrm>
            <a:off x="736724" y="773180"/>
            <a:ext cx="1214437" cy="461665"/>
          </a:xfrm>
          <a:prstGeom prst="rect">
            <a:avLst/>
          </a:prstGeom>
          <a:noFill/>
          <a:ln w="9525">
            <a:noFill/>
            <a:miter lim="800000"/>
            <a:headEnd/>
            <a:tailEnd/>
          </a:ln>
        </p:spPr>
        <p:txBody>
          <a:bodyPr anchor="ctr">
            <a:spAutoFit/>
          </a:bodyPr>
          <a:lstStyle/>
          <a:p>
            <a:pPr algn="ctr" rtl="1"/>
            <a:r>
              <a:rPr lang="ar-IQ" sz="2400" b="1" dirty="0">
                <a:ea typeface="Times New Roman" pitchFamily="18" charset="0"/>
                <a:cs typeface="Simplified Arabic" pitchFamily="2" charset="-78"/>
              </a:rPr>
              <a:t>الركام</a:t>
            </a:r>
            <a:endParaRPr lang="ar-SA" sz="1600" dirty="0">
              <a:ea typeface="Times New Roman" pitchFamily="18" charset="0"/>
              <a:cs typeface="Simplified Arabic" pitchFamily="2" charset="-78"/>
            </a:endParaRPr>
          </a:p>
        </p:txBody>
      </p:sp>
      <p:sp>
        <p:nvSpPr>
          <p:cNvPr id="73750" name="Rectangle 2"/>
          <p:cNvSpPr>
            <a:spLocks noChangeArrowheads="1"/>
          </p:cNvSpPr>
          <p:nvPr/>
        </p:nvSpPr>
        <p:spPr bwMode="auto">
          <a:xfrm>
            <a:off x="3059832" y="5241178"/>
            <a:ext cx="5976664" cy="11406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marL="342900" marR="0" lvl="0" indent="-342900" algn="just" rtl="1">
              <a:lnSpc>
                <a:spcPct val="150000"/>
              </a:lnSpc>
              <a:spcBef>
                <a:spcPts val="0"/>
              </a:spcBef>
              <a:spcAft>
                <a:spcPts val="0"/>
              </a:spcAft>
              <a:buFont typeface="Wingdings"/>
              <a:buChar char=""/>
              <a:tabLst>
                <a:tab pos="5243195" algn="l"/>
              </a:tabLst>
            </a:pPr>
            <a:r>
              <a:rPr lang="ar-SA" sz="2400" b="1" dirty="0">
                <a:latin typeface="Calibri"/>
                <a:ea typeface="Calibri"/>
                <a:cs typeface="TimesNewRoman,Bold"/>
              </a:rPr>
              <a:t>ركام ردئ التدرج</a:t>
            </a:r>
            <a:r>
              <a:rPr lang="en-US" sz="2400" b="1" dirty="0">
                <a:latin typeface="Calibri"/>
                <a:ea typeface="Calibri"/>
                <a:cs typeface="TimesNewRoman,Bold"/>
              </a:rPr>
              <a:t> :</a:t>
            </a:r>
            <a:r>
              <a:rPr lang="ar-SA" sz="2400" b="1" dirty="0">
                <a:latin typeface="Calibri"/>
                <a:ea typeface="Calibri"/>
                <a:cs typeface="TimesNewRoman,Bold"/>
              </a:rPr>
              <a:t>وهو الركام الذى يحتوى على مقاس واحد او اثنين على الأكثر من المقاسات المختلفة</a:t>
            </a:r>
            <a:r>
              <a:rPr lang="en-US" sz="2400" b="1" dirty="0">
                <a:latin typeface="Calibri"/>
                <a:ea typeface="Calibri"/>
                <a:cs typeface="TimesNewRoman,Bold"/>
              </a:rPr>
              <a:t>.</a:t>
            </a:r>
            <a:endParaRPr lang="en-US" sz="2400" dirty="0">
              <a:effectLst/>
              <a:latin typeface="Calibri"/>
              <a:ea typeface="Calibri"/>
              <a:cs typeface="Arial"/>
            </a:endParaRPr>
          </a:p>
        </p:txBody>
      </p:sp>
      <p:sp>
        <p:nvSpPr>
          <p:cNvPr id="2" name="Rectangle 1"/>
          <p:cNvSpPr/>
          <p:nvPr/>
        </p:nvSpPr>
        <p:spPr>
          <a:xfrm>
            <a:off x="3059832" y="233609"/>
            <a:ext cx="5832648" cy="11406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marL="342900" indent="-342900" algn="just" rtl="1">
              <a:lnSpc>
                <a:spcPct val="150000"/>
              </a:lnSpc>
              <a:spcBef>
                <a:spcPts val="0"/>
              </a:spcBef>
              <a:spcAft>
                <a:spcPts val="0"/>
              </a:spcAft>
              <a:buFont typeface="Wingdings"/>
              <a:buChar char=""/>
              <a:tabLst>
                <a:tab pos="5243195" algn="l"/>
              </a:tabLst>
            </a:pPr>
            <a:r>
              <a:rPr lang="ar-SA" sz="2400" b="1" dirty="0">
                <a:solidFill>
                  <a:schemeClr val="lt1"/>
                </a:solidFill>
                <a:latin typeface="Calibri"/>
                <a:ea typeface="Calibri"/>
                <a:cs typeface="TimesNewRoman,Bold"/>
              </a:rPr>
              <a:t>ركام متدرج</a:t>
            </a:r>
            <a:r>
              <a:rPr lang="en-US" sz="2400" b="1" dirty="0">
                <a:solidFill>
                  <a:schemeClr val="lt1"/>
                </a:solidFill>
                <a:latin typeface="Calibri"/>
                <a:ea typeface="Calibri"/>
                <a:cs typeface="TimesNewRoman,Bold"/>
              </a:rPr>
              <a:t> :</a:t>
            </a:r>
            <a:r>
              <a:rPr lang="ar-SA" sz="2400" b="1" dirty="0">
                <a:solidFill>
                  <a:schemeClr val="lt1"/>
                </a:solidFill>
                <a:latin typeface="Calibri"/>
                <a:ea typeface="Calibri"/>
                <a:cs typeface="TimesNewRoman,Bold"/>
              </a:rPr>
              <a:t>وهو ركام يحتوى على معظم مقاسات المناخل القياسية</a:t>
            </a:r>
            <a:r>
              <a:rPr lang="en-US" sz="2400" b="1" dirty="0">
                <a:solidFill>
                  <a:schemeClr val="lt1"/>
                </a:solidFill>
                <a:latin typeface="Calibri"/>
                <a:ea typeface="Calibri"/>
                <a:cs typeface="TimesNewRoman,Bold"/>
              </a:rPr>
              <a:t>.</a:t>
            </a:r>
          </a:p>
        </p:txBody>
      </p:sp>
      <p:sp>
        <p:nvSpPr>
          <p:cNvPr id="3" name="Rectangle 2"/>
          <p:cNvSpPr/>
          <p:nvPr/>
        </p:nvSpPr>
        <p:spPr>
          <a:xfrm>
            <a:off x="3059832" y="1759947"/>
            <a:ext cx="5904656" cy="1140697"/>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marL="342900" indent="-342900" algn="just" rtl="1">
              <a:lnSpc>
                <a:spcPct val="150000"/>
              </a:lnSpc>
              <a:spcBef>
                <a:spcPts val="0"/>
              </a:spcBef>
              <a:spcAft>
                <a:spcPts val="0"/>
              </a:spcAft>
              <a:buFont typeface="Wingdings"/>
              <a:buChar char=""/>
              <a:tabLst>
                <a:tab pos="5243195" algn="l"/>
              </a:tabLst>
            </a:pPr>
            <a:r>
              <a:rPr lang="ar-SA" sz="2400" b="1" dirty="0">
                <a:solidFill>
                  <a:schemeClr val="lt1"/>
                </a:solidFill>
                <a:latin typeface="Calibri"/>
                <a:ea typeface="Calibri"/>
                <a:cs typeface="TimesNewRoman,Bold"/>
              </a:rPr>
              <a:t>ركام جيد التدرج</a:t>
            </a:r>
            <a:r>
              <a:rPr lang="en-US" sz="2400" b="1" dirty="0">
                <a:solidFill>
                  <a:schemeClr val="lt1"/>
                </a:solidFill>
                <a:latin typeface="Calibri"/>
                <a:ea typeface="Calibri"/>
                <a:cs typeface="TimesNewRoman,Bold"/>
              </a:rPr>
              <a:t> :</a:t>
            </a:r>
            <a:r>
              <a:rPr lang="ar-SA" sz="2400" b="1" dirty="0">
                <a:solidFill>
                  <a:schemeClr val="lt1"/>
                </a:solidFill>
                <a:latin typeface="Calibri"/>
                <a:ea typeface="Calibri"/>
                <a:cs typeface="TimesNewRoman,Bold"/>
              </a:rPr>
              <a:t>وهو الركام الذي يحتوى على كميات مناسبة من المقاسات المختلفة للمناخل القياسية</a:t>
            </a:r>
            <a:r>
              <a:rPr lang="en-US" sz="2400" b="1" dirty="0">
                <a:solidFill>
                  <a:schemeClr val="lt1"/>
                </a:solidFill>
                <a:latin typeface="Calibri"/>
                <a:ea typeface="Calibri"/>
                <a:cs typeface="TimesNewRoman,Bold"/>
              </a:rPr>
              <a:t>.</a:t>
            </a:r>
          </a:p>
        </p:txBody>
      </p:sp>
      <p:sp>
        <p:nvSpPr>
          <p:cNvPr id="4" name="Rectangle 3"/>
          <p:cNvSpPr/>
          <p:nvPr/>
        </p:nvSpPr>
        <p:spPr>
          <a:xfrm>
            <a:off x="3059832" y="3432482"/>
            <a:ext cx="5904656" cy="110799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square" anchor="ctr">
            <a:spAutoFit/>
          </a:bodyPr>
          <a:lstStyle/>
          <a:p>
            <a:pPr marL="342900" indent="-342900" algn="just" rtl="1">
              <a:lnSpc>
                <a:spcPct val="150000"/>
              </a:lnSpc>
              <a:spcBef>
                <a:spcPts val="0"/>
              </a:spcBef>
              <a:spcAft>
                <a:spcPts val="0"/>
              </a:spcAft>
              <a:buFont typeface="Wingdings"/>
              <a:buChar char=""/>
              <a:tabLst>
                <a:tab pos="5243195" algn="l"/>
              </a:tabLst>
            </a:pPr>
            <a:r>
              <a:rPr lang="ar-SA" sz="2000" b="1" dirty="0">
                <a:solidFill>
                  <a:schemeClr val="lt1"/>
                </a:solidFill>
                <a:latin typeface="Calibri"/>
                <a:ea typeface="Calibri"/>
                <a:cs typeface="TimesNewRoman,Bold"/>
              </a:rPr>
              <a:t>ركام ناقص التدرج</a:t>
            </a:r>
            <a:r>
              <a:rPr lang="en-US" sz="2000" b="1" dirty="0">
                <a:solidFill>
                  <a:schemeClr val="lt1"/>
                </a:solidFill>
                <a:latin typeface="Calibri"/>
                <a:ea typeface="Calibri"/>
                <a:cs typeface="TimesNewRoman,Bold"/>
              </a:rPr>
              <a:t> :</a:t>
            </a:r>
            <a:r>
              <a:rPr lang="ar-SA" sz="2000" b="1" dirty="0">
                <a:solidFill>
                  <a:schemeClr val="lt1"/>
                </a:solidFill>
                <a:latin typeface="Calibri"/>
                <a:ea typeface="Calibri"/>
                <a:cs typeface="TimesNewRoman,Bold"/>
              </a:rPr>
              <a:t>وهو الركام الذي فية </a:t>
            </a:r>
            <a:r>
              <a:rPr lang="ar-SA" sz="2400" b="1" dirty="0">
                <a:solidFill>
                  <a:schemeClr val="lt1"/>
                </a:solidFill>
                <a:latin typeface="Calibri"/>
                <a:ea typeface="Calibri"/>
                <a:cs typeface="TimesNewRoman,Bold"/>
              </a:rPr>
              <a:t>نقص</a:t>
            </a:r>
            <a:r>
              <a:rPr lang="ar-SA" sz="2000" b="1" dirty="0">
                <a:solidFill>
                  <a:schemeClr val="lt1"/>
                </a:solidFill>
                <a:latin typeface="Calibri"/>
                <a:ea typeface="Calibri"/>
                <a:cs typeface="TimesNewRoman,Bold"/>
              </a:rPr>
              <a:t> لمقاس أكثر من المقاسات المختلفة للمناخل القياسية</a:t>
            </a:r>
            <a:r>
              <a:rPr lang="en-US" sz="2000" b="1" dirty="0">
                <a:solidFill>
                  <a:schemeClr val="lt1"/>
                </a:solidFill>
                <a:latin typeface="Calibri"/>
                <a:ea typeface="Calibri"/>
                <a:cs typeface="TimesNewRoman,Bold"/>
              </a:rPr>
              <a:t>.</a:t>
            </a: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3749"/>
                                        </p:tgtEl>
                                        <p:attrNameLst>
                                          <p:attrName>style.visibility</p:attrName>
                                        </p:attrNameLst>
                                      </p:cBhvr>
                                      <p:to>
                                        <p:strVal val="visible"/>
                                      </p:to>
                                    </p:set>
                                    <p:animEffect transition="in" filter="dissolve">
                                      <p:cBhvr>
                                        <p:cTn id="10" dur="500"/>
                                        <p:tgtEl>
                                          <p:spTgt spid="737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3750"/>
                                        </p:tgtEl>
                                        <p:attrNameLst>
                                          <p:attrName>style.visibility</p:attrName>
                                        </p:attrNameLst>
                                      </p:cBhvr>
                                      <p:to>
                                        <p:strVal val="visible"/>
                                      </p:to>
                                    </p:set>
                                    <p:animEffect transition="in" filter="wipe(down)">
                                      <p:cBhvr>
                                        <p:cTn id="32" dur="580">
                                          <p:stCondLst>
                                            <p:cond delay="0"/>
                                          </p:stCondLst>
                                        </p:cTn>
                                        <p:tgtEl>
                                          <p:spTgt spid="73750"/>
                                        </p:tgtEl>
                                      </p:cBhvr>
                                    </p:animEffect>
                                    <p:anim calcmode="lin" valueType="num">
                                      <p:cBhvr>
                                        <p:cTn id="33" dur="1822" tmFilter="0,0; 0.14,0.36; 0.43,0.73; 0.71,0.91; 1.0,1.0">
                                          <p:stCondLst>
                                            <p:cond delay="0"/>
                                          </p:stCondLst>
                                        </p:cTn>
                                        <p:tgtEl>
                                          <p:spTgt spid="7375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375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375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375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3750"/>
                                        </p:tgtEl>
                                        <p:attrNameLst>
                                          <p:attrName>ppt_y</p:attrName>
                                        </p:attrNameLst>
                                      </p:cBhvr>
                                      <p:tavLst>
                                        <p:tav tm="0" fmla="#ppt_y-sin(pi*$)/81">
                                          <p:val>
                                            <p:fltVal val="0"/>
                                          </p:val>
                                        </p:tav>
                                        <p:tav tm="100000">
                                          <p:val>
                                            <p:fltVal val="1"/>
                                          </p:val>
                                        </p:tav>
                                      </p:tavLst>
                                    </p:anim>
                                    <p:animScale>
                                      <p:cBhvr>
                                        <p:cTn id="38" dur="26">
                                          <p:stCondLst>
                                            <p:cond delay="650"/>
                                          </p:stCondLst>
                                        </p:cTn>
                                        <p:tgtEl>
                                          <p:spTgt spid="73750"/>
                                        </p:tgtEl>
                                      </p:cBhvr>
                                      <p:to x="100000" y="60000"/>
                                    </p:animScale>
                                    <p:animScale>
                                      <p:cBhvr>
                                        <p:cTn id="39" dur="166" decel="50000">
                                          <p:stCondLst>
                                            <p:cond delay="676"/>
                                          </p:stCondLst>
                                        </p:cTn>
                                        <p:tgtEl>
                                          <p:spTgt spid="73750"/>
                                        </p:tgtEl>
                                      </p:cBhvr>
                                      <p:to x="100000" y="100000"/>
                                    </p:animScale>
                                    <p:animScale>
                                      <p:cBhvr>
                                        <p:cTn id="40" dur="26">
                                          <p:stCondLst>
                                            <p:cond delay="1312"/>
                                          </p:stCondLst>
                                        </p:cTn>
                                        <p:tgtEl>
                                          <p:spTgt spid="73750"/>
                                        </p:tgtEl>
                                      </p:cBhvr>
                                      <p:to x="100000" y="80000"/>
                                    </p:animScale>
                                    <p:animScale>
                                      <p:cBhvr>
                                        <p:cTn id="41" dur="166" decel="50000">
                                          <p:stCondLst>
                                            <p:cond delay="1338"/>
                                          </p:stCondLst>
                                        </p:cTn>
                                        <p:tgtEl>
                                          <p:spTgt spid="73750"/>
                                        </p:tgtEl>
                                      </p:cBhvr>
                                      <p:to x="100000" y="100000"/>
                                    </p:animScale>
                                    <p:animScale>
                                      <p:cBhvr>
                                        <p:cTn id="42" dur="26">
                                          <p:stCondLst>
                                            <p:cond delay="1642"/>
                                          </p:stCondLst>
                                        </p:cTn>
                                        <p:tgtEl>
                                          <p:spTgt spid="73750"/>
                                        </p:tgtEl>
                                      </p:cBhvr>
                                      <p:to x="100000" y="90000"/>
                                    </p:animScale>
                                    <p:animScale>
                                      <p:cBhvr>
                                        <p:cTn id="43" dur="166" decel="50000">
                                          <p:stCondLst>
                                            <p:cond delay="1668"/>
                                          </p:stCondLst>
                                        </p:cTn>
                                        <p:tgtEl>
                                          <p:spTgt spid="73750"/>
                                        </p:tgtEl>
                                      </p:cBhvr>
                                      <p:to x="100000" y="100000"/>
                                    </p:animScale>
                                    <p:animScale>
                                      <p:cBhvr>
                                        <p:cTn id="44" dur="26">
                                          <p:stCondLst>
                                            <p:cond delay="1808"/>
                                          </p:stCondLst>
                                        </p:cTn>
                                        <p:tgtEl>
                                          <p:spTgt spid="73750"/>
                                        </p:tgtEl>
                                      </p:cBhvr>
                                      <p:to x="100000" y="95000"/>
                                    </p:animScale>
                                    <p:animScale>
                                      <p:cBhvr>
                                        <p:cTn id="45" dur="166" decel="50000">
                                          <p:stCondLst>
                                            <p:cond delay="1834"/>
                                          </p:stCondLst>
                                        </p:cTn>
                                        <p:tgtEl>
                                          <p:spTgt spid="737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749" grpId="0"/>
      <p:bldP spid="73750" grpId="0" animBg="1"/>
      <p:bldP spid="2" grpId="0" animBg="1"/>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6809750" y="585382"/>
            <a:ext cx="1529586" cy="52322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justLow">
              <a:defRPr/>
            </a:pPr>
            <a:r>
              <a:rPr lang="ar-IQ" sz="2800" b="1" dirty="0">
                <a:latin typeface="Calibri"/>
                <a:ea typeface="Calibri"/>
                <a:cs typeface="TimesNewRoman,Bold"/>
              </a:rPr>
              <a:t>ماء الخلط: </a:t>
            </a:r>
            <a:endParaRPr lang="ar-SA" sz="2800" b="1" dirty="0"/>
          </a:p>
        </p:txBody>
      </p:sp>
      <p:sp>
        <p:nvSpPr>
          <p:cNvPr id="3" name="Rectangle 2"/>
          <p:cNvSpPr/>
          <p:nvPr/>
        </p:nvSpPr>
        <p:spPr>
          <a:xfrm>
            <a:off x="107504" y="1124744"/>
            <a:ext cx="8424936" cy="1323439"/>
          </a:xfrm>
          <a:prstGeom prst="rect">
            <a:avLst/>
          </a:prstGeom>
        </p:spPr>
        <p:txBody>
          <a:bodyPr wrap="square">
            <a:spAutoFit/>
          </a:bodyPr>
          <a:lstStyle/>
          <a:p>
            <a:pPr algn="just" rtl="1"/>
            <a:r>
              <a:rPr lang="ar-SA" sz="2000" b="1" dirty="0"/>
              <a:t>الماء المستخدم في الخلطات الخرسانية وأعمال المعالجة وغسيل الركام يجب أن يكون من مصدر معتمد ومعلوم الخصائص ، وان تكون المياه نظيفة خالية من أي مواد من شأنها أن تؤثر علي زمن التماسك أو قوة الخرسانة أو أن يكون لها أي تأثير سلبى علي مظهر وسطح الخرسانة المتصلدة مثل تغير اللون أو ظهور البقع أو التزهر و الاملاح ...الخ</a:t>
            </a:r>
            <a:r>
              <a:rPr lang="en-US" sz="2000" b="1" dirty="0"/>
              <a:t>.</a:t>
            </a:r>
            <a:endParaRPr lang="en-US" sz="2000" dirty="0"/>
          </a:p>
        </p:txBody>
      </p:sp>
      <p:sp>
        <p:nvSpPr>
          <p:cNvPr id="5" name="Rectangle 4"/>
          <p:cNvSpPr/>
          <p:nvPr/>
        </p:nvSpPr>
        <p:spPr>
          <a:xfrm>
            <a:off x="251520" y="2492896"/>
            <a:ext cx="8375848" cy="1323439"/>
          </a:xfrm>
          <a:prstGeom prst="rect">
            <a:avLst/>
          </a:prstGeom>
        </p:spPr>
        <p:txBody>
          <a:bodyPr wrap="square">
            <a:spAutoFit/>
          </a:bodyPr>
          <a:lstStyle/>
          <a:p>
            <a:pPr algn="just" rtl="1"/>
            <a:r>
              <a:rPr lang="ar-SA" sz="2000" b="1" dirty="0"/>
              <a:t>يعتبر الماء الصالح للشرب مناسباً في جميع الأحوال للخلطات الخرسانية وأعمال المعالجة والغسيل ، وفي حالة عدم توفره أو عدم وجود مصدر دائم له يمكن استخدام مياه من مصادر أخري لخلط ومعالجة الخرسانة بشرط أن يكون نظيفاً وخالياً من المواد الضارة للخرسانة وحديد التسليح كالزيوت أو الأحماض أو المواد العضوية أو الأملاح ، وأن يكون خالياً من الطين والطمى. </a:t>
            </a:r>
            <a:endParaRPr lang="en-US" sz="2000" dirty="0"/>
          </a:p>
        </p:txBody>
      </p:sp>
      <p:sp>
        <p:nvSpPr>
          <p:cNvPr id="6" name="Rectangle 5"/>
          <p:cNvSpPr/>
          <p:nvPr/>
        </p:nvSpPr>
        <p:spPr>
          <a:xfrm>
            <a:off x="251520" y="3789040"/>
            <a:ext cx="8280920" cy="2554545"/>
          </a:xfrm>
          <a:prstGeom prst="rect">
            <a:avLst/>
          </a:prstGeom>
        </p:spPr>
        <p:txBody>
          <a:bodyPr wrap="square">
            <a:spAutoFit/>
          </a:bodyPr>
          <a:lstStyle/>
          <a:p>
            <a:pPr algn="just" rtl="1"/>
            <a:r>
              <a:rPr lang="ar-SA" sz="2000" b="1" dirty="0"/>
              <a:t>لاتوجد في المواصفات العالمية متطلبات معينة لماء الخلط، لكن تقترح المواصفات البريطانية </a:t>
            </a:r>
            <a:r>
              <a:rPr lang="en-US" sz="2000" b="1" dirty="0"/>
              <a:t>BS 3148</a:t>
            </a:r>
            <a:r>
              <a:rPr lang="ar-IQ" sz="2000" b="1" dirty="0"/>
              <a:t> طريقتين لتحديد صلاحية الماء لاستخدامه في الخرسانة. الطريقتان المقترحتان تشمل عمل مقارنة بين زمن تماسك ومقاومة انضغاط الخرسانة المنتجة من الماء المطلوب فحصه مع اخرى باستخدام الماء المقطر. </a:t>
            </a:r>
            <a:r>
              <a:rPr lang="ar-IQ" sz="2000" b="1" dirty="0">
                <a:solidFill>
                  <a:srgbClr val="0070C0"/>
                </a:solidFill>
              </a:rPr>
              <a:t>تحدد هذه المواصفة ان لايكون التغيير الحاصل في زمن التماسك اكثر من 30 دقيقة زيادة وان لايتجاوز النقصان في مقاومة الانضغاط على 20 % مقارنة بالخلطة المرجعية كما وتحدد ان لا تتجاوز نسبة ايون الكلوريد على 500 جزء بالمليون ونسبة ايون الكبريتات على 500 جزء بالمليون ايضا ونسبة كاربون القلويات (</a:t>
            </a:r>
            <a:r>
              <a:rPr lang="en-US" sz="2000" b="1" dirty="0">
                <a:solidFill>
                  <a:srgbClr val="0070C0"/>
                </a:solidFill>
              </a:rPr>
              <a:t>K</a:t>
            </a:r>
            <a:r>
              <a:rPr lang="en-US" sz="2000" b="1" baseline="-25000" dirty="0">
                <a:solidFill>
                  <a:srgbClr val="0070C0"/>
                </a:solidFill>
              </a:rPr>
              <a:t>2</a:t>
            </a:r>
            <a:r>
              <a:rPr lang="en-US" sz="2000" b="1" dirty="0">
                <a:solidFill>
                  <a:srgbClr val="0070C0"/>
                </a:solidFill>
              </a:rPr>
              <a:t>CO</a:t>
            </a:r>
            <a:r>
              <a:rPr lang="en-US" sz="2000" b="1" baseline="-25000" dirty="0">
                <a:solidFill>
                  <a:srgbClr val="0070C0"/>
                </a:solidFill>
              </a:rPr>
              <a:t>3</a:t>
            </a:r>
            <a:r>
              <a:rPr lang="en-US" sz="2000" b="1" dirty="0">
                <a:solidFill>
                  <a:srgbClr val="0070C0"/>
                </a:solidFill>
              </a:rPr>
              <a:t>.Na</a:t>
            </a:r>
            <a:r>
              <a:rPr lang="en-US" sz="2000" b="1" baseline="-25000" dirty="0">
                <a:solidFill>
                  <a:srgbClr val="0070C0"/>
                </a:solidFill>
              </a:rPr>
              <a:t>2</a:t>
            </a:r>
            <a:r>
              <a:rPr lang="en-US" sz="2000" b="1" dirty="0">
                <a:solidFill>
                  <a:srgbClr val="0070C0"/>
                </a:solidFill>
              </a:rPr>
              <a:t>CO</a:t>
            </a:r>
            <a:r>
              <a:rPr lang="en-US" sz="2000" b="1" baseline="-25000" dirty="0">
                <a:solidFill>
                  <a:srgbClr val="0070C0"/>
                </a:solidFill>
              </a:rPr>
              <a:t>3</a:t>
            </a:r>
            <a:r>
              <a:rPr lang="ar-IQ" sz="2000" b="1" dirty="0">
                <a:solidFill>
                  <a:srgbClr val="0070C0"/>
                </a:solidFill>
              </a:rPr>
              <a:t>) لاتتجاوز 1000 جزء بالمليون. عموما الماء الصالح للشرب يكون صالحا للخلط والانضاج.</a:t>
            </a:r>
            <a:endParaRPr lang="en-US" sz="2000" dirty="0">
              <a:solidFill>
                <a:srgbClr val="0070C0"/>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anim calcmode="lin" valueType="num">
                                      <p:cBhvr>
                                        <p:cTn id="8" dur="1000" fill="hold"/>
                                        <p:tgtEl>
                                          <p:spTgt spid="5123"/>
                                        </p:tgtEl>
                                        <p:attrNameLst>
                                          <p:attrName>ppt_x</p:attrName>
                                        </p:attrNameLst>
                                      </p:cBhvr>
                                      <p:tavLst>
                                        <p:tav tm="0">
                                          <p:val>
                                            <p:strVal val="#ppt_x-.1"/>
                                          </p:val>
                                        </p:tav>
                                        <p:tav tm="100000">
                                          <p:val>
                                            <p:strVal val="#ppt_x"/>
                                          </p:val>
                                        </p:tav>
                                      </p:tavLst>
                                    </p:anim>
                                    <p:anim calcmode="lin" valueType="num">
                                      <p:cBhvr>
                                        <p:cTn id="9" dur="1000" fill="hold"/>
                                        <p:tgtEl>
                                          <p:spTgt spid="5123"/>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anim calcmode="lin" valueType="num">
                                      <p:cBhvr>
                                        <p:cTn id="20" dur="400" fill="hold"/>
                                        <p:tgtEl>
                                          <p:spTgt spid="5"/>
                                        </p:tgtEl>
                                        <p:attrNameLst>
                                          <p:attrName>ppt_x</p:attrName>
                                        </p:attrNameLst>
                                      </p:cBhvr>
                                      <p:tavLst>
                                        <p:tav tm="0">
                                          <p:val>
                                            <p:strVal val="#ppt_x"/>
                                          </p:val>
                                        </p:tav>
                                        <p:tav tm="100000">
                                          <p:val>
                                            <p:strVal val="#ppt_x"/>
                                          </p:val>
                                        </p:tav>
                                      </p:tavLst>
                                    </p:anim>
                                    <p:anim calcmode="lin" valueType="num">
                                      <p:cBhvr>
                                        <p:cTn id="21" dur="400" fill="hold"/>
                                        <p:tgtEl>
                                          <p:spTgt spid="5"/>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flipH="1">
            <a:off x="5220072" y="326559"/>
            <a:ext cx="3096344"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Low" rtl="1" eaLnBrk="0" hangingPunct="0">
              <a:defRPr/>
            </a:pPr>
            <a:r>
              <a:rPr lang="ar-IQ" sz="2800" b="1" dirty="0">
                <a:latin typeface="Calibri"/>
                <a:ea typeface="Calibri"/>
                <a:cs typeface="TimesNewRoman,Bold"/>
              </a:rPr>
              <a:t>انواع الخرسانة:</a:t>
            </a:r>
            <a:endParaRPr lang="ar-SA" sz="2800" b="1" dirty="0">
              <a:solidFill>
                <a:schemeClr val="tx1"/>
              </a:solidFill>
              <a:latin typeface="Arial" pitchFamily="34" charset="0"/>
            </a:endParaRPr>
          </a:p>
        </p:txBody>
      </p:sp>
      <p:sp>
        <p:nvSpPr>
          <p:cNvPr id="4" name="Rectangle 3"/>
          <p:cNvSpPr/>
          <p:nvPr/>
        </p:nvSpPr>
        <p:spPr>
          <a:xfrm>
            <a:off x="107504" y="980728"/>
            <a:ext cx="8784976" cy="2350965"/>
          </a:xfrm>
          <a:prstGeom prst="rect">
            <a:avLst/>
          </a:prstGeom>
        </p:spPr>
        <p:txBody>
          <a:bodyPr wrap="square">
            <a:spAutoFit/>
          </a:bodyPr>
          <a:lstStyle/>
          <a:p>
            <a:pPr marL="342900" marR="0" lvl="0" indent="-342900" algn="just" rtl="1">
              <a:lnSpc>
                <a:spcPct val="150000"/>
              </a:lnSpc>
              <a:spcBef>
                <a:spcPts val="0"/>
              </a:spcBef>
              <a:spcAft>
                <a:spcPts val="1000"/>
              </a:spcAft>
              <a:buFont typeface="+mj-lt"/>
              <a:buAutoNum type="arabicPeriod"/>
              <a:tabLst>
                <a:tab pos="5243195" algn="l"/>
              </a:tabLst>
            </a:pPr>
            <a:r>
              <a:rPr lang="ar-IQ" sz="2000" b="1" dirty="0">
                <a:latin typeface="Calibri"/>
                <a:ea typeface="Calibri"/>
                <a:cs typeface="TimesNewRoman,Bold"/>
              </a:rPr>
              <a:t>الخرسانة الاعتيادية  </a:t>
            </a:r>
            <a:r>
              <a:rPr lang="en-US" sz="2000" b="1" dirty="0">
                <a:latin typeface="Calibri"/>
                <a:ea typeface="Calibri"/>
                <a:cs typeface="TimesNewRoman,Bold"/>
              </a:rPr>
              <a:t>Plain Concrete</a:t>
            </a:r>
            <a:r>
              <a:rPr lang="ar-IQ" sz="2000" b="1" dirty="0">
                <a:latin typeface="Calibri"/>
                <a:ea typeface="Calibri"/>
                <a:cs typeface="TimesNewRoman,Bold"/>
              </a:rPr>
              <a:t>: </a:t>
            </a:r>
            <a:r>
              <a:rPr lang="ar-SA" sz="2000" b="1" dirty="0">
                <a:latin typeface="TimesNewRoman,Bold"/>
                <a:ea typeface="Calibri"/>
                <a:cs typeface="TimesNewRoman,Bold"/>
              </a:rPr>
              <a:t>وهي خرسانة بدون أي حديد تسليح وتستخدم فى أعمال الفرشات الخرسانية تحت الأساسات والأرصفة وعمل الكتل الخرسانية الغير معرضة لإجهادات شد وعمل الأرضيات والسدود</a:t>
            </a:r>
            <a:r>
              <a:rPr lang="en-US" sz="2000" b="1" dirty="0">
                <a:latin typeface="TimesNewRoman,Bold"/>
                <a:ea typeface="Calibri"/>
                <a:cs typeface="Arial"/>
              </a:rPr>
              <a:t>.</a:t>
            </a:r>
            <a:r>
              <a:rPr lang="ar-SA" sz="2000" b="1" dirty="0">
                <a:latin typeface="TimesNewRoman,Bold"/>
                <a:ea typeface="Calibri"/>
                <a:cs typeface="TimesNewRoman,Bold"/>
              </a:rPr>
              <a:t> ومقاومتها تتراوح من ١٥٠ إلى ٢٥٠ كغم/سم</a:t>
            </a:r>
            <a:r>
              <a:rPr lang="ar-SA" sz="2000" b="1" baseline="30000" dirty="0">
                <a:latin typeface="TimesNewRoman,Bold"/>
                <a:ea typeface="Calibri"/>
                <a:cs typeface="TimesNewRoman,Bold"/>
              </a:rPr>
              <a:t>٢</a:t>
            </a:r>
            <a:r>
              <a:rPr lang="ar-SA" sz="2000" b="1" dirty="0">
                <a:latin typeface="TimesNewRoman,Bold"/>
                <a:ea typeface="Calibri"/>
                <a:cs typeface="TimesNewRoman,Bold"/>
              </a:rPr>
              <a:t> حسب الغرض المستخدمة من أجله</a:t>
            </a:r>
            <a:r>
              <a:rPr lang="en-US" sz="2000" b="1" dirty="0">
                <a:latin typeface="TimesNewRoman,Bold"/>
                <a:ea typeface="Calibri"/>
                <a:cs typeface="Arial"/>
              </a:rPr>
              <a:t>. </a:t>
            </a:r>
            <a:r>
              <a:rPr lang="ar-SA" sz="2000" b="1" dirty="0">
                <a:latin typeface="TimesNewRoman,Bold"/>
                <a:ea typeface="Calibri"/>
                <a:cs typeface="TimesNewRoman,Bold"/>
              </a:rPr>
              <a:t>ويمكن تحسين بعض الخواص فيها لكي تناسب غرض الاستخدام ، مثلاً أن تكون مقاومة للكبريتات أو مقاومة لعوامل التعرية والتآكل كما فى حالة المصدات البحرية</a:t>
            </a:r>
            <a:r>
              <a:rPr lang="en-US" sz="2000" b="1" dirty="0">
                <a:latin typeface="TimesNewRoman,Bold"/>
                <a:ea typeface="Calibri"/>
                <a:cs typeface="Arial"/>
              </a:rPr>
              <a:t>.</a:t>
            </a:r>
            <a:endParaRPr lang="en-US" sz="1600" dirty="0">
              <a:effectLst/>
              <a:latin typeface="Calibri"/>
              <a:ea typeface="Calibri"/>
              <a:cs typeface="Arial"/>
            </a:endParaRPr>
          </a:p>
        </p:txBody>
      </p:sp>
      <p:sp>
        <p:nvSpPr>
          <p:cNvPr id="5" name="Rectangle 4"/>
          <p:cNvSpPr/>
          <p:nvPr/>
        </p:nvSpPr>
        <p:spPr>
          <a:xfrm>
            <a:off x="395536" y="3602340"/>
            <a:ext cx="8208912" cy="1938992"/>
          </a:xfrm>
          <a:prstGeom prst="rect">
            <a:avLst/>
          </a:prstGeom>
        </p:spPr>
        <p:txBody>
          <a:bodyPr wrap="square">
            <a:spAutoFit/>
          </a:bodyPr>
          <a:lstStyle/>
          <a:p>
            <a:pPr marR="0" lvl="0" algn="just" rtl="1">
              <a:lnSpc>
                <a:spcPct val="150000"/>
              </a:lnSpc>
              <a:spcBef>
                <a:spcPts val="0"/>
              </a:spcBef>
              <a:spcAft>
                <a:spcPts val="1000"/>
              </a:spcAft>
              <a:tabLst>
                <a:tab pos="5243195" algn="l"/>
              </a:tabLst>
            </a:pPr>
            <a:r>
              <a:rPr lang="ar-IQ" sz="2000" b="1" dirty="0">
                <a:latin typeface="TimesNewRoman,Bold"/>
                <a:ea typeface="Calibri"/>
                <a:cs typeface="TimesNewRoman,Bold"/>
              </a:rPr>
              <a:t>2. </a:t>
            </a:r>
            <a:r>
              <a:rPr lang="ar-SA" sz="2000" b="1" dirty="0">
                <a:latin typeface="TimesNewRoman,Bold"/>
                <a:ea typeface="Calibri"/>
                <a:cs typeface="TimesNewRoman,Bold"/>
              </a:rPr>
              <a:t>الخرسانة المسلحة </a:t>
            </a:r>
            <a:r>
              <a:rPr lang="en-US" sz="2000" b="1" dirty="0">
                <a:latin typeface="Calibri"/>
                <a:ea typeface="Calibri"/>
                <a:cs typeface="TimesNewRoman,Bold"/>
              </a:rPr>
              <a:t>Reinforced Concrete</a:t>
            </a:r>
            <a:r>
              <a:rPr lang="ar-IQ" sz="2000" b="1" dirty="0">
                <a:latin typeface="Calibri"/>
                <a:ea typeface="Calibri"/>
                <a:cs typeface="TimesNewRoman,Bold"/>
              </a:rPr>
              <a:t>: </a:t>
            </a:r>
            <a:r>
              <a:rPr lang="ar-SA" sz="2000" b="1" dirty="0">
                <a:latin typeface="TimesNewRoman,Bold"/>
                <a:ea typeface="Calibri"/>
                <a:cs typeface="TimesNewRoman,Bold"/>
              </a:rPr>
              <a:t>وهى خرسانة عادية ويشترك معها حديد تسليح لمقاومة إجهادات الشد وهذا النوع من الخرسانة هو الاكثر شيوعاً واستخداماً فى العالم وذلك لسهولة تنفيذه ورخص تصنيعه</a:t>
            </a:r>
            <a:r>
              <a:rPr lang="ar-IQ" sz="2000" b="1" dirty="0">
                <a:latin typeface="TimesNewRoman,Bold"/>
                <a:ea typeface="Calibri"/>
                <a:cs typeface="Arial"/>
              </a:rPr>
              <a:t>.</a:t>
            </a:r>
            <a:r>
              <a:rPr lang="en-US" sz="2000" b="1">
                <a:latin typeface="TimesNewRoman,Bold"/>
                <a:ea typeface="Calibri"/>
                <a:cs typeface="Arial"/>
              </a:rPr>
              <a:t> </a:t>
            </a:r>
            <a:r>
              <a:rPr lang="ar-SA" sz="2000" b="1" dirty="0">
                <a:latin typeface="TimesNewRoman,Bold"/>
                <a:ea typeface="Calibri"/>
                <a:cs typeface="TimesNewRoman,Bold"/>
              </a:rPr>
              <a:t>ويمكن أن يُصب فى الموقع مباشرة أو يُصب فى المصنع لعمل وحدات خرسانية جاهزة</a:t>
            </a:r>
            <a:r>
              <a:rPr lang="en-US" sz="2000" b="1" dirty="0">
                <a:latin typeface="TimesNewRoman,Bold"/>
                <a:ea typeface="Calibri"/>
                <a:cs typeface="Arial"/>
              </a:rPr>
              <a:t>.</a:t>
            </a:r>
            <a:endParaRPr lang="en-US" sz="1600" dirty="0">
              <a:effectLst/>
              <a:latin typeface="Calibri"/>
              <a:ea typeface="Calibri"/>
              <a:cs typeface="Aria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to="" calcmode="lin" valueType="num">
                                      <p:cBhvr>
                                        <p:cTn id="7" dur="1" fill="hold"/>
                                        <p:tgtEl>
                                          <p:spTgt spid="717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decel="50000" fill="hold">
                                          <p:stCondLst>
                                            <p:cond delay="0"/>
                                          </p:stCondLst>
                                        </p:cTn>
                                        <p:tgtEl>
                                          <p:spTgt spid="4">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4">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4">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4">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4">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4">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4">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27"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6"/>
          <p:cNvSpPr>
            <a:spLocks noChangeArrowheads="1"/>
          </p:cNvSpPr>
          <p:nvPr/>
        </p:nvSpPr>
        <p:spPr bwMode="auto">
          <a:xfrm>
            <a:off x="6586329" y="404664"/>
            <a:ext cx="1802095" cy="46166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lgn="justLow" rtl="1" eaLnBrk="0" hangingPunct="0">
              <a:defRPr/>
            </a:pPr>
            <a:r>
              <a:rPr lang="ar-IQ" sz="2400" b="1" dirty="0">
                <a:latin typeface="Calibri"/>
                <a:ea typeface="Calibri"/>
                <a:cs typeface="TimesNewRoman,Bold"/>
              </a:rPr>
              <a:t>انواع الخرسانة:</a:t>
            </a:r>
            <a:endParaRPr lang="ar-SA" sz="2400" b="1" dirty="0">
              <a:solidFill>
                <a:schemeClr val="tx1"/>
              </a:solidFill>
              <a:latin typeface="Arial" pitchFamily="34" charset="0"/>
            </a:endParaRPr>
          </a:p>
        </p:txBody>
      </p:sp>
      <p:sp>
        <p:nvSpPr>
          <p:cNvPr id="4" name="Rectangle 3"/>
          <p:cNvSpPr/>
          <p:nvPr/>
        </p:nvSpPr>
        <p:spPr>
          <a:xfrm>
            <a:off x="323528" y="1052736"/>
            <a:ext cx="8064896" cy="1938992"/>
          </a:xfrm>
          <a:prstGeom prst="rect">
            <a:avLst/>
          </a:prstGeom>
        </p:spPr>
        <p:txBody>
          <a:bodyPr wrap="square">
            <a:spAutoFit/>
          </a:bodyPr>
          <a:lstStyle/>
          <a:p>
            <a:pPr marR="0" lvl="0" algn="just" rtl="1">
              <a:lnSpc>
                <a:spcPct val="150000"/>
              </a:lnSpc>
              <a:spcBef>
                <a:spcPts val="0"/>
              </a:spcBef>
              <a:spcAft>
                <a:spcPts val="1000"/>
              </a:spcAft>
              <a:tabLst>
                <a:tab pos="5243195" algn="l"/>
              </a:tabLst>
            </a:pPr>
            <a:r>
              <a:rPr lang="ar-IQ" sz="2000" b="1" dirty="0">
                <a:latin typeface="TimesNewRoman,Bold"/>
                <a:ea typeface="Calibri"/>
                <a:cs typeface="TimesNewRoman,Bold"/>
              </a:rPr>
              <a:t>3. </a:t>
            </a:r>
            <a:r>
              <a:rPr lang="ar-SA" sz="2000" b="1" dirty="0">
                <a:latin typeface="TimesNewRoman,Bold"/>
                <a:ea typeface="Calibri"/>
                <a:cs typeface="TimesNewRoman,Bold"/>
              </a:rPr>
              <a:t>الخرسانة الجاهزة (سابقة الصب) </a:t>
            </a:r>
            <a:r>
              <a:rPr lang="en-US" sz="2000" b="1" dirty="0">
                <a:latin typeface="Calibri"/>
                <a:ea typeface="Calibri"/>
                <a:cs typeface="TimesNewRoman,Bold"/>
              </a:rPr>
              <a:t>Precast Concrete</a:t>
            </a:r>
            <a:r>
              <a:rPr lang="ar-SA" sz="2000" b="1" dirty="0">
                <a:latin typeface="Calibri"/>
                <a:ea typeface="Calibri"/>
                <a:cs typeface="TimesNewRoman,Bold"/>
              </a:rPr>
              <a:t>: </a:t>
            </a:r>
            <a:r>
              <a:rPr lang="ar-SA" sz="2000" b="1" dirty="0">
                <a:latin typeface="TimesNewRoman,Bold"/>
                <a:ea typeface="Calibri"/>
                <a:cs typeface="TimesNewRoman,Bold"/>
              </a:rPr>
              <a:t>تصب الخرسانة وتعالج حتى تمام تصلدها فى المصنع ثم بعد ذلك تنقل إلى المنشأ وممكن أن تكون خرسانة عادية أو مسلحة أو سابقة الإجهاد وتشمل البلاطات والأعمدة والجدران. وفيها يتم التحكم فى عملية جودة الخرسانة والتصنيع مثل</a:t>
            </a:r>
            <a:r>
              <a:rPr lang="en-US" sz="2000" b="1" dirty="0">
                <a:latin typeface="TimesNewRoman,Bold"/>
                <a:ea typeface="Calibri"/>
                <a:cs typeface="Arial"/>
              </a:rPr>
              <a:t>:</a:t>
            </a:r>
            <a:endParaRPr lang="en-US" sz="1600" dirty="0">
              <a:effectLst/>
              <a:latin typeface="Calibri"/>
              <a:ea typeface="Calibri"/>
              <a:cs typeface="Arial"/>
            </a:endParaRPr>
          </a:p>
        </p:txBody>
      </p:sp>
      <p:sp>
        <p:nvSpPr>
          <p:cNvPr id="6" name="Rectangle 5"/>
          <p:cNvSpPr/>
          <p:nvPr/>
        </p:nvSpPr>
        <p:spPr>
          <a:xfrm>
            <a:off x="611560" y="3039516"/>
            <a:ext cx="7668344" cy="1938992"/>
          </a:xfrm>
          <a:prstGeom prst="rect">
            <a:avLst/>
          </a:prstGeom>
        </p:spPr>
        <p:txBody>
          <a:bodyPr wrap="square">
            <a:spAutoFit/>
          </a:bodyPr>
          <a:lstStyle/>
          <a:p>
            <a:pPr lvl="0" algn="r" rtl="1"/>
            <a:r>
              <a:rPr lang="ar-IQ" sz="2000" b="1" dirty="0"/>
              <a:t>1. </a:t>
            </a:r>
            <a:r>
              <a:rPr lang="ar-SA" sz="2000" b="1" dirty="0"/>
              <a:t>استخدام ركام جيد متدرج</a:t>
            </a:r>
            <a:endParaRPr lang="en-US" sz="2000" dirty="0"/>
          </a:p>
          <a:p>
            <a:pPr lvl="0" algn="r" rtl="1"/>
            <a:r>
              <a:rPr lang="ar-IQ" sz="2000" b="1" dirty="0"/>
              <a:t>2. </a:t>
            </a:r>
            <a:r>
              <a:rPr lang="ar-SA" sz="2000" b="1" dirty="0"/>
              <a:t>تقليل الماء</a:t>
            </a:r>
            <a:endParaRPr lang="en-US" sz="2000" dirty="0"/>
          </a:p>
          <a:p>
            <a:pPr lvl="0" algn="r" rtl="1"/>
            <a:r>
              <a:rPr lang="ar-IQ" sz="2000" b="1" dirty="0"/>
              <a:t>3. </a:t>
            </a:r>
            <a:r>
              <a:rPr lang="ar-SA" sz="2000" b="1" dirty="0"/>
              <a:t>إجراء الرص والخلط ميكانيكا</a:t>
            </a:r>
            <a:endParaRPr lang="en-US" sz="2000" dirty="0"/>
          </a:p>
          <a:p>
            <a:pPr lvl="0" algn="r" rtl="1"/>
            <a:r>
              <a:rPr lang="ar-IQ" sz="2000" b="1" dirty="0"/>
              <a:t>4. </a:t>
            </a:r>
            <a:r>
              <a:rPr lang="ar-SA" sz="2000" b="1" dirty="0"/>
              <a:t>معالجة بالبخار</a:t>
            </a:r>
            <a:endParaRPr lang="en-US" sz="2000" dirty="0"/>
          </a:p>
          <a:p>
            <a:pPr lvl="0" algn="r" rtl="1"/>
            <a:r>
              <a:rPr lang="ar-IQ" sz="2000" b="1" dirty="0"/>
              <a:t>5. </a:t>
            </a:r>
            <a:r>
              <a:rPr lang="ar-SA" sz="2000" b="1" dirty="0"/>
              <a:t>استخدام إضافات للتلوين</a:t>
            </a:r>
            <a:endParaRPr lang="en-US" sz="2000" dirty="0"/>
          </a:p>
          <a:p>
            <a:pPr lvl="0" algn="r" rtl="1"/>
            <a:r>
              <a:rPr lang="ar-IQ" sz="2000" b="1" dirty="0"/>
              <a:t>6. </a:t>
            </a:r>
            <a:r>
              <a:rPr lang="ar-SA" sz="2000" b="1" dirty="0"/>
              <a:t>استخدام المواد العازلة المطلوبة</a:t>
            </a:r>
            <a:endParaRPr lang="en-US" sz="2000"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1"/>
                                          </p:val>
                                        </p:tav>
                                        <p:tav tm="100000">
                                          <p:val>
                                            <p:strVal val="#ppt_x"/>
                                          </p:val>
                                        </p:tav>
                                      </p:tavLst>
                                    </p:anim>
                                    <p:anim calcmode="lin" valueType="num">
                                      <p:cBhvr>
                                        <p:cTn id="9" dur="10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p:cTn id="26"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5" presetClass="entr" presetSubtype="0" fill="hold" nodeType="click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p:cTn id="38" dur="50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41" dur="10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 calcmode="lin" valueType="num">
                                      <p:cBhvr>
                                        <p:cTn id="50" dur="50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53" dur="10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6">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5" presetClass="entr" presetSubtype="0" fill="hold"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 calcmode="lin" valueType="num">
                                      <p:cBhvr>
                                        <p:cTn id="62" dur="500" decel="50000" fill="hold">
                                          <p:stCondLst>
                                            <p:cond delay="0"/>
                                          </p:stCondLst>
                                        </p:cTn>
                                        <p:tgtEl>
                                          <p:spTgt spid="6">
                                            <p:txEl>
                                              <p:pRg st="3" end="3"/>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6">
                                            <p:txEl>
                                              <p:pRg st="3" end="3"/>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6">
                                            <p:txEl>
                                              <p:pRg st="3" end="3"/>
                                            </p:txEl>
                                          </p:spTgt>
                                        </p:tgtEl>
                                        <p:attrNameLst>
                                          <p:attrName>ppt_w</p:attrName>
                                        </p:attrNameLst>
                                      </p:cBhvr>
                                      <p:tavLst>
                                        <p:tav tm="0">
                                          <p:val>
                                            <p:strVal val="#ppt_w*.05"/>
                                          </p:val>
                                        </p:tav>
                                        <p:tav tm="100000">
                                          <p:val>
                                            <p:strVal val="#ppt_w"/>
                                          </p:val>
                                        </p:tav>
                                      </p:tavLst>
                                    </p:anim>
                                    <p:anim calcmode="lin" valueType="num">
                                      <p:cBhvr>
                                        <p:cTn id="65" dur="10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6">
                                            <p:txEl>
                                              <p:pRg st="3" end="3"/>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6">
                                            <p:txEl>
                                              <p:pRg st="3" end="3"/>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6">
                                            <p:txEl>
                                              <p:pRg st="3" end="3"/>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6">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5" presetClass="entr" presetSubtype="0" fill="hold" nodeType="clickEffect">
                                  <p:stCondLst>
                                    <p:cond delay="0"/>
                                  </p:stCondLst>
                                  <p:childTnLst>
                                    <p:set>
                                      <p:cBhvr>
                                        <p:cTn id="73" dur="1" fill="hold">
                                          <p:stCondLst>
                                            <p:cond delay="0"/>
                                          </p:stCondLst>
                                        </p:cTn>
                                        <p:tgtEl>
                                          <p:spTgt spid="6">
                                            <p:txEl>
                                              <p:pRg st="4" end="4"/>
                                            </p:txEl>
                                          </p:spTgt>
                                        </p:tgtEl>
                                        <p:attrNameLst>
                                          <p:attrName>style.visibility</p:attrName>
                                        </p:attrNameLst>
                                      </p:cBhvr>
                                      <p:to>
                                        <p:strVal val="visible"/>
                                      </p:to>
                                    </p:set>
                                    <p:anim calcmode="lin" valueType="num">
                                      <p:cBhvr>
                                        <p:cTn id="74" dur="500" decel="50000" fill="hold">
                                          <p:stCondLst>
                                            <p:cond delay="0"/>
                                          </p:stCondLst>
                                        </p:cTn>
                                        <p:tgtEl>
                                          <p:spTgt spid="6">
                                            <p:txEl>
                                              <p:pRg st="4" end="4"/>
                                            </p:txEl>
                                          </p:spTgt>
                                        </p:tgtEl>
                                        <p:attrNameLst>
                                          <p:attrName>style.rotation</p:attrName>
                                        </p:attrNameLst>
                                      </p:cBhvr>
                                      <p:tavLst>
                                        <p:tav tm="0">
                                          <p:val>
                                            <p:fltVal val="-90"/>
                                          </p:val>
                                        </p:tav>
                                        <p:tav tm="100000">
                                          <p:val>
                                            <p:fltVal val="0"/>
                                          </p:val>
                                        </p:tav>
                                      </p:tavLst>
                                    </p:anim>
                                    <p:anim calcmode="lin" valueType="num">
                                      <p:cBhvr>
                                        <p:cTn id="75" dur="500" decel="50000" fill="hold">
                                          <p:stCondLst>
                                            <p:cond delay="0"/>
                                          </p:stCondLst>
                                        </p:cTn>
                                        <p:tgtEl>
                                          <p:spTgt spid="6">
                                            <p:txEl>
                                              <p:pRg st="4" end="4"/>
                                            </p:txEl>
                                          </p:spTgt>
                                        </p:tgtEl>
                                        <p:attrNameLst>
                                          <p:attrName>ppt_w</p:attrName>
                                        </p:attrNameLst>
                                      </p:cBhvr>
                                      <p:tavLst>
                                        <p:tav tm="0">
                                          <p:val>
                                            <p:strVal val="#ppt_w"/>
                                          </p:val>
                                        </p:tav>
                                        <p:tav tm="100000">
                                          <p:val>
                                            <p:strVal val="#ppt_w*.05"/>
                                          </p:val>
                                        </p:tav>
                                      </p:tavLst>
                                    </p:anim>
                                    <p:anim calcmode="lin" valueType="num">
                                      <p:cBhvr>
                                        <p:cTn id="76" dur="500" accel="50000" fill="hold">
                                          <p:stCondLst>
                                            <p:cond delay="500"/>
                                          </p:stCondLst>
                                        </p:cTn>
                                        <p:tgtEl>
                                          <p:spTgt spid="6">
                                            <p:txEl>
                                              <p:pRg st="4" end="4"/>
                                            </p:txEl>
                                          </p:spTgt>
                                        </p:tgtEl>
                                        <p:attrNameLst>
                                          <p:attrName>ppt_w</p:attrName>
                                        </p:attrNameLst>
                                      </p:cBhvr>
                                      <p:tavLst>
                                        <p:tav tm="0">
                                          <p:val>
                                            <p:strVal val="#ppt_w*.05"/>
                                          </p:val>
                                        </p:tav>
                                        <p:tav tm="100000">
                                          <p:val>
                                            <p:strVal val="#ppt_w"/>
                                          </p:val>
                                        </p:tav>
                                      </p:tavLst>
                                    </p:anim>
                                    <p:anim calcmode="lin" valueType="num">
                                      <p:cBhvr>
                                        <p:cTn id="77" dur="10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78" dur="500" decel="50000" fill="hold">
                                          <p:stCondLst>
                                            <p:cond delay="0"/>
                                          </p:stCondLst>
                                        </p:cTn>
                                        <p:tgtEl>
                                          <p:spTgt spid="6">
                                            <p:txEl>
                                              <p:pRg st="4" end="4"/>
                                            </p:txEl>
                                          </p:spTgt>
                                        </p:tgtEl>
                                        <p:attrNameLst>
                                          <p:attrName>ppt_x</p:attrName>
                                        </p:attrNameLst>
                                      </p:cBhvr>
                                      <p:tavLst>
                                        <p:tav tm="0">
                                          <p:val>
                                            <p:strVal val="#ppt_x+.4"/>
                                          </p:val>
                                        </p:tav>
                                        <p:tav tm="100000">
                                          <p:val>
                                            <p:strVal val="#ppt_x"/>
                                          </p:val>
                                        </p:tav>
                                      </p:tavLst>
                                    </p:anim>
                                    <p:anim calcmode="lin" valueType="num">
                                      <p:cBhvr>
                                        <p:cTn id="79" dur="500" decel="50000" fill="hold">
                                          <p:stCondLst>
                                            <p:cond delay="0"/>
                                          </p:stCondLst>
                                        </p:cTn>
                                        <p:tgtEl>
                                          <p:spTgt spid="6">
                                            <p:txEl>
                                              <p:pRg st="4" end="4"/>
                                            </p:txEl>
                                          </p:spTgt>
                                        </p:tgtEl>
                                        <p:attrNameLst>
                                          <p:attrName>ppt_y</p:attrName>
                                        </p:attrNameLst>
                                      </p:cBhvr>
                                      <p:tavLst>
                                        <p:tav tm="0">
                                          <p:val>
                                            <p:strVal val="#ppt_y-.2"/>
                                          </p:val>
                                        </p:tav>
                                        <p:tav tm="100000">
                                          <p:val>
                                            <p:strVal val="#ppt_y+.1"/>
                                          </p:val>
                                        </p:tav>
                                      </p:tavLst>
                                    </p:anim>
                                    <p:anim calcmode="lin" valueType="num">
                                      <p:cBhvr>
                                        <p:cTn id="80" dur="500" accel="50000" fill="hold">
                                          <p:stCondLst>
                                            <p:cond delay="500"/>
                                          </p:stCondLst>
                                        </p:cTn>
                                        <p:tgtEl>
                                          <p:spTgt spid="6">
                                            <p:txEl>
                                              <p:pRg st="4" end="4"/>
                                            </p:txEl>
                                          </p:spTgt>
                                        </p:tgtEl>
                                        <p:attrNameLst>
                                          <p:attrName>ppt_y</p:attrName>
                                        </p:attrNameLst>
                                      </p:cBhvr>
                                      <p:tavLst>
                                        <p:tav tm="0">
                                          <p:val>
                                            <p:strVal val="#ppt_y+.1"/>
                                          </p:val>
                                        </p:tav>
                                        <p:tav tm="100000">
                                          <p:val>
                                            <p:strVal val="#ppt_y"/>
                                          </p:val>
                                        </p:tav>
                                      </p:tavLst>
                                    </p:anim>
                                    <p:animEffect transition="in" filter="fade">
                                      <p:cBhvr>
                                        <p:cTn id="81" dur="1000" decel="50000">
                                          <p:stCondLst>
                                            <p:cond delay="0"/>
                                          </p:stCondLst>
                                        </p:cTn>
                                        <p:tgtEl>
                                          <p:spTgt spid="6">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5" presetClass="entr" presetSubtype="0" fill="hold" nodeType="clickEffect">
                                  <p:stCondLst>
                                    <p:cond delay="0"/>
                                  </p:stCondLst>
                                  <p:childTnLst>
                                    <p:set>
                                      <p:cBhvr>
                                        <p:cTn id="85" dur="1" fill="hold">
                                          <p:stCondLst>
                                            <p:cond delay="0"/>
                                          </p:stCondLst>
                                        </p:cTn>
                                        <p:tgtEl>
                                          <p:spTgt spid="6">
                                            <p:txEl>
                                              <p:pRg st="5" end="5"/>
                                            </p:txEl>
                                          </p:spTgt>
                                        </p:tgtEl>
                                        <p:attrNameLst>
                                          <p:attrName>style.visibility</p:attrName>
                                        </p:attrNameLst>
                                      </p:cBhvr>
                                      <p:to>
                                        <p:strVal val="visible"/>
                                      </p:to>
                                    </p:set>
                                    <p:anim calcmode="lin" valueType="num">
                                      <p:cBhvr>
                                        <p:cTn id="86" dur="500" decel="50000" fill="hold">
                                          <p:stCondLst>
                                            <p:cond delay="0"/>
                                          </p:stCondLst>
                                        </p:cTn>
                                        <p:tgtEl>
                                          <p:spTgt spid="6">
                                            <p:txEl>
                                              <p:pRg st="5" end="5"/>
                                            </p:txEl>
                                          </p:spTgt>
                                        </p:tgtEl>
                                        <p:attrNameLst>
                                          <p:attrName>style.rotation</p:attrName>
                                        </p:attrNameLst>
                                      </p:cBhvr>
                                      <p:tavLst>
                                        <p:tav tm="0">
                                          <p:val>
                                            <p:fltVal val="-90"/>
                                          </p:val>
                                        </p:tav>
                                        <p:tav tm="100000">
                                          <p:val>
                                            <p:fltVal val="0"/>
                                          </p:val>
                                        </p:tav>
                                      </p:tavLst>
                                    </p:anim>
                                    <p:anim calcmode="lin" valueType="num">
                                      <p:cBhvr>
                                        <p:cTn id="87" dur="500" decel="50000" fill="hold">
                                          <p:stCondLst>
                                            <p:cond delay="0"/>
                                          </p:stCondLst>
                                        </p:cTn>
                                        <p:tgtEl>
                                          <p:spTgt spid="6">
                                            <p:txEl>
                                              <p:pRg st="5" end="5"/>
                                            </p:txEl>
                                          </p:spTgt>
                                        </p:tgtEl>
                                        <p:attrNameLst>
                                          <p:attrName>ppt_w</p:attrName>
                                        </p:attrNameLst>
                                      </p:cBhvr>
                                      <p:tavLst>
                                        <p:tav tm="0">
                                          <p:val>
                                            <p:strVal val="#ppt_w"/>
                                          </p:val>
                                        </p:tav>
                                        <p:tav tm="100000">
                                          <p:val>
                                            <p:strVal val="#ppt_w*.05"/>
                                          </p:val>
                                        </p:tav>
                                      </p:tavLst>
                                    </p:anim>
                                    <p:anim calcmode="lin" valueType="num">
                                      <p:cBhvr>
                                        <p:cTn id="88" dur="500" accel="50000" fill="hold">
                                          <p:stCondLst>
                                            <p:cond delay="500"/>
                                          </p:stCondLst>
                                        </p:cTn>
                                        <p:tgtEl>
                                          <p:spTgt spid="6">
                                            <p:txEl>
                                              <p:pRg st="5" end="5"/>
                                            </p:txEl>
                                          </p:spTgt>
                                        </p:tgtEl>
                                        <p:attrNameLst>
                                          <p:attrName>ppt_w</p:attrName>
                                        </p:attrNameLst>
                                      </p:cBhvr>
                                      <p:tavLst>
                                        <p:tav tm="0">
                                          <p:val>
                                            <p:strVal val="#ppt_w*.05"/>
                                          </p:val>
                                        </p:tav>
                                        <p:tav tm="100000">
                                          <p:val>
                                            <p:strVal val="#ppt_w"/>
                                          </p:val>
                                        </p:tav>
                                      </p:tavLst>
                                    </p:anim>
                                    <p:anim calcmode="lin" valueType="num">
                                      <p:cBhvr>
                                        <p:cTn id="89" dur="1000" fill="hold"/>
                                        <p:tgtEl>
                                          <p:spTgt spid="6">
                                            <p:txEl>
                                              <p:pRg st="5" end="5"/>
                                            </p:txEl>
                                          </p:spTgt>
                                        </p:tgtEl>
                                        <p:attrNameLst>
                                          <p:attrName>ppt_h</p:attrName>
                                        </p:attrNameLst>
                                      </p:cBhvr>
                                      <p:tavLst>
                                        <p:tav tm="0">
                                          <p:val>
                                            <p:strVal val="#ppt_h"/>
                                          </p:val>
                                        </p:tav>
                                        <p:tav tm="100000">
                                          <p:val>
                                            <p:strVal val="#ppt_h"/>
                                          </p:val>
                                        </p:tav>
                                      </p:tavLst>
                                    </p:anim>
                                    <p:anim calcmode="lin" valueType="num">
                                      <p:cBhvr>
                                        <p:cTn id="90" dur="500" decel="50000" fill="hold">
                                          <p:stCondLst>
                                            <p:cond delay="0"/>
                                          </p:stCondLst>
                                        </p:cTn>
                                        <p:tgtEl>
                                          <p:spTgt spid="6">
                                            <p:txEl>
                                              <p:pRg st="5" end="5"/>
                                            </p:txEl>
                                          </p:spTgt>
                                        </p:tgtEl>
                                        <p:attrNameLst>
                                          <p:attrName>ppt_x</p:attrName>
                                        </p:attrNameLst>
                                      </p:cBhvr>
                                      <p:tavLst>
                                        <p:tav tm="0">
                                          <p:val>
                                            <p:strVal val="#ppt_x+.4"/>
                                          </p:val>
                                        </p:tav>
                                        <p:tav tm="100000">
                                          <p:val>
                                            <p:strVal val="#ppt_x"/>
                                          </p:val>
                                        </p:tav>
                                      </p:tavLst>
                                    </p:anim>
                                    <p:anim calcmode="lin" valueType="num">
                                      <p:cBhvr>
                                        <p:cTn id="91" dur="500" decel="50000" fill="hold">
                                          <p:stCondLst>
                                            <p:cond delay="0"/>
                                          </p:stCondLst>
                                        </p:cTn>
                                        <p:tgtEl>
                                          <p:spTgt spid="6">
                                            <p:txEl>
                                              <p:pRg st="5" end="5"/>
                                            </p:txEl>
                                          </p:spTgt>
                                        </p:tgtEl>
                                        <p:attrNameLst>
                                          <p:attrName>ppt_y</p:attrName>
                                        </p:attrNameLst>
                                      </p:cBhvr>
                                      <p:tavLst>
                                        <p:tav tm="0">
                                          <p:val>
                                            <p:strVal val="#ppt_y-.2"/>
                                          </p:val>
                                        </p:tav>
                                        <p:tav tm="100000">
                                          <p:val>
                                            <p:strVal val="#ppt_y+.1"/>
                                          </p:val>
                                        </p:tav>
                                      </p:tavLst>
                                    </p:anim>
                                    <p:anim calcmode="lin" valueType="num">
                                      <p:cBhvr>
                                        <p:cTn id="92" dur="500" accel="50000" fill="hold">
                                          <p:stCondLst>
                                            <p:cond delay="500"/>
                                          </p:stCondLst>
                                        </p:cTn>
                                        <p:tgtEl>
                                          <p:spTgt spid="6">
                                            <p:txEl>
                                              <p:pRg st="5" end="5"/>
                                            </p:txEl>
                                          </p:spTgt>
                                        </p:tgtEl>
                                        <p:attrNameLst>
                                          <p:attrName>ppt_y</p:attrName>
                                        </p:attrNameLst>
                                      </p:cBhvr>
                                      <p:tavLst>
                                        <p:tav tm="0">
                                          <p:val>
                                            <p:strVal val="#ppt_y+.1"/>
                                          </p:val>
                                        </p:tav>
                                        <p:tav tm="100000">
                                          <p:val>
                                            <p:strVal val="#ppt_y"/>
                                          </p:val>
                                        </p:tav>
                                      </p:tavLst>
                                    </p:anim>
                                    <p:animEffect transition="in" filter="fade">
                                      <p:cBhvr>
                                        <p:cTn id="93" dur="1000" decel="50000">
                                          <p:stCondLst>
                                            <p:cond delay="0"/>
                                          </p:stCondLst>
                                        </p:cTn>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1187624" y="764704"/>
            <a:ext cx="6984776" cy="4752528"/>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01216"/>
            <a:ext cx="6583680" cy="4572000"/>
          </a:xfrm>
          <a:prstGeom prst="rect">
            <a:avLst/>
          </a:prstGeom>
          <a:noFill/>
          <a:ln>
            <a:noFill/>
          </a:ln>
        </p:spPr>
      </p:pic>
      <p:sp>
        <p:nvSpPr>
          <p:cNvPr id="4" name="Rectangle 3"/>
          <p:cNvSpPr/>
          <p:nvPr/>
        </p:nvSpPr>
        <p:spPr>
          <a:xfrm>
            <a:off x="3203848" y="5661248"/>
            <a:ext cx="2390398" cy="369332"/>
          </a:xfrm>
          <a:prstGeom prst="rect">
            <a:avLst/>
          </a:prstGeom>
        </p:spPr>
        <p:txBody>
          <a:bodyPr wrap="none">
            <a:spAutoFit/>
          </a:bodyPr>
          <a:lstStyle/>
          <a:p>
            <a:pPr rtl="1"/>
            <a:r>
              <a:rPr lang="ar-IQ" b="1" dirty="0"/>
              <a:t>جدران خرسانية مسبقة الصب</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a:spLocks noChangeArrowheads="1"/>
          </p:cNvSpPr>
          <p:nvPr/>
        </p:nvSpPr>
        <p:spPr bwMode="auto">
          <a:xfrm>
            <a:off x="6072188" y="285750"/>
            <a:ext cx="1822450" cy="461963"/>
          </a:xfrm>
          <a:prstGeom prst="rect">
            <a:avLst/>
          </a:prstGeom>
          <a:noFill/>
          <a:ln w="9525">
            <a:noFill/>
            <a:miter lim="800000"/>
            <a:headEnd/>
            <a:tailEnd/>
          </a:ln>
        </p:spPr>
        <p:txBody>
          <a:bodyPr wrap="none">
            <a:spAutoFit/>
          </a:bodyPr>
          <a:lstStyle/>
          <a:p>
            <a:r>
              <a:rPr lang="ar-SA" sz="2400" b="1"/>
              <a:t>جمهورية العراق</a:t>
            </a:r>
          </a:p>
        </p:txBody>
      </p:sp>
      <p:sp>
        <p:nvSpPr>
          <p:cNvPr id="5" name="مستطيل 4"/>
          <p:cNvSpPr>
            <a:spLocks noChangeArrowheads="1"/>
          </p:cNvSpPr>
          <p:nvPr/>
        </p:nvSpPr>
        <p:spPr bwMode="auto">
          <a:xfrm>
            <a:off x="4256931" y="857250"/>
            <a:ext cx="3627437" cy="461963"/>
          </a:xfrm>
          <a:prstGeom prst="rect">
            <a:avLst/>
          </a:prstGeom>
          <a:noFill/>
          <a:ln w="9525">
            <a:noFill/>
            <a:miter lim="800000"/>
            <a:headEnd/>
            <a:tailEnd/>
          </a:ln>
        </p:spPr>
        <p:txBody>
          <a:bodyPr wrap="none">
            <a:spAutoFit/>
          </a:bodyPr>
          <a:lstStyle/>
          <a:p>
            <a:r>
              <a:rPr lang="ar-SA" sz="2400" b="1" dirty="0"/>
              <a:t>وزارة التعليم العالي والبحث العلمي</a:t>
            </a:r>
          </a:p>
        </p:txBody>
      </p:sp>
      <p:sp>
        <p:nvSpPr>
          <p:cNvPr id="6" name="مستطيل 5"/>
          <p:cNvSpPr>
            <a:spLocks noChangeArrowheads="1"/>
          </p:cNvSpPr>
          <p:nvPr/>
        </p:nvSpPr>
        <p:spPr bwMode="auto">
          <a:xfrm>
            <a:off x="4809615" y="1428750"/>
            <a:ext cx="3002745" cy="461665"/>
          </a:xfrm>
          <a:prstGeom prst="rect">
            <a:avLst/>
          </a:prstGeom>
          <a:noFill/>
          <a:ln w="9525">
            <a:noFill/>
            <a:miter lim="800000"/>
            <a:headEnd/>
            <a:tailEnd/>
          </a:ln>
        </p:spPr>
        <p:txBody>
          <a:bodyPr wrap="none">
            <a:spAutoFit/>
          </a:bodyPr>
          <a:lstStyle/>
          <a:p>
            <a:r>
              <a:rPr lang="ar-IQ" sz="2400" b="1" dirty="0"/>
              <a:t>جامعة الفرات الاوسط التقنية</a:t>
            </a:r>
            <a:endParaRPr lang="ar-SA" sz="2400" b="1" dirty="0"/>
          </a:p>
        </p:txBody>
      </p:sp>
      <p:sp>
        <p:nvSpPr>
          <p:cNvPr id="7" name="مستطيل 6"/>
          <p:cNvSpPr/>
          <p:nvPr/>
        </p:nvSpPr>
        <p:spPr>
          <a:xfrm>
            <a:off x="2000250" y="2143125"/>
            <a:ext cx="3973513" cy="646113"/>
          </a:xfrm>
          <a:prstGeom prst="rect">
            <a:avLst/>
          </a:prstGeom>
        </p:spPr>
        <p:txBody>
          <a:bodyPr>
            <a:spAutoFit/>
          </a:bodyPr>
          <a:lstStyle/>
          <a:p>
            <a:pPr algn="ctr">
              <a:defRPr/>
            </a:pPr>
            <a:r>
              <a:rPr lang="ar-SA" sz="3600" b="1" dirty="0">
                <a:solidFill>
                  <a:schemeClr val="bg2">
                    <a:lumMod val="50000"/>
                  </a:schemeClr>
                </a:solidFill>
              </a:rPr>
              <a:t>المعهد التقني المسيب</a:t>
            </a:r>
          </a:p>
        </p:txBody>
      </p:sp>
      <p:sp>
        <p:nvSpPr>
          <p:cNvPr id="8" name="مستطيل 7"/>
          <p:cNvSpPr/>
          <p:nvPr/>
        </p:nvSpPr>
        <p:spPr>
          <a:xfrm>
            <a:off x="2339752" y="2924944"/>
            <a:ext cx="3121368" cy="1200329"/>
          </a:xfrm>
          <a:prstGeom prst="rect">
            <a:avLst/>
          </a:prstGeom>
        </p:spPr>
        <p:txBody>
          <a:bodyPr wrap="none">
            <a:spAutoFit/>
          </a:bodyPr>
          <a:lstStyle/>
          <a:p>
            <a:pPr algn="ctr">
              <a:defRPr/>
            </a:pPr>
            <a:r>
              <a:rPr lang="ar-IQ" sz="3600" b="1" dirty="0">
                <a:solidFill>
                  <a:schemeClr val="accent2">
                    <a:lumMod val="75000"/>
                  </a:schemeClr>
                </a:solidFill>
              </a:rPr>
              <a:t>قسم التقنيات المدني</a:t>
            </a:r>
            <a:endParaRPr lang="ar-SA" sz="3600" b="1" dirty="0">
              <a:solidFill>
                <a:schemeClr val="accent2">
                  <a:lumMod val="75000"/>
                </a:schemeClr>
              </a:solidFill>
            </a:endParaRPr>
          </a:p>
          <a:p>
            <a:pPr algn="ctr">
              <a:defRPr/>
            </a:pPr>
            <a:r>
              <a:rPr lang="ar-IQ" sz="3600" b="1" dirty="0">
                <a:solidFill>
                  <a:schemeClr val="accent2">
                    <a:lumMod val="75000"/>
                  </a:schemeClr>
                </a:solidFill>
              </a:rPr>
              <a:t>تقنية الخرسانة</a:t>
            </a:r>
            <a:endParaRPr lang="ar-SA" sz="2400" b="1" dirty="0">
              <a:solidFill>
                <a:srgbClr val="FF0000"/>
              </a:solidFill>
            </a:endParaRPr>
          </a:p>
        </p:txBody>
      </p:sp>
      <p:sp>
        <p:nvSpPr>
          <p:cNvPr id="9" name="مستطيل 8"/>
          <p:cNvSpPr/>
          <p:nvPr/>
        </p:nvSpPr>
        <p:spPr>
          <a:xfrm>
            <a:off x="720830" y="5004465"/>
            <a:ext cx="2435282" cy="523220"/>
          </a:xfrm>
          <a:prstGeom prst="rect">
            <a:avLst/>
          </a:prstGeom>
        </p:spPr>
        <p:txBody>
          <a:bodyPr wrap="none">
            <a:spAutoFit/>
          </a:bodyPr>
          <a:lstStyle/>
          <a:p>
            <a:pPr>
              <a:defRPr/>
            </a:pPr>
            <a:r>
              <a:rPr lang="ar-IQ" sz="2800" b="1" dirty="0">
                <a:solidFill>
                  <a:srgbClr val="00B0F0"/>
                </a:solidFill>
              </a:rPr>
              <a:t>د. جبار عباس جابر</a:t>
            </a:r>
            <a:endParaRPr lang="ar-SA" sz="2800" b="1" dirty="0">
              <a:solidFill>
                <a:srgbClr val="00B0F0"/>
              </a:solidFill>
            </a:endParaRPr>
          </a:p>
        </p:txBody>
      </p:sp>
      <p:sp>
        <p:nvSpPr>
          <p:cNvPr id="10" name="مستطيل مستدير الزوايا 9"/>
          <p:cNvSpPr/>
          <p:nvPr/>
        </p:nvSpPr>
        <p:spPr bwMode="auto">
          <a:xfrm>
            <a:off x="714375" y="5857875"/>
            <a:ext cx="7929563" cy="142875"/>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tlCol="1"/>
          <a:lstStyle/>
          <a:p>
            <a:pPr>
              <a:defRPr/>
            </a:pPr>
            <a:endParaRPr lang="ar-SA">
              <a:solidFill>
                <a:schemeClr val="tx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112" y="2879684"/>
            <a:ext cx="3347864" cy="2784916"/>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8864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ستطيل 8"/>
          <p:cNvSpPr/>
          <p:nvPr/>
        </p:nvSpPr>
        <p:spPr>
          <a:xfrm>
            <a:off x="1101721" y="4125273"/>
            <a:ext cx="4370107" cy="523220"/>
          </a:xfrm>
          <a:prstGeom prst="rect">
            <a:avLst/>
          </a:prstGeom>
        </p:spPr>
        <p:txBody>
          <a:bodyPr wrap="none">
            <a:spAutoFit/>
          </a:bodyPr>
          <a:lstStyle/>
          <a:p>
            <a:pPr>
              <a:defRPr/>
            </a:pPr>
            <a:r>
              <a:rPr lang="ar-SA" sz="2800" b="1" dirty="0">
                <a:solidFill>
                  <a:schemeClr val="accent1">
                    <a:lumMod val="75000"/>
                  </a:schemeClr>
                </a:solidFill>
              </a:rPr>
              <a:t>المرحلة الثانية</a:t>
            </a:r>
            <a:r>
              <a:rPr lang="ar-IQ" sz="2800" b="1" dirty="0">
                <a:solidFill>
                  <a:schemeClr val="accent1">
                    <a:lumMod val="75000"/>
                  </a:schemeClr>
                </a:solidFill>
              </a:rPr>
              <a:t> – البناء والانشاءات</a:t>
            </a:r>
            <a:r>
              <a:rPr lang="ar-SA" sz="2800" b="1" dirty="0">
                <a:solidFill>
                  <a:schemeClr val="accent1">
                    <a:lumMod val="75000"/>
                  </a:schemeClr>
                </a:solidFill>
              </a:rPr>
              <a:t> </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88640"/>
            <a:ext cx="6264696" cy="2701786"/>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068960"/>
            <a:ext cx="3096344" cy="252028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068960"/>
            <a:ext cx="2880320" cy="2520280"/>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6792"/>
            <a:ext cx="7416824" cy="3888432"/>
          </a:xfrm>
          <a:prstGeom prst="rect">
            <a:avLst/>
          </a:prstGeom>
          <a:noFill/>
          <a:ln>
            <a:noFill/>
          </a:ln>
        </p:spPr>
      </p:pic>
      <p:sp>
        <p:nvSpPr>
          <p:cNvPr id="2" name="Rectangle 1"/>
          <p:cNvSpPr/>
          <p:nvPr/>
        </p:nvSpPr>
        <p:spPr>
          <a:xfrm>
            <a:off x="920091" y="764704"/>
            <a:ext cx="2392001" cy="400110"/>
          </a:xfrm>
          <a:prstGeom prst="rect">
            <a:avLst/>
          </a:prstGeom>
        </p:spPr>
        <p:txBody>
          <a:bodyPr wrap="none">
            <a:spAutoFit/>
          </a:bodyPr>
          <a:lstStyle/>
          <a:p>
            <a:r>
              <a:rPr lang="en-US" sz="2000" b="1" dirty="0"/>
              <a:t>What is concrete?</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6"/>
          <p:cNvSpPr>
            <a:spLocks noChangeArrowheads="1"/>
          </p:cNvSpPr>
          <p:nvPr/>
        </p:nvSpPr>
        <p:spPr bwMode="auto">
          <a:xfrm>
            <a:off x="5924299" y="404664"/>
            <a:ext cx="1802095"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justLow" rtl="1" eaLnBrk="0" hangingPunct="0">
              <a:defRPr/>
            </a:pPr>
            <a:r>
              <a:rPr lang="ar-IQ" sz="2400" b="1" dirty="0">
                <a:latin typeface="Calibri"/>
                <a:ea typeface="Calibri"/>
                <a:cs typeface="TimesNewRoman,Bold"/>
              </a:rPr>
              <a:t>انواع الخرسانة:</a:t>
            </a:r>
            <a:endParaRPr lang="ar-SA" sz="2400" b="1" dirty="0">
              <a:solidFill>
                <a:schemeClr val="tx1"/>
              </a:solidFill>
              <a:latin typeface="Arial" pitchFamily="34" charset="0"/>
            </a:endParaRPr>
          </a:p>
        </p:txBody>
      </p:sp>
      <p:sp>
        <p:nvSpPr>
          <p:cNvPr id="4" name="Rectangle 3"/>
          <p:cNvSpPr/>
          <p:nvPr/>
        </p:nvSpPr>
        <p:spPr>
          <a:xfrm>
            <a:off x="179512" y="1305342"/>
            <a:ext cx="8640960" cy="2862322"/>
          </a:xfrm>
          <a:prstGeom prst="rect">
            <a:avLst/>
          </a:prstGeom>
        </p:spPr>
        <p:txBody>
          <a:bodyPr wrap="square">
            <a:spAutoFit/>
          </a:bodyPr>
          <a:lstStyle/>
          <a:p>
            <a:pPr lvl="0" algn="just" rtl="1"/>
            <a:r>
              <a:rPr lang="ar-IQ" sz="2000" b="1" dirty="0"/>
              <a:t>4. الخرسانة المسبقة الجهد </a:t>
            </a:r>
            <a:r>
              <a:rPr lang="en-US" sz="2000" b="1" dirty="0"/>
              <a:t>Pre-stressed Concrete</a:t>
            </a:r>
            <a:r>
              <a:rPr lang="ar-IQ" sz="2000" b="1" dirty="0"/>
              <a:t>: </a:t>
            </a:r>
            <a:r>
              <a:rPr lang="ar-SA" sz="2000" b="1" dirty="0"/>
              <a:t>وهى خرسانة عادية يتم اكسابها إجهادات ضغط قبل تحميلها وهذه الإجهادات تكون كفيلة بملاشاة إجهادات الشد الناتجة من تأثير الأحمال وبالتالى لا نحتاج إلى حديد تسليح حيث تكون المحصلة النهائية للإجهادات على طول القطاع الخرسانى بعد التحميل (التشغيل) هى غالباً إجهادات ضغط وبالتالى تكون الخرسانة كفيلة بتحملها</a:t>
            </a:r>
            <a:r>
              <a:rPr lang="en-US" sz="2000" b="1" dirty="0"/>
              <a:t>. </a:t>
            </a:r>
            <a:r>
              <a:rPr lang="ar-SA" sz="2000" b="1" dirty="0"/>
              <a:t>وبناءاً عليه يجب أن تكون الخرسانة ذات مقاومة عالية للضغط تتراوح من ٣٥٠ إلى ٦٠٠ كغم</a:t>
            </a:r>
            <a:r>
              <a:rPr lang="en-US" sz="2000" b="1" dirty="0"/>
              <a:t>/</a:t>
            </a:r>
            <a:r>
              <a:rPr lang="ar-SA" sz="2000" b="1" dirty="0"/>
              <a:t>سم</a:t>
            </a:r>
            <a:r>
              <a:rPr lang="ar-SA" sz="2000" b="1" baseline="30000" dirty="0"/>
              <a:t>٢</a:t>
            </a:r>
            <a:r>
              <a:rPr lang="ar-SA" sz="2000" b="1" dirty="0"/>
              <a:t> وذلك حتى يمكنها تحمل إجهادات ضغط التصنيع وإجهادات ضغط التشغيل</a:t>
            </a:r>
            <a:r>
              <a:rPr lang="en-US" sz="2000" b="1" dirty="0"/>
              <a:t>. </a:t>
            </a:r>
            <a:r>
              <a:rPr lang="ar-SA" sz="2000" b="1" dirty="0"/>
              <a:t>وقضبان الحديد المستخدمة فى الخرسانة سابقة الإجهاد تسمى كابلات </a:t>
            </a:r>
            <a:r>
              <a:rPr lang="en-US" sz="2000" b="1" dirty="0"/>
              <a:t>Tendons </a:t>
            </a:r>
            <a:r>
              <a:rPr lang="ar-SA" sz="2000" b="1" dirty="0"/>
              <a:t>وهى عبارة عن أسلاك </a:t>
            </a:r>
            <a:r>
              <a:rPr lang="en-US" sz="2000" b="1" dirty="0"/>
              <a:t>Wires</a:t>
            </a:r>
            <a:r>
              <a:rPr lang="ar-SA" sz="2000" b="1" dirty="0"/>
              <a:t> أو حبال مجدولة من مجموعة أسلاك </a:t>
            </a:r>
            <a:r>
              <a:rPr lang="en-US" sz="2000" b="1" dirty="0"/>
              <a:t>Strands</a:t>
            </a:r>
            <a:r>
              <a:rPr lang="ar-SA" sz="2000" b="1" dirty="0"/>
              <a:t> أو قضبان من الحديد </a:t>
            </a:r>
            <a:r>
              <a:rPr lang="en-US" sz="2000" b="1" dirty="0"/>
              <a:t>Bars</a:t>
            </a:r>
            <a:r>
              <a:rPr lang="ar-IQ" sz="2000" b="1" dirty="0"/>
              <a:t>. </a:t>
            </a:r>
            <a:r>
              <a:rPr lang="ar-SA" sz="2000" b="1" dirty="0"/>
              <a:t>وتمتاز الخرسانة سابقة الإجهاد بقلة التشققات السطحية مع مقاومة عالية للأحمال</a:t>
            </a:r>
            <a:r>
              <a:rPr lang="en-US" sz="2000" b="1" dirty="0"/>
              <a:t>. </a:t>
            </a:r>
            <a:endParaRPr lang="en-US" sz="20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467545" y="4167664"/>
            <a:ext cx="7992888" cy="2213664"/>
          </a:xfrm>
          <a:prstGeom prst="rect">
            <a:avLst/>
          </a:prstGeom>
          <a:noFill/>
          <a:ln>
            <a:noFill/>
          </a:ln>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1"/>
                                          </p:val>
                                        </p:tav>
                                        <p:tav tm="100000">
                                          <p:val>
                                            <p:strVal val="#ppt_x"/>
                                          </p:val>
                                        </p:tav>
                                      </p:tavLst>
                                    </p:anim>
                                    <p:anim calcmode="lin" valueType="num">
                                      <p:cBhvr>
                                        <p:cTn id="9" dur="10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1"/>
          <p:cNvSpPr>
            <a:spLocks noChangeArrowheads="1"/>
          </p:cNvSpPr>
          <p:nvPr/>
        </p:nvSpPr>
        <p:spPr bwMode="auto">
          <a:xfrm>
            <a:off x="785842" y="404083"/>
            <a:ext cx="8178646"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rtl="1"/>
            <a:r>
              <a:rPr lang="ar-IQ" sz="2000" b="1" dirty="0"/>
              <a:t>الاسبوع الثاني: انتاج وخلط الخرسانة، انواع الخلط، انواع الخلاطات، زمن الخلط.</a:t>
            </a:r>
            <a:endParaRPr lang="en-US" sz="2000" dirty="0"/>
          </a:p>
        </p:txBody>
      </p:sp>
      <p:sp>
        <p:nvSpPr>
          <p:cNvPr id="2" name="Rectangle 1"/>
          <p:cNvSpPr/>
          <p:nvPr/>
        </p:nvSpPr>
        <p:spPr>
          <a:xfrm>
            <a:off x="179512" y="980728"/>
            <a:ext cx="8784976" cy="1323439"/>
          </a:xfrm>
          <a:prstGeom prst="rect">
            <a:avLst/>
          </a:prstGeom>
        </p:spPr>
        <p:txBody>
          <a:bodyPr wrap="square">
            <a:spAutoFit/>
          </a:bodyPr>
          <a:lstStyle/>
          <a:p>
            <a:pPr lvl="0" algn="r" rtl="1"/>
            <a:r>
              <a:rPr lang="en-US" sz="2000" b="1" u="sng" dirty="0"/>
              <a:t>1</a:t>
            </a:r>
            <a:r>
              <a:rPr lang="ar-IQ" sz="2000" b="1" u="sng" dirty="0"/>
              <a:t>. اختيار المكونات</a:t>
            </a:r>
            <a:endParaRPr lang="en-US" sz="2000" dirty="0"/>
          </a:p>
          <a:p>
            <a:pPr algn="r" rtl="1"/>
            <a:r>
              <a:rPr lang="ar-SA" sz="2000" b="1" dirty="0"/>
              <a:t>يتم تحديد وإختيار النوع المناسب من كل مادة فمثلاً نوع الأسمنت المناسب للعملية </a:t>
            </a:r>
            <a:r>
              <a:rPr lang="ar-IQ" sz="2000" b="1" dirty="0"/>
              <a:t>(</a:t>
            </a:r>
            <a:r>
              <a:rPr lang="ar-SA" sz="2000" b="1" dirty="0"/>
              <a:t>بورتلاندى عادى أو مقاوم للكبريتات أو منخفض الحرارة أو </a:t>
            </a:r>
            <a:r>
              <a:rPr lang="en-US" sz="2000" b="1" dirty="0"/>
              <a:t>.....</a:t>
            </a:r>
            <a:r>
              <a:rPr lang="ar-SA" sz="2000" b="1" dirty="0"/>
              <a:t>) وكذلك نوع الرمل المناسب </a:t>
            </a:r>
            <a:r>
              <a:rPr lang="ar-IQ" sz="2000" b="1" dirty="0"/>
              <a:t>(</a:t>
            </a:r>
            <a:r>
              <a:rPr lang="ar-SA" sz="2000" b="1" dirty="0"/>
              <a:t>ناعم أو خشن أو </a:t>
            </a:r>
            <a:r>
              <a:rPr lang="ar-IQ" sz="2000" b="1" dirty="0"/>
              <a:t>.....) </a:t>
            </a:r>
            <a:r>
              <a:rPr lang="ar-SA" sz="2000" b="1" dirty="0"/>
              <a:t>وليس المقصود بكلمة المناسب هنا </a:t>
            </a:r>
            <a:r>
              <a:rPr lang="ar-IQ" sz="2000" b="1" dirty="0"/>
              <a:t>ليس </a:t>
            </a:r>
            <a:r>
              <a:rPr lang="ar-SA" sz="2000" b="1" dirty="0"/>
              <a:t>الناحية الفنية فقط وإنما</a:t>
            </a:r>
            <a:endParaRPr lang="en-US" sz="2000" dirty="0"/>
          </a:p>
        </p:txBody>
      </p:sp>
      <p:sp>
        <p:nvSpPr>
          <p:cNvPr id="3" name="Rectangle 2"/>
          <p:cNvSpPr/>
          <p:nvPr/>
        </p:nvSpPr>
        <p:spPr>
          <a:xfrm>
            <a:off x="517137" y="2276872"/>
            <a:ext cx="8424936" cy="1631216"/>
          </a:xfrm>
          <a:prstGeom prst="rect">
            <a:avLst/>
          </a:prstGeom>
        </p:spPr>
        <p:txBody>
          <a:bodyPr wrap="square">
            <a:spAutoFit/>
          </a:bodyPr>
          <a:lstStyle/>
          <a:p>
            <a:pPr algn="just" rtl="1"/>
            <a:r>
              <a:rPr lang="ar-SA" sz="2000" b="1" dirty="0"/>
              <a:t>جميع النواحى الأخرى مثل الناحية الإقتصادية مثلاً</a:t>
            </a:r>
            <a:r>
              <a:rPr lang="en-US" sz="2000" b="1" dirty="0"/>
              <a:t>.</a:t>
            </a:r>
            <a:endParaRPr lang="en-US" sz="2000" dirty="0"/>
          </a:p>
          <a:p>
            <a:pPr algn="just" rtl="1"/>
            <a:r>
              <a:rPr lang="ar-IQ" sz="2000" b="1" dirty="0"/>
              <a:t> </a:t>
            </a:r>
            <a:r>
              <a:rPr lang="en-US" sz="2000" b="1" dirty="0"/>
              <a:t>-  </a:t>
            </a:r>
            <a:r>
              <a:rPr lang="ar-SA" sz="2000" b="1" dirty="0"/>
              <a:t>المقاس المناسب للركام الكبير طبقاً لنوعية ومقاس قطاعات الخرسانة التى ستُصب </a:t>
            </a:r>
            <a:r>
              <a:rPr lang="ar-IQ" sz="2000" b="1" dirty="0"/>
              <a:t>(</a:t>
            </a:r>
            <a:r>
              <a:rPr lang="ar-SA" sz="2000" b="1" dirty="0"/>
              <a:t>اسس أو أعمدة </a:t>
            </a:r>
            <a:r>
              <a:rPr lang="ar-IQ" sz="2000" b="1" dirty="0"/>
              <a:t>او سقوف</a:t>
            </a:r>
            <a:r>
              <a:rPr lang="ar-SA" sz="2000" b="1" dirty="0"/>
              <a:t>)</a:t>
            </a:r>
            <a:endParaRPr lang="en-US" sz="2000" dirty="0"/>
          </a:p>
          <a:p>
            <a:pPr algn="just" rtl="1"/>
            <a:r>
              <a:rPr lang="ar-IQ" sz="2000" b="1" dirty="0"/>
              <a:t>- </a:t>
            </a:r>
            <a:r>
              <a:rPr lang="ar-SA" sz="2000" b="1" dirty="0"/>
              <a:t>إمكانية إستخدام بعض الإضافات أم لا وفى أى مرحلة من الصب</a:t>
            </a:r>
            <a:r>
              <a:rPr lang="en-US" sz="2000" b="1" dirty="0"/>
              <a:t>.</a:t>
            </a:r>
            <a:endParaRPr lang="en-US" sz="2000" dirty="0"/>
          </a:p>
          <a:p>
            <a:pPr algn="just" rtl="1"/>
            <a:r>
              <a:rPr lang="ar-IQ" sz="2000" b="1" dirty="0"/>
              <a:t>- </a:t>
            </a:r>
            <a:r>
              <a:rPr lang="ar-SA" sz="2000" b="1" dirty="0"/>
              <a:t>عمل تصميم للخلطة المطلوبة وتحديد الكميات اللازمة من كل مادة بالوزن والحجم</a:t>
            </a:r>
            <a:r>
              <a:rPr lang="en-US" sz="2000" b="1" dirty="0"/>
              <a:t>.</a:t>
            </a:r>
            <a:endParaRPr lang="en-US" sz="2000" dirty="0"/>
          </a:p>
        </p:txBody>
      </p:sp>
      <p:sp>
        <p:nvSpPr>
          <p:cNvPr id="4" name="Rectangle 3"/>
          <p:cNvSpPr/>
          <p:nvPr/>
        </p:nvSpPr>
        <p:spPr>
          <a:xfrm>
            <a:off x="179512" y="3933056"/>
            <a:ext cx="8784976" cy="2350965"/>
          </a:xfrm>
          <a:prstGeom prst="rect">
            <a:avLst/>
          </a:prstGeom>
        </p:spPr>
        <p:txBody>
          <a:bodyPr wrap="square">
            <a:spAutoFit/>
          </a:bodyPr>
          <a:lstStyle/>
          <a:p>
            <a:pPr marL="228600" marR="0" algn="just" rtl="1">
              <a:lnSpc>
                <a:spcPct val="150000"/>
              </a:lnSpc>
              <a:spcBef>
                <a:spcPts val="0"/>
              </a:spcBef>
              <a:spcAft>
                <a:spcPts val="0"/>
              </a:spcAft>
              <a:tabLst>
                <a:tab pos="5243195" algn="l"/>
              </a:tabLst>
            </a:pPr>
            <a:r>
              <a:rPr lang="ar-IQ" sz="2000" b="1" dirty="0">
                <a:latin typeface="Calibri"/>
                <a:ea typeface="Calibri"/>
                <a:cs typeface="TimesNewRoman,Bold"/>
              </a:rPr>
              <a:t>2. </a:t>
            </a:r>
            <a:r>
              <a:rPr lang="ar-IQ" sz="2000" b="1" u="sng" dirty="0">
                <a:latin typeface="Calibri"/>
                <a:ea typeface="Calibri"/>
                <a:cs typeface="Arial"/>
              </a:rPr>
              <a:t>خلط الخرسانة (</a:t>
            </a:r>
            <a:r>
              <a:rPr lang="en-US" sz="2000" b="1" u="sng" dirty="0">
                <a:latin typeface="Calibri"/>
                <a:ea typeface="Calibri"/>
                <a:cs typeface="Arial"/>
              </a:rPr>
              <a:t>Mixing of Concrete</a:t>
            </a:r>
            <a:r>
              <a:rPr lang="ar-IQ" sz="2000" b="1" u="sng" dirty="0">
                <a:latin typeface="Calibri"/>
                <a:ea typeface="Calibri"/>
                <a:cs typeface="Arial"/>
              </a:rPr>
              <a:t>)</a:t>
            </a:r>
            <a:endParaRPr lang="en-US" sz="2000" dirty="0">
              <a:latin typeface="Calibri"/>
              <a:ea typeface="Calibri"/>
              <a:cs typeface="Arial"/>
            </a:endParaRPr>
          </a:p>
          <a:p>
            <a:pPr marL="228600" marR="0" algn="just" rtl="1">
              <a:lnSpc>
                <a:spcPct val="150000"/>
              </a:lnSpc>
              <a:spcBef>
                <a:spcPts val="0"/>
              </a:spcBef>
              <a:spcAft>
                <a:spcPts val="0"/>
              </a:spcAft>
              <a:tabLst>
                <a:tab pos="5243195" algn="l"/>
              </a:tabLst>
            </a:pPr>
            <a:r>
              <a:rPr lang="ar-IQ" sz="2000" b="1" dirty="0">
                <a:latin typeface="Calibri"/>
                <a:ea typeface="Calibri"/>
                <a:cs typeface="TimesNewRoman,Bold"/>
              </a:rPr>
              <a:t>تخلط مكونات الخرسانة مع بعضها البعض للحصول على خليط متجانس التكوين والقوام ، وعند الانتهاء من عملية الخلط يجب ان تكون جميع سطوح حبيبات الركام مغطاة بعجينة الاسمنت. يعتبر خلط الخرسانة من اهم العمليات التي تؤثر على خواصها المختلفة لذلك يجب اعطاءها العناية الكافية. وتتم هذه العملية اما بالطريقة اليدوية او باستعمال الخلاطات الميكانيكية (</a:t>
            </a:r>
            <a:r>
              <a:rPr lang="en-US" sz="2000" b="1" dirty="0">
                <a:latin typeface="Calibri"/>
                <a:ea typeface="Calibri"/>
                <a:cs typeface="TimesNewRoman,Bold"/>
              </a:rPr>
              <a:t>mechanical mixers</a:t>
            </a:r>
            <a:r>
              <a:rPr lang="ar-IQ" sz="2000" b="1" dirty="0">
                <a:latin typeface="Calibri"/>
                <a:ea typeface="Calibri"/>
                <a:cs typeface="TimesNewRoman,Bold"/>
              </a:rPr>
              <a:t>). </a:t>
            </a:r>
            <a:endParaRPr lang="en-US" sz="2000" dirty="0">
              <a:effectLst/>
              <a:latin typeface="Calibri"/>
              <a:ea typeface="Calibri"/>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38945"/>
                                        </p:tgtEl>
                                        <p:attrNameLst>
                                          <p:attrName>style.visibility</p:attrName>
                                        </p:attrNameLst>
                                      </p:cBhvr>
                                      <p:to>
                                        <p:strVal val="visible"/>
                                      </p:to>
                                    </p:set>
                                    <p:animEffect transition="in" filter="barn(inHorizontal)">
                                      <p:cBhvr>
                                        <p:cTn id="7" dur="500"/>
                                        <p:tgtEl>
                                          <p:spTgt spid="3389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fade">
                                      <p:cBhvr>
                                        <p:cTn id="26" dur="1000"/>
                                        <p:tgtEl>
                                          <p:spTgt spid="3">
                                            <p:txEl>
                                              <p:pRg st="0" end="0"/>
                                            </p:txEl>
                                          </p:spTgt>
                                        </p:tgtEl>
                                      </p:cBhvr>
                                    </p:animEffect>
                                    <p:anim calcmode="lin" valueType="num">
                                      <p:cBhvr>
                                        <p:cTn id="2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fade">
                                      <p:cBhvr>
                                        <p:cTn id="33" dur="1000"/>
                                        <p:tgtEl>
                                          <p:spTgt spid="3">
                                            <p:txEl>
                                              <p:pRg st="1" end="1"/>
                                            </p:txEl>
                                          </p:spTgt>
                                        </p:tgtEl>
                                      </p:cBhvr>
                                    </p:animEffect>
                                    <p:anim calcmode="lin" valueType="num">
                                      <p:cBhvr>
                                        <p:cTn id="3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barn(inVertical)">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wipe(down)">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heel(1)">
                                      <p:cBhvr>
                                        <p:cTn id="5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5"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3072" y="66125"/>
            <a:ext cx="3430747" cy="504305"/>
          </a:xfrm>
          <a:prstGeom prst="rect">
            <a:avLst/>
          </a:prstGeom>
        </p:spPr>
        <p:txBody>
          <a:bodyPr wrap="none">
            <a:spAutoFit/>
          </a:bodyPr>
          <a:lstStyle/>
          <a:p>
            <a:pPr marL="342900" marR="0" lvl="0" indent="-342900" algn="just" rtl="1">
              <a:lnSpc>
                <a:spcPct val="150000"/>
              </a:lnSpc>
              <a:spcBef>
                <a:spcPts val="0"/>
              </a:spcBef>
              <a:spcAft>
                <a:spcPts val="0"/>
              </a:spcAft>
              <a:buFont typeface="+mj-cs"/>
              <a:buAutoNum type="arabic1Minus"/>
              <a:tabLst>
                <a:tab pos="5243195" algn="l"/>
              </a:tabLst>
            </a:pPr>
            <a:r>
              <a:rPr lang="ar-IQ" sz="2000" b="1" dirty="0">
                <a:latin typeface="Calibri"/>
                <a:ea typeface="Calibri"/>
                <a:cs typeface="TimesNewRoman,Bold"/>
              </a:rPr>
              <a:t>الطريقة اليدوية (</a:t>
            </a:r>
            <a:r>
              <a:rPr lang="en-US" sz="2000" b="1" dirty="0">
                <a:latin typeface="Calibri"/>
                <a:ea typeface="Calibri"/>
                <a:cs typeface="TimesNewRoman,Bold"/>
              </a:rPr>
              <a:t>Hand mixing</a:t>
            </a:r>
            <a:r>
              <a:rPr lang="ar-IQ" sz="2000" b="1" dirty="0">
                <a:latin typeface="Calibri"/>
                <a:ea typeface="Calibri"/>
                <a:cs typeface="TimesNewRoman,Bold"/>
              </a:rPr>
              <a:t>) </a:t>
            </a:r>
            <a:endParaRPr lang="en-US" sz="1600" dirty="0">
              <a:effectLst/>
              <a:latin typeface="Calibri"/>
              <a:ea typeface="Calibri"/>
              <a:cs typeface="Arial"/>
            </a:endParaRPr>
          </a:p>
        </p:txBody>
      </p:sp>
      <p:sp>
        <p:nvSpPr>
          <p:cNvPr id="5" name="مستطيل 1"/>
          <p:cNvSpPr>
            <a:spLocks noChangeArrowheads="1"/>
          </p:cNvSpPr>
          <p:nvPr/>
        </p:nvSpPr>
        <p:spPr bwMode="auto">
          <a:xfrm>
            <a:off x="683568" y="692696"/>
            <a:ext cx="8222729" cy="2554545"/>
          </a:xfrm>
          <a:prstGeom prst="rect">
            <a:avLst/>
          </a:prstGeom>
          <a:noFill/>
          <a:ln w="9525">
            <a:noFill/>
            <a:miter lim="800000"/>
            <a:headEnd/>
            <a:tailEnd/>
          </a:ln>
        </p:spPr>
        <p:txBody>
          <a:bodyPr wrap="square">
            <a:spAutoFit/>
          </a:bodyPr>
          <a:lstStyle/>
          <a:p>
            <a:pPr algn="just" rtl="1"/>
            <a:r>
              <a:rPr lang="ar-IQ" sz="2000" b="1" dirty="0"/>
              <a:t>هناك بعض الحالات يتم فيها خلط الخرسانة يدويا، وفي هذه الحالة، يصعب الحصول على خليط متجانس لذا يتطلب اعطاء جهد وعناية كافية اثناء عملية الخلط. ويمكن انجاز هذه العملية بنشر الركام في طبقات منتظمة على سطح صلب، نظيف وغير مسامي ثم نشر الاسمنت فوقه ، تخلط المواد الجافة جيدا باستعمال جاروف وبقلب المواد من احدى النهايات الى الاخرى حتى ينتج خليط منتظم اللون حيث تحتاج هذه العملية لثلاث قلبات على الاقل. ثم يعمل تجويف في وسط الخلط على شكل مخروط ناقص مفتوح من الوسط ويضاف الماء بصورة تدريجية مع الانتباه الى عدم السماح له بالخروج من جملة الخليط ، وفي هذه الاثناء يقلب الخليط من الخارج نحو المركز ويستمر التقليب، على الاغلب ثلاث مرات، حتى ينظم قوام الخلطة ولونها.</a:t>
            </a:r>
            <a:endParaRPr lang="en-US" sz="2000" dirty="0"/>
          </a:p>
        </p:txBody>
      </p:sp>
      <p:sp>
        <p:nvSpPr>
          <p:cNvPr id="4" name="Rectangle 3"/>
          <p:cNvSpPr/>
          <p:nvPr/>
        </p:nvSpPr>
        <p:spPr>
          <a:xfrm>
            <a:off x="683567" y="3717032"/>
            <a:ext cx="8222729" cy="1631216"/>
          </a:xfrm>
          <a:prstGeom prst="rect">
            <a:avLst/>
          </a:prstGeom>
        </p:spPr>
        <p:txBody>
          <a:bodyPr wrap="square">
            <a:spAutoFit/>
          </a:bodyPr>
          <a:lstStyle/>
          <a:p>
            <a:pPr lvl="0" algn="just" rtl="1"/>
            <a:r>
              <a:rPr lang="ar-IQ" sz="2000" b="1" dirty="0"/>
              <a:t>ب. الخلط  الميكانيكي (باستعمال الخلاطات)</a:t>
            </a:r>
            <a:endParaRPr lang="en-US" sz="2000" dirty="0"/>
          </a:p>
          <a:p>
            <a:pPr algn="just" rtl="1"/>
            <a:r>
              <a:rPr lang="ar-IQ" sz="2000" b="1" dirty="0"/>
              <a:t>نظرا لكون عملية الخلط اليدوي للخرسانة تكلف جهدا كبير، اصبح استعمال الخلاطات الميكانيكية (</a:t>
            </a:r>
            <a:r>
              <a:rPr lang="en-US" sz="2000" b="1" dirty="0"/>
              <a:t>mechanical mixers</a:t>
            </a:r>
            <a:r>
              <a:rPr lang="ar-IQ" sz="2000" b="1" dirty="0"/>
              <a:t>) ذو اهمية كبيرة، وعند استعمالها يجب الاعتناء بطريقة تفريغها كي لا تؤثر على تجانس الخليط. وفي الحقيقة ، فأن طريقة تفريغ الخلاطة تعتبر من احدى النقاط الاساسية في تصنيف الخلاطات. ويمكن تصنيف الخلاطات الميكانيكية الى </a:t>
            </a:r>
            <a:r>
              <a:rPr lang="ar-IQ" sz="2000" b="1"/>
              <a:t>الانواع التالية:</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to mix cement by hand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064" y="0"/>
            <a:ext cx="904344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742111"/>
            <a:ext cx="7776864" cy="1839286"/>
          </a:xfrm>
          <a:prstGeom prst="rect">
            <a:avLst/>
          </a:prstGeom>
        </p:spPr>
        <p:txBody>
          <a:bodyPr wrap="square">
            <a:spAutoFit/>
          </a:bodyPr>
          <a:lstStyle/>
          <a:p>
            <a:pPr marL="342900" marR="0" lvl="0" indent="-342900" algn="just" rtl="1">
              <a:lnSpc>
                <a:spcPct val="115000"/>
              </a:lnSpc>
              <a:spcBef>
                <a:spcPts val="0"/>
              </a:spcBef>
              <a:spcAft>
                <a:spcPts val="0"/>
              </a:spcAft>
              <a:buFont typeface="+mj-lt"/>
              <a:buAutoNum type="arabicPeriod"/>
            </a:pPr>
            <a:r>
              <a:rPr lang="ar-IQ" sz="2000" b="1" dirty="0">
                <a:latin typeface="Calibri"/>
                <a:ea typeface="Calibri"/>
                <a:cs typeface="Arial"/>
              </a:rPr>
              <a:t>الخلاطات القلابة </a:t>
            </a:r>
            <a:r>
              <a:rPr lang="en-US" sz="2000" b="1" dirty="0">
                <a:latin typeface="Calibri"/>
                <a:ea typeface="Calibri"/>
                <a:cs typeface="Arial"/>
              </a:rPr>
              <a:t>(Tilting Mixers)</a:t>
            </a:r>
            <a:r>
              <a:rPr lang="ar-IQ" sz="2000" b="1" dirty="0">
                <a:latin typeface="Calibri"/>
                <a:ea typeface="Calibri"/>
                <a:cs typeface="Arial"/>
              </a:rPr>
              <a:t>: يكون وعاء الخلط في هذه الخلاطات بشكل مخروطي غالبا ما يحوي بداخله الواح تسمى بريش التحريك حيث تساعد على اجراء الخلط بطريقة منظمة. ويمكن تفريغ الخرسانة بسهولة وبدون حصول الانعزال لمكونات الخليط وذلك بإمالة هذه الخلاطات حول محورها، لذا يفضل استعمالها للخلطات الجافة القوام والحاوية على ركام خشن المقاس.</a:t>
            </a:r>
            <a:endParaRPr lang="en-US" sz="1600" dirty="0">
              <a:effectLst/>
              <a:latin typeface="Calibri"/>
              <a:ea typeface="Calibri"/>
              <a:cs typeface="Arial"/>
            </a:endParaRPr>
          </a:p>
        </p:txBody>
      </p:sp>
      <p:pic>
        <p:nvPicPr>
          <p:cNvPr id="3" name="Picture 2" descr="http://www.redbanduk.co.uk/cm_sitedata/product_images/950341352800556_PremierXT_drum_tilted_right_cop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2662286"/>
            <a:ext cx="3200400" cy="3200400"/>
          </a:xfrm>
          <a:prstGeom prst="rect">
            <a:avLst/>
          </a:prstGeom>
          <a:noFill/>
          <a:ln>
            <a:noFill/>
          </a:ln>
        </p:spPr>
      </p:pic>
    </p:spTree>
    <p:extLst>
      <p:ext uri="{BB962C8B-B14F-4D97-AF65-F5344CB8AC3E}">
        <p14:creationId xmlns:p14="http://schemas.microsoft.com/office/powerpoint/2010/main" val="1517990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
                                        </p:tgtEl>
                                        <p:attrNameLst>
                                          <p:attrName>fillcolor</p:attrName>
                                        </p:attrNameLst>
                                      </p:cBhvr>
                                      <p:to>
                                        <a:schemeClr val="accent2"/>
                                      </p:to>
                                    </p:animClr>
                                    <p:set>
                                      <p:cBhvr>
                                        <p:cTn id="7" dur="2000" fill="hold"/>
                                        <p:tgtEl>
                                          <p:spTgt spid="2"/>
                                        </p:tgtEl>
                                        <p:attrNameLst>
                                          <p:attrName>fill.type</p:attrName>
                                        </p:attrNameLst>
                                      </p:cBhvr>
                                      <p:to>
                                        <p:strVal val="solid"/>
                                      </p:to>
                                    </p:set>
                                    <p:set>
                                      <p:cBhvr>
                                        <p:cTn id="8" dur="2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753" y="476672"/>
            <a:ext cx="8068695" cy="2901115"/>
          </a:xfrm>
          <a:prstGeom prst="rect">
            <a:avLst/>
          </a:prstGeom>
        </p:spPr>
        <p:txBody>
          <a:bodyPr wrap="square">
            <a:spAutoFit/>
          </a:bodyPr>
          <a:lstStyle/>
          <a:p>
            <a:pPr marR="0" lvl="0" algn="just" rtl="1">
              <a:lnSpc>
                <a:spcPct val="115000"/>
              </a:lnSpc>
              <a:spcBef>
                <a:spcPts val="0"/>
              </a:spcBef>
              <a:spcAft>
                <a:spcPts val="0"/>
              </a:spcAft>
            </a:pPr>
            <a:r>
              <a:rPr lang="ar-IQ" sz="2000" b="1" dirty="0">
                <a:latin typeface="Calibri"/>
                <a:ea typeface="Calibri"/>
                <a:cs typeface="Arial"/>
              </a:rPr>
              <a:t>2. الخلاطات الغير القلابة (</a:t>
            </a:r>
            <a:r>
              <a:rPr lang="en-US" sz="2000" b="1" dirty="0">
                <a:latin typeface="Calibri"/>
                <a:ea typeface="Calibri"/>
                <a:cs typeface="Arial"/>
              </a:rPr>
              <a:t>Non-Tilting Mixers</a:t>
            </a:r>
            <a:r>
              <a:rPr lang="ar-IQ" sz="2000" b="1" dirty="0">
                <a:latin typeface="Calibri"/>
                <a:ea typeface="Calibri"/>
                <a:cs typeface="Arial"/>
              </a:rPr>
              <a:t>): تتكون هذه الخلاطات من اسطوانة تدور حول محور افقي ثابت وتتم عملية الخلط فيها بادراج المواد بداخلها. تغذى المواد اليها عادة من احدى نهايتيها وتفرغ الخرسانة من النهاية الاخرى وذلك بإيصال حوض بشكل قناة مفتوحة من الحديد او الخشب (مزلقة - </a:t>
            </a:r>
            <a:r>
              <a:rPr lang="en-US" sz="2000" b="1" dirty="0">
                <a:latin typeface="Calibri"/>
                <a:ea typeface="Calibri"/>
                <a:cs typeface="Arial"/>
              </a:rPr>
              <a:t>Chute</a:t>
            </a:r>
            <a:r>
              <a:rPr lang="ar-IQ" sz="2000" b="1" dirty="0">
                <a:latin typeface="Calibri"/>
                <a:ea typeface="Calibri"/>
                <a:cs typeface="Arial"/>
              </a:rPr>
              <a:t>) بأسطوانة الخلاطة او بفصل الخلاطة الى قسمين. ونظرا لكون سرعة تفريغ الخرسانة من الخلاطة واطئة، فان مكونات الخرسانة تميل الى الانعزال، واثناء عملية التفريغ يميل ملاط الاسمنت الى النزول اولا وحبيبات الركام الخشن اخيرا وقد تبقى في بعض الاحيان في الخلاطة لذا يفضل استعمالها للخلطات الخرسانية الحاوية على ركام صغير المقاس.</a:t>
            </a:r>
            <a:endParaRPr lang="en-US" sz="1600" dirty="0">
              <a:effectLst/>
              <a:latin typeface="Calibri"/>
              <a:ea typeface="Calibri"/>
              <a:cs typeface="Aria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3106833"/>
            <a:ext cx="4320480" cy="335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8847"/>
            <a:ext cx="8352928" cy="4197624"/>
          </a:xfrm>
          <a:prstGeom prst="rect">
            <a:avLst/>
          </a:prstGeom>
        </p:spPr>
        <p:txBody>
          <a:bodyPr wrap="square">
            <a:spAutoFit/>
          </a:bodyPr>
          <a:lstStyle/>
          <a:p>
            <a:pPr marR="0" lvl="0" algn="just" rtl="1">
              <a:lnSpc>
                <a:spcPct val="150000"/>
              </a:lnSpc>
              <a:spcBef>
                <a:spcPts val="0"/>
              </a:spcBef>
              <a:spcAft>
                <a:spcPts val="0"/>
              </a:spcAft>
              <a:tabLst>
                <a:tab pos="5243195" algn="l"/>
              </a:tabLst>
            </a:pPr>
            <a:r>
              <a:rPr lang="ar-IQ" sz="2000" b="1" dirty="0">
                <a:latin typeface="Calibri"/>
                <a:ea typeface="Calibri"/>
                <a:cs typeface="TimesNewRoman,Bold"/>
              </a:rPr>
              <a:t>2. الخلطات القدرية (</a:t>
            </a:r>
            <a:r>
              <a:rPr lang="en-US" sz="2000" b="1" dirty="0">
                <a:latin typeface="Calibri"/>
                <a:ea typeface="Calibri"/>
                <a:cs typeface="TimesNewRoman,Bold"/>
              </a:rPr>
              <a:t>Pan mixers</a:t>
            </a:r>
            <a:r>
              <a:rPr lang="ar-IQ" sz="2000" b="1" dirty="0">
                <a:latin typeface="Calibri"/>
                <a:ea typeface="Calibri"/>
                <a:cs typeface="TimesNewRoman,Bold"/>
              </a:rPr>
              <a:t>): تتألف من وعاء او اسطوانة افقية تدور حول محورها، ويتم الخلط فيها بواسطة مجاذيف نجمية تدور حول محور عمودي وموضوعة بصورة لامركزية وفي بعض الاحيان يكون وعاء الخلط ثابتا وتدور المجاذيف بحركة دورانية حول محور الاسطوانة، وفي كلا الحالتين تكون الحركة النسبية بين الخرسانة والمجاذيف مماثلة حيث تخلط الخرسانة الموجودة في اي جزء من الوعاء بصورة تامة . وبصورة عامة ، تكون هذه الخلاطة غير قابلة للحركة وتستعمل كخلاطة مركزية للمشاريع الكبيرة، في معامل صناعة الوحدات الخرسانية الجاهزة في المختبرات وكما وتستعمل بصورة خاصة للخلطات الصلبة (</a:t>
            </a:r>
            <a:r>
              <a:rPr lang="en-US" sz="2000" b="1" dirty="0">
                <a:latin typeface="Calibri"/>
                <a:ea typeface="Calibri"/>
                <a:cs typeface="TimesNewRoman,Bold"/>
              </a:rPr>
              <a:t>stiff</a:t>
            </a:r>
            <a:r>
              <a:rPr lang="ar-IQ" sz="2000" b="1" dirty="0">
                <a:latin typeface="Calibri"/>
                <a:ea typeface="Calibri"/>
                <a:cs typeface="TimesNewRoman,Bold"/>
              </a:rPr>
              <a:t>) القوام والمتماسكة. وبسبب وجود الالواح الدوارة والتي تشغل جزءا كبيرا من وعاء الخلط تستعمل هذه الخلطات أيضا لخلط كمية قليلة من الخرسانة لذا يفضل استعمالها في المختبر.</a:t>
            </a:r>
            <a:endParaRPr lang="en-US" sz="1600" dirty="0">
              <a:effectLst/>
              <a:latin typeface="Calibri"/>
              <a:ea typeface="Calibri"/>
              <a:cs typeface="Arial"/>
            </a:endParaRPr>
          </a:p>
        </p:txBody>
      </p:sp>
      <p:pic>
        <p:nvPicPr>
          <p:cNvPr id="5" name="Picture 4" descr="http://www.pvdobson.com/images/vehicles_farm/images/smlvtz10_0.jpg"/>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861048"/>
            <a:ext cx="3200400" cy="28916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336" y="2054183"/>
            <a:ext cx="8640960" cy="1938992"/>
          </a:xfrm>
          <a:prstGeom prst="rect">
            <a:avLst/>
          </a:prstGeom>
        </p:spPr>
        <p:txBody>
          <a:bodyPr wrap="square">
            <a:spAutoFit/>
          </a:bodyPr>
          <a:lstStyle/>
          <a:p>
            <a:pPr lvl="0" algn="just" rtl="1"/>
            <a:r>
              <a:rPr lang="ar-IQ" sz="2000" b="1" dirty="0"/>
              <a:t>4. الخلاطات الاسطوانية الشكل(</a:t>
            </a:r>
            <a:r>
              <a:rPr lang="en-US" sz="2000" b="1" dirty="0"/>
              <a:t>Drum Type Mixers</a:t>
            </a:r>
            <a:r>
              <a:rPr lang="ar-IQ" sz="2000" b="1" dirty="0"/>
              <a:t>) : في هذه الخلاطات لا يحصل قشط لجوانبها الداخلية اثناء عملية الخلط وبذلك تتجمع كمية من الملاط وتمتص بجوانب الاسطوانة الداخلية حيث تبقى هناك لحين غسلها عند نهاية العمل اليومي. في الخليط الاول سيفقد كمية كبيرة من الملاط ويظهر اثناء التفريغ بشكل حبيبات من الركام الخشن محاطة بطبقة من عجينة الاسمنت ، لذا يجب اهمال الخليط الاول ويمكن معالجة ذلك بوضع كمية من الملاط في الخلاط قبل بداية عملية الخلط لغرض تمليطها (</a:t>
            </a:r>
            <a:r>
              <a:rPr lang="en-US" sz="2000" b="1" dirty="0"/>
              <a:t>Puttering</a:t>
            </a:r>
            <a:r>
              <a:rPr lang="ar-IQ" sz="2000" b="1" dirty="0"/>
              <a:t>).</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a:spLocks noChangeArrowheads="1"/>
          </p:cNvSpPr>
          <p:nvPr/>
        </p:nvSpPr>
        <p:spPr bwMode="auto">
          <a:xfrm>
            <a:off x="928662" y="4786322"/>
            <a:ext cx="7286625" cy="1815882"/>
          </a:xfrm>
          <a:prstGeom prst="rect">
            <a:avLst/>
          </a:prstGeom>
          <a:noFill/>
          <a:ln w="9525">
            <a:noFill/>
            <a:miter lim="800000"/>
            <a:headEnd/>
            <a:tailEnd/>
          </a:ln>
        </p:spPr>
        <p:txBody>
          <a:bodyPr>
            <a:spAutoFit/>
          </a:bodyPr>
          <a:lstStyle/>
          <a:p>
            <a:pPr algn="just" rtl="1"/>
            <a:r>
              <a:rPr lang="ar-SA" sz="2800" b="1" dirty="0"/>
              <a:t>هدف المادة العام والخاص: تعليم الطالب المبادئ الأساسية لمكونات الخرسانة وتركيبها والأساليب المختلفة في صب الخرسانة وإنتاجها في المواقع الإنشائية وأنواع الخرسانة الحديثة والتفاصيل العملية الخاصة بالأعمال الخرسانية.</a:t>
            </a:r>
            <a:endParaRPr lang="en-US" sz="2800" dirty="0"/>
          </a:p>
        </p:txBody>
      </p:sp>
      <p:sp>
        <p:nvSpPr>
          <p:cNvPr id="3" name="مستطيل 2"/>
          <p:cNvSpPr/>
          <p:nvPr/>
        </p:nvSpPr>
        <p:spPr>
          <a:xfrm>
            <a:off x="6215074" y="4143380"/>
            <a:ext cx="1965603"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defRPr/>
            </a:pPr>
            <a:r>
              <a:rPr lang="ar-SA" sz="3200" dirty="0"/>
              <a:t>هدف المادة : </a:t>
            </a: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2" y="692696"/>
            <a:ext cx="5290171" cy="320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anim calcmode="discrete" valueType="clr">
                                      <p:cBhvr override="childStyle">
                                        <p:cTn id="14"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
                                        </p:tgtEl>
                                        <p:attrNameLst>
                                          <p:attrName>fillcolor</p:attrName>
                                        </p:attrNameLst>
                                      </p:cBhvr>
                                      <p:tavLst>
                                        <p:tav tm="0">
                                          <p:val>
                                            <p:clrVal>
                                              <a:schemeClr val="accent2"/>
                                            </p:clrVal>
                                          </p:val>
                                        </p:tav>
                                        <p:tav tm="50000">
                                          <p:val>
                                            <p:clrVal>
                                              <a:schemeClr val="hlink"/>
                                            </p:clrVal>
                                          </p:val>
                                        </p:tav>
                                      </p:tavLst>
                                    </p:anim>
                                    <p:set>
                                      <p:cBhvr>
                                        <p:cTn id="16" dur="8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82094"/>
            <a:ext cx="8640960" cy="5018682"/>
          </a:xfrm>
          <a:prstGeom prst="rect">
            <a:avLst/>
          </a:prstGeom>
        </p:spPr>
        <p:txBody>
          <a:bodyPr wrap="square">
            <a:spAutoFit/>
          </a:bodyPr>
          <a:lstStyle/>
          <a:p>
            <a:pPr lvl="1" algn="just" rtl="1">
              <a:lnSpc>
                <a:spcPct val="150000"/>
              </a:lnSpc>
              <a:spcBef>
                <a:spcPts val="0"/>
              </a:spcBef>
              <a:spcAft>
                <a:spcPts val="0"/>
              </a:spcAft>
              <a:tabLst>
                <a:tab pos="5243195" algn="l"/>
              </a:tabLst>
            </a:pPr>
            <a:r>
              <a:rPr lang="ar-IQ" sz="2400" b="1" dirty="0">
                <a:latin typeface="Calibri"/>
                <a:ea typeface="Calibri"/>
                <a:cs typeface="TimesNewRoman,Bold"/>
              </a:rPr>
              <a:t>5. الخلاطات الثنائية الوعاء (</a:t>
            </a:r>
            <a:r>
              <a:rPr lang="en-US" sz="2400" b="1" dirty="0">
                <a:latin typeface="Calibri"/>
                <a:ea typeface="Calibri"/>
                <a:cs typeface="TimesNewRoman,Bold"/>
              </a:rPr>
              <a:t>Dual drum mixers</a:t>
            </a:r>
            <a:r>
              <a:rPr lang="ar-IQ" sz="2400" b="1" dirty="0">
                <a:latin typeface="Calibri"/>
                <a:ea typeface="Calibri"/>
                <a:cs typeface="TimesNewRoman,Bold"/>
              </a:rPr>
              <a:t>): تتكون من وعائيين متزاوجين حيث تخلط الخرسانة لمدة معينة من الزمن في الوعاء الاول وتنقل الى الوعاء الثاني في الفترة الباقية من عملية الخلط. وفي متوسط هذا الوقت يعاد شحن الوعاء الاول بمكونات الخرسانة ويبدأ بعملية الخلط من جديد. وهذه العملية متواقتة حيث لا يحصل اختلاط بين مكونات الخرسانة الغير مخلوطة ومكونات الخرسانة المخلوطة جزئيا او بين الاخيرة والمكونات المخلطة كليا وبذا فان انتاج الخرسانة يكون مضاعفا مقارنة بالخلاطات الاعتيادية. تستعمل هذه الخلاطات في انشاء الطرق، عندما تكون المساحة المتوفرة وحرية استعمالها محدودة وقد تستعمل خلاطات ثلاثية الوعاء لهذا الغرض.</a:t>
            </a:r>
            <a:endParaRPr lang="en-US" dirty="0">
              <a:effectLst/>
              <a:latin typeface="Calibri"/>
              <a:ea typeface="Calibri"/>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028343"/>
            <a:ext cx="8352928" cy="3816429"/>
          </a:xfrm>
          <a:prstGeom prst="rect">
            <a:avLst/>
          </a:prstGeom>
        </p:spPr>
        <p:txBody>
          <a:bodyPr wrap="square">
            <a:spAutoFit/>
          </a:bodyPr>
          <a:lstStyle/>
          <a:p>
            <a:pPr algn="just" rtl="1"/>
            <a:r>
              <a:rPr lang="ar-IQ" sz="2200" b="1" dirty="0"/>
              <a:t>ان كل الخلاطات المذكورة هي خلاطات وجبة (</a:t>
            </a:r>
            <a:r>
              <a:rPr lang="en-US" sz="2200" b="1" dirty="0"/>
              <a:t>Batch mixers</a:t>
            </a:r>
            <a:r>
              <a:rPr lang="ar-IQ" sz="2200" b="1" dirty="0"/>
              <a:t>) اي من النوع التي تملأ بالمواد، تخلط ثم تفرغ تماما قبل اعادة ملئها، وهذه تختلف عن الخلاطات المستمرة (</a:t>
            </a:r>
            <a:r>
              <a:rPr lang="en-US" sz="2200" b="1" dirty="0"/>
              <a:t>continuous mixers</a:t>
            </a:r>
            <a:r>
              <a:rPr lang="ar-IQ" sz="2200" b="1" dirty="0"/>
              <a:t>) التفريغ اي الخلاطات التي تغذى بالمواد الاولية وتفرغ المواد المخلوطة بتدفق مستمر. يعبر عن مقاس الخلاطة بحجمها وغالبا يستعمل رقمين : يشر الاول الى حجم المكونات الغير مخلوطة، بصورة سائبة، والثاني يعبر عن حجم الخرسانة عند خلطها، وعلى سبيل المثال، </a:t>
            </a:r>
            <a:r>
              <a:rPr lang="en-US" sz="2200" b="1" dirty="0"/>
              <a:t>22/14,14/8,10/7 .. </a:t>
            </a:r>
            <a:r>
              <a:rPr lang="ar-IQ" sz="2200" b="1" dirty="0"/>
              <a:t>الخ وهذه القيم هي بالقدم المكعب. وفي الوقت الحاضر يستند المقاس الاسمي للخلاطة على حجم الخرسانة بعد عملية الرص، كما مبين في المواصفات القياسية البريطانية (</a:t>
            </a:r>
            <a:r>
              <a:rPr lang="en-US" sz="2200" b="1" dirty="0"/>
              <a:t>B.S. 1305 : 1967</a:t>
            </a:r>
            <a:r>
              <a:rPr lang="ar-IQ" sz="2200" b="1" dirty="0"/>
              <a:t>) : تصنع الخلاطات بأحجام مختلفة تتراوح بين </a:t>
            </a:r>
            <a:r>
              <a:rPr lang="en-US" sz="2200" b="1" dirty="0"/>
              <a:t>0.04</a:t>
            </a:r>
            <a:r>
              <a:rPr lang="ar-IQ" sz="2200" b="1" dirty="0"/>
              <a:t> م</a:t>
            </a:r>
            <a:r>
              <a:rPr lang="ar-IQ" sz="2200" b="1" baseline="30000" dirty="0"/>
              <a:t>3</a:t>
            </a:r>
            <a:r>
              <a:rPr lang="ar-IQ" sz="2200" b="1" dirty="0"/>
              <a:t> (</a:t>
            </a:r>
            <a:r>
              <a:rPr lang="en-US" sz="2200" b="1" dirty="0"/>
              <a:t>1/2</a:t>
            </a:r>
            <a:r>
              <a:rPr lang="ar-IQ" sz="2200" b="1" dirty="0"/>
              <a:t> 1 قدم</a:t>
            </a:r>
            <a:r>
              <a:rPr lang="ar-IQ" sz="2200" b="1" baseline="30000" dirty="0"/>
              <a:t>3</a:t>
            </a:r>
            <a:r>
              <a:rPr lang="ar-IQ" sz="2200" b="1" dirty="0"/>
              <a:t>) للاستعمالات المختبرية الى 13 م</a:t>
            </a:r>
            <a:r>
              <a:rPr lang="ar-IQ" sz="2200" b="1" baseline="30000" dirty="0"/>
              <a:t>3</a:t>
            </a:r>
            <a:r>
              <a:rPr lang="ar-IQ" sz="2200" b="1" dirty="0"/>
              <a:t> (17 يارد) اذا كانت الكمية المخلوطة صغيرة نسبة الى حجم الخلاطة فان الخليط الناتج يكون غير متجانس التكوين وتكون العملية غير اقتصادية.</a:t>
            </a:r>
            <a:endParaRPr lang="en-US" sz="22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556792"/>
            <a:ext cx="8568952" cy="3477875"/>
          </a:xfrm>
          <a:prstGeom prst="rect">
            <a:avLst/>
          </a:prstGeom>
        </p:spPr>
        <p:txBody>
          <a:bodyPr wrap="square">
            <a:spAutoFit/>
          </a:bodyPr>
          <a:lstStyle/>
          <a:p>
            <a:pPr algn="just" rtl="1"/>
            <a:r>
              <a:rPr lang="ar-IQ" sz="2000" b="1" dirty="0"/>
              <a:t>في موقع العمل، غالبا ما تخلط الخرسانة بأسرع وقت ممكن لانهاء عملية الصب لذا يكون من الضروري معرفة الحد الادنى للزمن اللازم لعملية الخلط لإنتاج خرسانة متجانسة التكوين وذات مقاومة مناسبة. وهذا الزمن يختلف باختلاف نوع الخلاطة وبتعبير ادق ليس هو زمن الخلط بل عدد دورات الخلاطة اللازمة لعملية الخلط ، وبصورة عامة ، تكون حوالي 20 دورة كافية. ومن جهة اخرى ، نظرا لتحديد الحد الاقصى لسرعة الدوران من قبل صانع الخلاطة فان عدد الدورات يعتمد على زمن الخلط. </a:t>
            </a:r>
            <a:endParaRPr lang="en-US" sz="2000" dirty="0"/>
          </a:p>
          <a:p>
            <a:pPr algn="just" rtl="1"/>
            <a:r>
              <a:rPr lang="ar-IQ" sz="2000" b="1" dirty="0"/>
              <a:t>تتغير القيمة الفعلية للحد الادنى لزمن الخلط مع نوع الخلاطة وتعتمد على مقاسها فالجدول رقم -1- يبين القيم النموذجية ، ويحسب هذا الزمن من وقت وضع كل المواد الصلبة في الخلاطة. ان الارقام المدرجة هي الخلاطات الاعتيادية ولكن هناك عدة خلاطات حديثة وكبيرة بالحجم تعطي خليطا متجانسا عندما يكون زمن الخلط بين ½ 1 دقيقة ، وفي الخلاطات القدرية ذات السرعة العالية يكون زمن الخلط قصيرا اذ يصل الى 35 ثانية. ومن جهة اخرى عند استعمال الركام الخفيف الوزن يجب ان لا يقل زمن الخلط عن 5 دقائق وفي بعض الاحيان يقسم الى 2 دقيقة لخلط الركام مع الماء. يتبعها 3 دقائق اخرى </a:t>
            </a:r>
            <a:endParaRPr lang="en-US" sz="2000" dirty="0"/>
          </a:p>
        </p:txBody>
      </p:sp>
      <p:sp>
        <p:nvSpPr>
          <p:cNvPr id="4" name="Rectangle 3"/>
          <p:cNvSpPr/>
          <p:nvPr/>
        </p:nvSpPr>
        <p:spPr>
          <a:xfrm>
            <a:off x="5880137" y="404664"/>
            <a:ext cx="2844240" cy="400110"/>
          </a:xfrm>
          <a:prstGeom prst="rect">
            <a:avLst/>
          </a:prstGeom>
        </p:spPr>
        <p:txBody>
          <a:bodyPr wrap="none">
            <a:spAutoFit/>
          </a:bodyPr>
          <a:lstStyle/>
          <a:p>
            <a:pPr lvl="0" algn="just" rtl="1"/>
            <a:r>
              <a:rPr lang="ar-IQ" sz="2000" b="1" u="sng" dirty="0">
                <a:solidFill>
                  <a:prstClr val="black"/>
                </a:solidFill>
              </a:rPr>
              <a:t>زمن الخلط (</a:t>
            </a:r>
            <a:r>
              <a:rPr lang="en-US" sz="2000" b="1" u="sng" dirty="0">
                <a:solidFill>
                  <a:prstClr val="black"/>
                </a:solidFill>
              </a:rPr>
              <a:t>Mixing Time</a:t>
            </a:r>
            <a:r>
              <a:rPr lang="ar-IQ" sz="2000" b="1" u="sng" dirty="0">
                <a:solidFill>
                  <a:prstClr val="black"/>
                </a:solidFill>
              </a:rPr>
              <a:t>) </a:t>
            </a:r>
            <a:endParaRPr lang="en-US" sz="2000"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708291095"/>
              </p:ext>
            </p:extLst>
          </p:nvPr>
        </p:nvGraphicFramePr>
        <p:xfrm>
          <a:off x="1979712" y="1844827"/>
          <a:ext cx="5095141" cy="4575604"/>
        </p:xfrm>
        <a:graphic>
          <a:graphicData uri="http://schemas.openxmlformats.org/drawingml/2006/table">
            <a:tbl>
              <a:tblPr rtl="1" firstRow="1" firstCol="1" bandRow="1"/>
              <a:tblGrid>
                <a:gridCol w="841932">
                  <a:extLst>
                    <a:ext uri="{9D8B030D-6E8A-4147-A177-3AD203B41FA5}">
                      <a16:colId xmlns:a16="http://schemas.microsoft.com/office/drawing/2014/main" val="20000"/>
                    </a:ext>
                  </a:extLst>
                </a:gridCol>
                <a:gridCol w="841932">
                  <a:extLst>
                    <a:ext uri="{9D8B030D-6E8A-4147-A177-3AD203B41FA5}">
                      <a16:colId xmlns:a16="http://schemas.microsoft.com/office/drawing/2014/main" val="20001"/>
                    </a:ext>
                  </a:extLst>
                </a:gridCol>
                <a:gridCol w="3411277">
                  <a:extLst>
                    <a:ext uri="{9D8B030D-6E8A-4147-A177-3AD203B41FA5}">
                      <a16:colId xmlns:a16="http://schemas.microsoft.com/office/drawing/2014/main" val="20002"/>
                    </a:ext>
                  </a:extLst>
                </a:gridCol>
              </a:tblGrid>
              <a:tr h="453650">
                <a:tc gridSpan="2">
                  <a:txBody>
                    <a:bodyPr/>
                    <a:lstStyle/>
                    <a:p>
                      <a:pPr marL="0" marR="0" algn="ctr" rtl="1">
                        <a:lnSpc>
                          <a:spcPct val="115000"/>
                        </a:lnSpc>
                        <a:spcBef>
                          <a:spcPts val="0"/>
                        </a:spcBef>
                        <a:spcAft>
                          <a:spcPts val="0"/>
                        </a:spcAft>
                      </a:pPr>
                      <a:r>
                        <a:rPr lang="ar-IQ" sz="1800" b="1" dirty="0">
                          <a:effectLst/>
                          <a:latin typeface="Calibri"/>
                          <a:ea typeface="Calibri"/>
                          <a:cs typeface="Arial"/>
                        </a:rPr>
                        <a:t>سعة الخلاطة</a:t>
                      </a:r>
                      <a:endParaRPr lang="en-US" sz="1600" b="1" dirty="0">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rtl="1">
                        <a:lnSpc>
                          <a:spcPct val="115000"/>
                        </a:lnSpc>
                        <a:spcBef>
                          <a:spcPts val="0"/>
                        </a:spcBef>
                        <a:spcAft>
                          <a:spcPts val="0"/>
                        </a:spcAft>
                      </a:pPr>
                      <a:r>
                        <a:rPr lang="ar-IQ" sz="1800" b="1" dirty="0">
                          <a:effectLst/>
                          <a:latin typeface="Calibri"/>
                          <a:ea typeface="Calibri"/>
                          <a:cs typeface="Arial"/>
                        </a:rPr>
                        <a:t>زمن الخلط</a:t>
                      </a:r>
                      <a:r>
                        <a:rPr lang="en-US" sz="1800" b="1" dirty="0">
                          <a:effectLst/>
                          <a:latin typeface="Calibri"/>
                          <a:ea typeface="Calibri"/>
                          <a:cs typeface="Arial"/>
                        </a:rPr>
                        <a:t> </a:t>
                      </a:r>
                      <a:r>
                        <a:rPr lang="ar-IQ" sz="1800" b="1" dirty="0">
                          <a:effectLst/>
                          <a:latin typeface="Calibri"/>
                          <a:ea typeface="Calibri"/>
                          <a:cs typeface="Arial"/>
                        </a:rPr>
                        <a:t> (دقيقة)</a:t>
                      </a:r>
                      <a:endParaRPr lang="en-US" sz="1600" b="1" dirty="0">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907300">
                <a:tc>
                  <a:txBody>
                    <a:bodyPr/>
                    <a:lstStyle/>
                    <a:p>
                      <a:pPr marL="0" marR="0" algn="ctr" rtl="1">
                        <a:lnSpc>
                          <a:spcPct val="115000"/>
                        </a:lnSpc>
                        <a:spcBef>
                          <a:spcPts val="0"/>
                        </a:spcBef>
                        <a:spcAft>
                          <a:spcPts val="0"/>
                        </a:spcAft>
                      </a:pPr>
                      <a:r>
                        <a:rPr lang="ar-IQ" sz="1800" b="1">
                          <a:effectLst/>
                          <a:latin typeface="Calibri"/>
                          <a:ea typeface="Calibri"/>
                          <a:cs typeface="Arial"/>
                        </a:rPr>
                        <a:t>م</a:t>
                      </a:r>
                      <a:r>
                        <a:rPr lang="ar-IQ" sz="1800" b="1" baseline="30000">
                          <a:effectLst/>
                          <a:latin typeface="Calibri"/>
                          <a:ea typeface="Calibri"/>
                          <a:cs typeface="Arial"/>
                        </a:rPr>
                        <a:t>3</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ياردة</a:t>
                      </a:r>
                      <a:r>
                        <a:rPr lang="ar-IQ" sz="1800" b="1" baseline="30000">
                          <a:effectLst/>
                          <a:latin typeface="Calibri"/>
                          <a:ea typeface="Calibri"/>
                          <a:cs typeface="Arial"/>
                        </a:rPr>
                        <a:t>3</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الجمعية الامريكية للخرسانة والجمعية الامريكية</a:t>
                      </a:r>
                      <a:endParaRPr lang="en-US" sz="1600" b="1">
                        <a:effectLst/>
                        <a:latin typeface="Calibri"/>
                        <a:ea typeface="Calibri"/>
                        <a:cs typeface="Arial"/>
                      </a:endParaRPr>
                    </a:p>
                    <a:p>
                      <a:pPr marL="0" marR="0" algn="ctr" rtl="1">
                        <a:lnSpc>
                          <a:spcPct val="115000"/>
                        </a:lnSpc>
                        <a:spcBef>
                          <a:spcPts val="0"/>
                        </a:spcBef>
                        <a:spcAft>
                          <a:spcPts val="0"/>
                        </a:spcAft>
                      </a:pPr>
                      <a:r>
                        <a:rPr lang="ar-IQ" sz="1800" b="1">
                          <a:effectLst/>
                          <a:latin typeface="Calibri"/>
                          <a:ea typeface="Calibri"/>
                          <a:cs typeface="Arial"/>
                        </a:rPr>
                        <a:t>لاختيار المواد</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.8</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الى حد 1</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1</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1.5</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2</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0">
                        <a:lnSpc>
                          <a:spcPct val="115000"/>
                        </a:lnSpc>
                        <a:spcBef>
                          <a:spcPts val="0"/>
                        </a:spcBef>
                        <a:spcAft>
                          <a:spcPts val="0"/>
                        </a:spcAft>
                      </a:pPr>
                      <a:r>
                        <a:rPr lang="en-US" sz="1800" b="1">
                          <a:effectLst/>
                          <a:latin typeface="Calibri"/>
                          <a:ea typeface="Calibri"/>
                          <a:cs typeface="Arial"/>
                        </a:rPr>
                        <a:t>1 ¼ </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2.3</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3</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0">
                        <a:lnSpc>
                          <a:spcPct val="115000"/>
                        </a:lnSpc>
                        <a:spcBef>
                          <a:spcPts val="0"/>
                        </a:spcBef>
                        <a:spcAft>
                          <a:spcPts val="0"/>
                        </a:spcAft>
                      </a:pPr>
                      <a:r>
                        <a:rPr lang="en-US" sz="1800" b="1">
                          <a:effectLst/>
                          <a:latin typeface="Calibri"/>
                          <a:ea typeface="Calibri"/>
                          <a:cs typeface="Arial"/>
                        </a:rPr>
                        <a:t>1 ½ </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3.1</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4</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0">
                        <a:lnSpc>
                          <a:spcPct val="115000"/>
                        </a:lnSpc>
                        <a:spcBef>
                          <a:spcPts val="0"/>
                        </a:spcBef>
                        <a:spcAft>
                          <a:spcPts val="0"/>
                        </a:spcAft>
                      </a:pPr>
                      <a:r>
                        <a:rPr lang="en-US" sz="1800" b="1">
                          <a:effectLst/>
                          <a:latin typeface="Calibri"/>
                          <a:ea typeface="Calibri"/>
                          <a:cs typeface="Arial"/>
                        </a:rPr>
                        <a:t>1 ¾ </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3.8</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5</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0">
                        <a:lnSpc>
                          <a:spcPct val="115000"/>
                        </a:lnSpc>
                        <a:spcBef>
                          <a:spcPts val="0"/>
                        </a:spcBef>
                        <a:spcAft>
                          <a:spcPts val="0"/>
                        </a:spcAft>
                      </a:pPr>
                      <a:r>
                        <a:rPr lang="en-US" sz="1800" b="1">
                          <a:effectLst/>
                          <a:latin typeface="Calibri"/>
                          <a:ea typeface="Calibri"/>
                          <a:cs typeface="Arial"/>
                        </a:rPr>
                        <a:t>2</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4.6</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6</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0">
                        <a:lnSpc>
                          <a:spcPct val="115000"/>
                        </a:lnSpc>
                        <a:spcBef>
                          <a:spcPts val="0"/>
                        </a:spcBef>
                        <a:spcAft>
                          <a:spcPts val="0"/>
                        </a:spcAft>
                      </a:pPr>
                      <a:r>
                        <a:rPr lang="en-US" sz="1800" b="1">
                          <a:effectLst/>
                          <a:latin typeface="Calibri"/>
                          <a:ea typeface="Calibri"/>
                          <a:cs typeface="Arial"/>
                        </a:rPr>
                        <a:t>2 ¼ </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3650">
                <a:tc>
                  <a:txBody>
                    <a:bodyPr/>
                    <a:lstStyle/>
                    <a:p>
                      <a:pPr marL="0" marR="0" algn="ctr" rtl="1">
                        <a:lnSpc>
                          <a:spcPct val="115000"/>
                        </a:lnSpc>
                        <a:spcBef>
                          <a:spcPts val="0"/>
                        </a:spcBef>
                        <a:spcAft>
                          <a:spcPts val="0"/>
                        </a:spcAft>
                      </a:pPr>
                      <a:r>
                        <a:rPr lang="en-US" sz="1800" b="1">
                          <a:effectLst/>
                          <a:latin typeface="Calibri"/>
                          <a:ea typeface="Calibri"/>
                          <a:cs typeface="Arial"/>
                        </a:rPr>
                        <a:t>7.6</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800" b="1">
                          <a:effectLst/>
                          <a:latin typeface="Calibri"/>
                          <a:ea typeface="Calibri"/>
                          <a:cs typeface="Arial"/>
                        </a:rPr>
                        <a:t>10</a:t>
                      </a:r>
                      <a:endParaRPr lang="en-US" sz="1600" b="1">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marL="0" marR="0" algn="ctr" rtl="0">
                        <a:lnSpc>
                          <a:spcPct val="115000"/>
                        </a:lnSpc>
                        <a:spcBef>
                          <a:spcPts val="0"/>
                        </a:spcBef>
                        <a:spcAft>
                          <a:spcPts val="0"/>
                        </a:spcAft>
                      </a:pPr>
                      <a:r>
                        <a:rPr lang="en-US" sz="1800" b="1" dirty="0">
                          <a:effectLst/>
                          <a:latin typeface="Calibri"/>
                          <a:ea typeface="Calibri"/>
                          <a:cs typeface="Arial"/>
                        </a:rPr>
                        <a:t>3 ¼ </a:t>
                      </a:r>
                      <a:endParaRPr lang="en-US" sz="1600" b="1" dirty="0">
                        <a:effectLst/>
                        <a:latin typeface="Calibri"/>
                        <a:ea typeface="Calibri"/>
                        <a:cs typeface="Arial"/>
                      </a:endParaRPr>
                    </a:p>
                  </a:txBody>
                  <a:tcPr marL="68580" marR="68580"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Rectangle 3"/>
          <p:cNvSpPr/>
          <p:nvPr/>
        </p:nvSpPr>
        <p:spPr>
          <a:xfrm>
            <a:off x="2843808" y="1206044"/>
            <a:ext cx="3020379" cy="369332"/>
          </a:xfrm>
          <a:prstGeom prst="rect">
            <a:avLst/>
          </a:prstGeom>
        </p:spPr>
        <p:txBody>
          <a:bodyPr wrap="none">
            <a:spAutoFit/>
          </a:bodyPr>
          <a:lstStyle/>
          <a:p>
            <a:pPr rtl="1"/>
            <a:r>
              <a:rPr lang="ar-IQ" b="1" dirty="0"/>
              <a:t>جدول رقم (1) الحد الادنى لزمن الخلط</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9592" y="332656"/>
            <a:ext cx="7000906" cy="1446550"/>
          </a:xfrm>
          <a:prstGeom prst="rect">
            <a:avLst/>
          </a:prstGeom>
          <a:solidFill>
            <a:schemeClr val="accent2">
              <a:lumMod val="75000"/>
            </a:schemeClr>
          </a:solidFill>
          <a:ln>
            <a:solidFill>
              <a:srgbClr val="FF0000"/>
            </a:solidFill>
          </a:ln>
          <a:scene3d>
            <a:camera prst="perspectiveLeft"/>
            <a:lightRig rig="threePt" dir="t"/>
          </a:scene3d>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rtl="1"/>
            <a:r>
              <a:rPr lang="ar-IQ" sz="2200" b="1" dirty="0"/>
              <a:t>الاسبوع الثالث والرابع: خواص الخرسانة الطرية: قابلية التشغيل والقوام. الفحوصات الخاصة بالخرسانة الطرية: فحص السيولة، فحص الاختراق، فحص الهطول، فحص عامل الرص، فحص اعادة التشكيل بالرجات والاهتزازات الترددية، ودراسة العوامل المؤثرة على قابلية التشغيل.</a:t>
            </a:r>
            <a:endParaRPr lang="en-US" sz="2200" dirty="0"/>
          </a:p>
        </p:txBody>
      </p:sp>
      <p:sp>
        <p:nvSpPr>
          <p:cNvPr id="2" name="Rectangle 1"/>
          <p:cNvSpPr/>
          <p:nvPr/>
        </p:nvSpPr>
        <p:spPr>
          <a:xfrm>
            <a:off x="523103" y="1988840"/>
            <a:ext cx="7992888" cy="3754874"/>
          </a:xfrm>
          <a:prstGeom prst="rect">
            <a:avLst/>
          </a:prstGeom>
        </p:spPr>
        <p:txBody>
          <a:bodyPr wrap="square">
            <a:spAutoFit/>
          </a:bodyPr>
          <a:lstStyle/>
          <a:p>
            <a:pPr algn="just" rtl="1"/>
            <a:r>
              <a:rPr lang="en-US" sz="2000" b="1" dirty="0"/>
              <a:t> </a:t>
            </a:r>
            <a:r>
              <a:rPr lang="ar-SA" sz="2000" b="1" dirty="0"/>
              <a:t>تمر الخرسانة من لحظة إضافة الماء لها وحتى إنتهاء عمرها الإفتراضى بالمراحل الثلاثة الآتية</a:t>
            </a:r>
            <a:r>
              <a:rPr lang="en-US" sz="2000" b="1" dirty="0"/>
              <a:t>:</a:t>
            </a:r>
            <a:endParaRPr lang="en-US" sz="2000" dirty="0"/>
          </a:p>
          <a:p>
            <a:pPr marL="457200" lvl="0" indent="-457200" algn="just" rtl="1">
              <a:buAutoNum type="arabicPeriod"/>
            </a:pPr>
            <a:r>
              <a:rPr lang="ar-IQ" sz="2000" b="1" dirty="0"/>
              <a:t>الخرسانة الطرية </a:t>
            </a:r>
            <a:r>
              <a:rPr lang="en-US" sz="2000" b="1" dirty="0"/>
              <a:t>Fresh Concrete </a:t>
            </a:r>
            <a:r>
              <a:rPr lang="ar-IQ" sz="2000" b="1" dirty="0"/>
              <a:t> </a:t>
            </a:r>
            <a:r>
              <a:rPr lang="ar-SA" sz="2000" b="1" dirty="0"/>
              <a:t>وهى الخرسانة التى تبدأ من لحظة إضافة الماء إلى مكونات الخرسانة الجافة وحتى لحظة حدوث زمن التماسك الابتدائي</a:t>
            </a:r>
            <a:r>
              <a:rPr lang="ar-IQ" sz="2000" b="1" dirty="0"/>
              <a:t>.</a:t>
            </a:r>
            <a:r>
              <a:rPr lang="en-US" sz="2000" b="1" dirty="0"/>
              <a:t> </a:t>
            </a:r>
            <a:r>
              <a:rPr lang="ar-SA" sz="2000" b="1" dirty="0"/>
              <a:t>وتمتاز هذه المرحلة بالقدرة على الخلط والنقل والصب</a:t>
            </a:r>
            <a:r>
              <a:rPr lang="en-US" sz="2000" b="1" dirty="0"/>
              <a:t>.</a:t>
            </a:r>
            <a:endParaRPr lang="ar-IQ" sz="2000" b="1" dirty="0"/>
          </a:p>
          <a:p>
            <a:pPr marL="457200" lvl="0" indent="-457200" algn="just" rtl="1">
              <a:buAutoNum type="arabicPeriod"/>
            </a:pPr>
            <a:endParaRPr lang="en-US" sz="2000" dirty="0"/>
          </a:p>
          <a:p>
            <a:pPr lvl="0" algn="just" rtl="1"/>
            <a:r>
              <a:rPr lang="ar-IQ" sz="2000" b="1" dirty="0"/>
              <a:t>2. الخرسانة الخضراء </a:t>
            </a:r>
            <a:r>
              <a:rPr lang="en-US" sz="2000" b="1" dirty="0"/>
              <a:t>Green Concrete </a:t>
            </a:r>
            <a:r>
              <a:rPr lang="ar-SA" sz="2000" b="1" dirty="0"/>
              <a:t>وهى تبدأ بتصلب الخرسانة (أى عند عمر ٢٤ ساعة) وفي هذه المرحلة لايسمح للخرسانة بالخلط والنقل والصب.</a:t>
            </a:r>
            <a:endParaRPr lang="en-US" sz="2000" dirty="0"/>
          </a:p>
          <a:p>
            <a:pPr lvl="0" algn="just" rtl="1"/>
            <a:endParaRPr lang="en-US" sz="2000" dirty="0"/>
          </a:p>
          <a:p>
            <a:pPr lvl="0" algn="just" rtl="1"/>
            <a:r>
              <a:rPr lang="ar-IQ" sz="2000" b="1" dirty="0"/>
              <a:t>3. الخرسانة المتصلبة </a:t>
            </a:r>
            <a:r>
              <a:rPr lang="en-US" sz="2000" b="1" dirty="0"/>
              <a:t>Hardened concrete </a:t>
            </a:r>
            <a:r>
              <a:rPr lang="ar-IQ" sz="2000" b="1" dirty="0"/>
              <a:t>: وھﻲ ﺗﺒﺪاء ﺑﺘﺼﻠﺐ اﻟﺨﺮﺳﺎﻧﺔ اي ﻋﻨﺪ ﻋﻤﺮ 24 ﺳﺎﻋﺔ وﺣﺘﻰ ﻧﮭﺎﯾﺔ ﻋﻤﺮھﺎ اﻻﻓﺘﺮاﺿﻲ وﺗﻤﺘﺎز ھﺬه اﻟﻤﺮﺣﻠﺔ ﺑﺄﻧﮭﺎ ﺑﺪاﯾﺔ زﯾﺎدة اﻟﻤﻘﺎوﻣﺔ اﻟﺮﺋﯿﺴﯿﺔ ﻟﻠﺨﺮﺳاﻧﺔ (ﻣﻘﺎوﻣﺔ اﻻﻧﻀﻐﺎط) وﻗﺪرﺗﮭﺎ ﻋﻠﻰ ﻣﻘﺎوﻣﺔ اﻻﺣﻤﺎل ﺑﻤﺮور اﻟﺰﻣﻦ.</a:t>
            </a:r>
            <a:endParaRPr lang="en-US" sz="2000" dirty="0"/>
          </a:p>
        </p:txBody>
      </p:sp>
    </p:spTree>
    <p:extLst>
      <p:ext uri="{BB962C8B-B14F-4D97-AF65-F5344CB8AC3E}">
        <p14:creationId xmlns:p14="http://schemas.microsoft.com/office/powerpoint/2010/main" val="266712276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fade">
                                      <p:cBhvr>
                                        <p:cTn id="30" dur="1000"/>
                                        <p:tgtEl>
                                          <p:spTgt spid="2">
                                            <p:txEl>
                                              <p:pRg st="5" end="5"/>
                                            </p:txEl>
                                          </p:spTgt>
                                        </p:tgtEl>
                                      </p:cBhvr>
                                    </p:animEffect>
                                    <p:anim calcmode="lin" valueType="num">
                                      <p:cBhvr>
                                        <p:cTn id="31"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369" y="3501008"/>
            <a:ext cx="7992888" cy="1323439"/>
          </a:xfrm>
          <a:prstGeom prst="rect">
            <a:avLst/>
          </a:prstGeom>
        </p:spPr>
        <p:txBody>
          <a:bodyPr wrap="square">
            <a:spAutoFit/>
          </a:bodyPr>
          <a:lstStyle/>
          <a:p>
            <a:pPr algn="just" rtl="1"/>
            <a:r>
              <a:rPr lang="ar-SA" sz="2000" b="1" dirty="0"/>
              <a:t>على سبيل المثال ، تكون الخرسانة الطرية المستعملة لأغراض الطرق بمحتوى الماء اقل من الخرسانة المستعملة في المباني الاعتيادية وذلك لسهولة نقلها ورصها وقلة تشابك حديد التسليح فيها. اضافة الى ذلك تتحكم خصائص الخرسانة الطرية المطلوبة بشكل القالب وترتيبه وكثافة حديد التسليح فيه.</a:t>
            </a:r>
            <a:endParaRPr lang="en-US" sz="2000" dirty="0"/>
          </a:p>
        </p:txBody>
      </p:sp>
      <p:sp>
        <p:nvSpPr>
          <p:cNvPr id="3" name="Rectangle 2"/>
          <p:cNvSpPr/>
          <p:nvPr/>
        </p:nvSpPr>
        <p:spPr>
          <a:xfrm>
            <a:off x="616369" y="260648"/>
            <a:ext cx="7992888" cy="1323439"/>
          </a:xfrm>
          <a:prstGeom prst="rect">
            <a:avLst/>
          </a:prstGeom>
        </p:spPr>
        <p:txBody>
          <a:bodyPr wrap="square">
            <a:spAutoFit/>
          </a:bodyPr>
          <a:lstStyle/>
          <a:p>
            <a:pPr algn="just" rtl="1"/>
            <a:r>
              <a:rPr lang="ar-SA" sz="2000" b="1" dirty="0"/>
              <a:t>ونظرا لان مقاومة الخرسانة تتأثر تأثرا كبيرا بدرجة رصها ومدى الاعتناء بها اثناء عملية نقلها وصبها ، فمن الضروري ان تكون الخرسانة الطرية ذات قوام (</a:t>
            </a:r>
            <a:r>
              <a:rPr lang="en-US" sz="2000" b="1" dirty="0"/>
              <a:t>consistence</a:t>
            </a:r>
            <a:r>
              <a:rPr lang="ar-SA" sz="2000" b="1" dirty="0"/>
              <a:t>) مناسب بحيث يمكن نقلها</a:t>
            </a:r>
            <a:r>
              <a:rPr lang="ar-IQ" sz="2000" b="1" dirty="0"/>
              <a:t>، </a:t>
            </a:r>
            <a:r>
              <a:rPr lang="ar-SA" sz="2000" b="1" dirty="0"/>
              <a:t>صبها ورصها بمقدار مناسب من الشغل المنجز ودون حصول الانعزال </a:t>
            </a:r>
            <a:r>
              <a:rPr lang="en-US" sz="2000" b="1" dirty="0"/>
              <a:t>(segregation)</a:t>
            </a:r>
            <a:r>
              <a:rPr lang="ar-SA" sz="2000" b="1" dirty="0"/>
              <a:t>. </a:t>
            </a:r>
            <a:endParaRPr lang="en-US" sz="2000" dirty="0"/>
          </a:p>
        </p:txBody>
      </p:sp>
      <p:sp>
        <p:nvSpPr>
          <p:cNvPr id="5" name="Rectangle 4"/>
          <p:cNvSpPr/>
          <p:nvPr/>
        </p:nvSpPr>
        <p:spPr>
          <a:xfrm>
            <a:off x="616369" y="1869792"/>
            <a:ext cx="7992887" cy="1631216"/>
          </a:xfrm>
          <a:prstGeom prst="rect">
            <a:avLst/>
          </a:prstGeom>
        </p:spPr>
        <p:txBody>
          <a:bodyPr wrap="square">
            <a:spAutoFit/>
          </a:bodyPr>
          <a:lstStyle/>
          <a:p>
            <a:pPr algn="just" rtl="1"/>
            <a:r>
              <a:rPr lang="ar-SA" sz="2000" b="1" dirty="0"/>
              <a:t>ويمكن الاشارة هنا الى ان طبيعة المنشأ الخرساني قد تتطلب ان تكون الخرسانة الطرية ذات خصائص معينة بغية التمكن من استعمالها بكفاءة في ذلك المنشأ دون حصول اية صعوبات او زيادة في التكاليف عند القيام بعمليات نقل الخرسانة من مكان الخلط الى موضعها في القالب ثم رصها رصا كليا للحصول على </a:t>
            </a:r>
            <a:r>
              <a:rPr lang="ar-SA" sz="2000" b="1" dirty="0">
                <a:solidFill>
                  <a:srgbClr val="C00000"/>
                </a:solidFill>
              </a:rPr>
              <a:t>خرسانة طرية كثيفة </a:t>
            </a:r>
            <a:r>
              <a:rPr lang="ar-SA" sz="2000" b="1" dirty="0"/>
              <a:t>وبالتالي تكون الخرسانة المتصلبة خالية من الفراغات تقريبا وذات تحمل عال. </a:t>
            </a:r>
            <a:endParaRPr lang="en-US" sz="2000" dirty="0"/>
          </a:p>
        </p:txBody>
      </p:sp>
    </p:spTree>
    <p:extLst>
      <p:ext uri="{BB962C8B-B14F-4D97-AF65-F5344CB8AC3E}">
        <p14:creationId xmlns:p14="http://schemas.microsoft.com/office/powerpoint/2010/main" val="71068829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2555776" y="1052736"/>
            <a:ext cx="6408712" cy="400110"/>
          </a:xfrm>
          <a:prstGeom prst="rect">
            <a:avLst/>
          </a:prstGeom>
          <a:noFill/>
          <a:ln w="9525">
            <a:noFill/>
            <a:miter lim="800000"/>
            <a:headEnd/>
            <a:tailEnd/>
          </a:ln>
        </p:spPr>
        <p:txBody>
          <a:bodyPr wrap="square" anchor="ctr">
            <a:spAutoFit/>
          </a:bodyPr>
          <a:lstStyle/>
          <a:p>
            <a:pPr lvl="0" rtl="1"/>
            <a:r>
              <a:rPr lang="en-US" sz="2000" b="1" dirty="0">
                <a:solidFill>
                  <a:srgbClr val="00B050"/>
                </a:solidFill>
              </a:rPr>
              <a:t>1</a:t>
            </a:r>
            <a:r>
              <a:rPr lang="ar-IQ" sz="2000" b="1" dirty="0">
                <a:solidFill>
                  <a:srgbClr val="00B050"/>
                </a:solidFill>
              </a:rPr>
              <a:t>. قوام الخرسانة  (</a:t>
            </a:r>
            <a:r>
              <a:rPr lang="en-US" sz="2000" b="1" dirty="0">
                <a:solidFill>
                  <a:srgbClr val="00B050"/>
                </a:solidFill>
              </a:rPr>
              <a:t>consistence of concrete </a:t>
            </a:r>
            <a:r>
              <a:rPr lang="ar-IQ" sz="2000" b="1" dirty="0">
                <a:solidFill>
                  <a:srgbClr val="00B050"/>
                </a:solidFill>
              </a:rPr>
              <a:t>) وطرق فحصها: </a:t>
            </a:r>
            <a:endParaRPr lang="en-US" sz="2000" dirty="0">
              <a:solidFill>
                <a:srgbClr val="00B050"/>
              </a:solidFill>
            </a:endParaRPr>
          </a:p>
        </p:txBody>
      </p:sp>
      <p:sp>
        <p:nvSpPr>
          <p:cNvPr id="11267" name="Rectangle 3"/>
          <p:cNvSpPr>
            <a:spLocks noChangeArrowheads="1"/>
          </p:cNvSpPr>
          <p:nvPr/>
        </p:nvSpPr>
        <p:spPr bwMode="auto">
          <a:xfrm>
            <a:off x="683568" y="5192401"/>
            <a:ext cx="8064896" cy="1323439"/>
          </a:xfrm>
          <a:prstGeom prst="rect">
            <a:avLst/>
          </a:prstGeom>
          <a:noFill/>
          <a:ln w="9525">
            <a:noFill/>
            <a:miter lim="800000"/>
            <a:headEnd/>
            <a:tailEnd/>
          </a:ln>
        </p:spPr>
        <p:txBody>
          <a:bodyPr wrap="square" anchor="ctr">
            <a:spAutoFit/>
          </a:bodyPr>
          <a:lstStyle/>
          <a:p>
            <a:pPr algn="just" rtl="1"/>
            <a:r>
              <a:rPr lang="ar-IQ" sz="2000" b="1" dirty="0"/>
              <a:t>وعند زيادة محتوى الماء في الخليط عن ذلك الذي تحويه الخرسانة المتوسطة القوام ، تعتبر الخرسانة ذات قوام مبتل ولكن اذا ازيدت كمية الماء الى درجة تجعل الخرسانة ذات سيولة عالية يقال ان الخرسانة ذات قوام رخو . وهناك طرق متعددة لتعيين قوام الخرسانة :- </a:t>
            </a:r>
            <a:endParaRPr lang="en-US" sz="2000" dirty="0"/>
          </a:p>
          <a:p>
            <a:pPr algn="just" rtl="1"/>
            <a:endParaRPr lang="en-US" sz="2000" dirty="0"/>
          </a:p>
        </p:txBody>
      </p:sp>
      <p:sp>
        <p:nvSpPr>
          <p:cNvPr id="14" name="Flowchart: Punched Tape 13"/>
          <p:cNvSpPr/>
          <p:nvPr/>
        </p:nvSpPr>
        <p:spPr bwMode="auto">
          <a:xfrm>
            <a:off x="251520" y="553729"/>
            <a:ext cx="1571636" cy="1214446"/>
          </a:xfrm>
          <a:prstGeom prst="flowChartPunchedTap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en-US" b="1" dirty="0">
                <a:ea typeface="Times New Roman" pitchFamily="18" charset="0"/>
                <a:cs typeface="Simplified Arabic" pitchFamily="2" charset="-78"/>
              </a:rPr>
              <a:t>Concrete</a:t>
            </a:r>
          </a:p>
          <a:p>
            <a:pPr algn="ctr" rtl="1"/>
            <a:r>
              <a:rPr lang="en-US" b="1" dirty="0">
                <a:ea typeface="Times New Roman" pitchFamily="18" charset="0"/>
                <a:cs typeface="Simplified Arabic" pitchFamily="2" charset="-78"/>
              </a:rPr>
              <a:t>Technology</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 name="Rectangle 1"/>
          <p:cNvSpPr/>
          <p:nvPr/>
        </p:nvSpPr>
        <p:spPr>
          <a:xfrm>
            <a:off x="755575" y="1646908"/>
            <a:ext cx="7992889" cy="707886"/>
          </a:xfrm>
          <a:prstGeom prst="rect">
            <a:avLst/>
          </a:prstGeom>
        </p:spPr>
        <p:txBody>
          <a:bodyPr wrap="square">
            <a:spAutoFit/>
          </a:bodyPr>
          <a:lstStyle/>
          <a:p>
            <a:pPr algn="just" rtl="1"/>
            <a:r>
              <a:rPr lang="ar-IQ" sz="2000" b="1" dirty="0"/>
              <a:t>بصورة عامة ، يعبر القوام عن مدى ثبات شكل المادة او عن سهولة انسيابها ، اما في حالة الخرسانة الطرية فيشير القوام الى درجة بلل (رطوبة) (</a:t>
            </a:r>
            <a:r>
              <a:rPr lang="en-US" sz="2000" b="1" dirty="0"/>
              <a:t>degree of wetness</a:t>
            </a:r>
            <a:r>
              <a:rPr lang="ar-IQ" sz="2000" b="1" dirty="0"/>
              <a:t>)  الخرسانة. </a:t>
            </a:r>
            <a:endParaRPr lang="en-US" sz="2000" dirty="0"/>
          </a:p>
        </p:txBody>
      </p:sp>
      <p:sp>
        <p:nvSpPr>
          <p:cNvPr id="3" name="Rectangle 2"/>
          <p:cNvSpPr/>
          <p:nvPr/>
        </p:nvSpPr>
        <p:spPr>
          <a:xfrm>
            <a:off x="683569" y="2551837"/>
            <a:ext cx="8064896" cy="1323439"/>
          </a:xfrm>
          <a:prstGeom prst="rect">
            <a:avLst/>
          </a:prstGeom>
        </p:spPr>
        <p:txBody>
          <a:bodyPr wrap="square">
            <a:spAutoFit/>
          </a:bodyPr>
          <a:lstStyle/>
          <a:p>
            <a:pPr algn="just" rtl="1"/>
            <a:r>
              <a:rPr lang="ar-IQ" sz="2000" b="1" dirty="0"/>
              <a:t>ان الغرض العملي من تحديد قوام الخرسانة هو تأكيد الحصول على خلطة خرسانية قابلة للتشغيل (</a:t>
            </a:r>
            <a:r>
              <a:rPr lang="en-US" sz="2000" b="1" dirty="0"/>
              <a:t>workable</a:t>
            </a:r>
            <a:r>
              <a:rPr lang="ar-IQ" sz="2000" b="1" dirty="0"/>
              <a:t>) في مختلف الاعمال الخرسانية. ويمكن وصف وتصنيف قوام الخرسانة الى :</a:t>
            </a:r>
          </a:p>
          <a:p>
            <a:pPr algn="just" rtl="1"/>
            <a:r>
              <a:rPr lang="ar-IQ" sz="2000" b="1" dirty="0"/>
              <a:t>جاف  </a:t>
            </a:r>
            <a:r>
              <a:rPr lang="en-US" sz="2000" b="1" dirty="0"/>
              <a:t>(dry)</a:t>
            </a:r>
            <a:r>
              <a:rPr lang="ar-IQ" sz="2000" b="1" dirty="0"/>
              <a:t> او صلب (</a:t>
            </a:r>
            <a:r>
              <a:rPr lang="en-US" sz="2000" b="1" dirty="0"/>
              <a:t>stiff</a:t>
            </a:r>
            <a:r>
              <a:rPr lang="ar-IQ" sz="2000" b="1" dirty="0"/>
              <a:t>)  او متوسط </a:t>
            </a:r>
            <a:r>
              <a:rPr lang="en-US" sz="2000" b="1" dirty="0"/>
              <a:t>(medium)</a:t>
            </a:r>
            <a:r>
              <a:rPr lang="ar-IQ" sz="2000" b="1" dirty="0"/>
              <a:t> او لدن (</a:t>
            </a:r>
            <a:r>
              <a:rPr lang="en-US" sz="2000" b="1" dirty="0"/>
              <a:t>plastic</a:t>
            </a:r>
            <a:r>
              <a:rPr lang="ar-IQ" sz="2000" b="1" dirty="0"/>
              <a:t>) او مبتل (</a:t>
            </a:r>
            <a:r>
              <a:rPr lang="en-US" sz="2000" b="1" dirty="0"/>
              <a:t>wet</a:t>
            </a:r>
            <a:r>
              <a:rPr lang="ar-IQ" sz="2000" b="1" dirty="0"/>
              <a:t>) او رخو (</a:t>
            </a:r>
            <a:r>
              <a:rPr lang="en-US" sz="2000" b="1" dirty="0"/>
              <a:t>sloppy</a:t>
            </a:r>
            <a:r>
              <a:rPr lang="ar-IQ" sz="2000" b="1" dirty="0"/>
              <a:t>).</a:t>
            </a:r>
            <a:endParaRPr lang="en-US" sz="2000" dirty="0"/>
          </a:p>
        </p:txBody>
      </p:sp>
      <p:sp>
        <p:nvSpPr>
          <p:cNvPr id="4" name="Rectangle 3"/>
          <p:cNvSpPr/>
          <p:nvPr/>
        </p:nvSpPr>
        <p:spPr>
          <a:xfrm>
            <a:off x="755575" y="3854208"/>
            <a:ext cx="7992889" cy="1323439"/>
          </a:xfrm>
          <a:prstGeom prst="rect">
            <a:avLst/>
          </a:prstGeom>
        </p:spPr>
        <p:txBody>
          <a:bodyPr wrap="square">
            <a:spAutoFit/>
          </a:bodyPr>
          <a:lstStyle/>
          <a:p>
            <a:pPr algn="just" rtl="1"/>
            <a:r>
              <a:rPr lang="ar-IQ" sz="2000" b="1" dirty="0"/>
              <a:t> تعتبر الخرسانة ذات قوام جاف اذا كانت كمية ماء الخلط قليلة وتكفي فقط لتلاصق حبيبات الاسمنت مع الركام في الخليط . واذ ما زادت كمية الماء قليلا عن تلك الكمية ، تصبح الخرسانة ذات قوام صلب ، اما الخرسانة ذات القوام المتوسط او اللدن  فهي التي تنساب بصورة بطيئة عند رفع القالب عنها. </a:t>
            </a:r>
            <a:endParaRPr lang="en-US" sz="2000" dirty="0"/>
          </a:p>
        </p:txBody>
      </p:sp>
    </p:spTree>
    <p:extLst>
      <p:ext uri="{BB962C8B-B14F-4D97-AF65-F5344CB8AC3E}">
        <p14:creationId xmlns:p14="http://schemas.microsoft.com/office/powerpoint/2010/main" val="218968490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lide(fromBottom)">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267"/>
                                        </p:tgtEl>
                                        <p:attrNameLst>
                                          <p:attrName>style.visibility</p:attrName>
                                        </p:attrNameLst>
                                      </p:cBhvr>
                                      <p:to>
                                        <p:strVal val="visible"/>
                                      </p:to>
                                    </p:set>
                                    <p:animEffect transition="in" filter="barn(inVertical)">
                                      <p:cBhvr>
                                        <p:cTn id="2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P spid="2" grpId="0"/>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a:xfrm>
            <a:off x="539552" y="5013176"/>
            <a:ext cx="8324335" cy="1844824"/>
          </a:xfrm>
        </p:spPr>
        <p:txBody>
          <a:bodyPr>
            <a:normAutofit/>
          </a:bodyPr>
          <a:lstStyle/>
          <a:p>
            <a:pPr algn="just" rtl="1"/>
            <a:r>
              <a:rPr lang="ar-IQ" sz="2000" b="1" dirty="0"/>
              <a:t>ينظف سطح القرص المحيط بقاعدة القالب في حالة سقوط خرسانة عليه وبعدها يرفع القالب مباشرة بصورة عمودية ثم يرج القرص 15 مرة وذلك برفعه وخفضه مسافة 13 مم (2/1 انج) في حوالي 15 ثانية وسينتج عن ذلك انسياب الخرسانة على القرص . يقاس معدل قطر خرسانة المناسبة الى اقرب 6 مم (4/1 انج) وبذا يمكن تعيين انسياب الخرسانة بحساب النسبة المئوية للزيادة في معدل الخرسانة المنتشرة على قرص </a:t>
            </a:r>
            <a:r>
              <a:rPr lang="en-US" sz="2000" b="1" dirty="0"/>
              <a:t>D</a:t>
            </a:r>
            <a:r>
              <a:rPr lang="ar-IQ" sz="2000" b="1" dirty="0"/>
              <a:t> مقسوما على القطر الاصلي لقاعدة الخرسانة </a:t>
            </a:r>
            <a:r>
              <a:rPr lang="en-US" sz="2000" b="1" dirty="0"/>
              <a:t>D1</a:t>
            </a:r>
            <a:r>
              <a:rPr lang="ar-IQ" sz="2000" b="1" dirty="0"/>
              <a:t> اي:</a:t>
            </a:r>
            <a:endParaRPr lang="en-US" sz="2000" dirty="0"/>
          </a:p>
          <a:p>
            <a:pPr algn="just" rtl="1"/>
            <a:endParaRPr lang="en-US" sz="2000" dirty="0">
              <a:solidFill>
                <a:schemeClr val="tx1"/>
              </a:solidFill>
            </a:endParaRPr>
          </a:p>
        </p:txBody>
      </p:sp>
      <p:sp>
        <p:nvSpPr>
          <p:cNvPr id="6" name="Rectangle 5"/>
          <p:cNvSpPr/>
          <p:nvPr/>
        </p:nvSpPr>
        <p:spPr>
          <a:xfrm>
            <a:off x="5076056" y="620687"/>
            <a:ext cx="3787832" cy="461665"/>
          </a:xfrm>
          <a:prstGeom prst="rect">
            <a:avLst/>
          </a:prstGeom>
        </p:spPr>
        <p:txBody>
          <a:bodyPr wrap="none">
            <a:spAutoFit/>
          </a:bodyPr>
          <a:lstStyle/>
          <a:p>
            <a:pPr lvl="0" rtl="1"/>
            <a:r>
              <a:rPr lang="ar-IQ" sz="2400" b="1" dirty="0">
                <a:solidFill>
                  <a:srgbClr val="00B050"/>
                </a:solidFill>
              </a:rPr>
              <a:t>أ. فحص الانسياب (</a:t>
            </a:r>
            <a:r>
              <a:rPr lang="en-US" sz="2400" b="1" dirty="0">
                <a:solidFill>
                  <a:srgbClr val="00B050"/>
                </a:solidFill>
              </a:rPr>
              <a:t>Flow Test</a:t>
            </a:r>
            <a:r>
              <a:rPr lang="ar-IQ" sz="2400" b="1" dirty="0">
                <a:solidFill>
                  <a:srgbClr val="00B050"/>
                </a:solidFill>
              </a:rPr>
              <a:t>)  </a:t>
            </a:r>
            <a:endParaRPr lang="en-US" sz="2400" dirty="0">
              <a:solidFill>
                <a:srgbClr val="00B050"/>
              </a:solidFill>
            </a:endParaRPr>
          </a:p>
        </p:txBody>
      </p:sp>
      <p:sp>
        <p:nvSpPr>
          <p:cNvPr id="2" name="Rectangle 1"/>
          <p:cNvSpPr/>
          <p:nvPr/>
        </p:nvSpPr>
        <p:spPr>
          <a:xfrm>
            <a:off x="539552" y="1082352"/>
            <a:ext cx="8324336" cy="1323439"/>
          </a:xfrm>
          <a:prstGeom prst="rect">
            <a:avLst/>
          </a:prstGeom>
        </p:spPr>
        <p:txBody>
          <a:bodyPr wrap="square">
            <a:spAutoFit/>
          </a:bodyPr>
          <a:lstStyle/>
          <a:p>
            <a:pPr algn="just" rtl="1"/>
            <a:r>
              <a:rPr lang="ar-IQ" sz="2000" b="1" dirty="0"/>
              <a:t>يجري هذا الفحص  في المختبر لغرض التعرف على قوام الخرسانة ومدى ميلها للانعزال (</a:t>
            </a:r>
            <a:r>
              <a:rPr lang="en-US" sz="2000" b="1" dirty="0"/>
              <a:t>segregation</a:t>
            </a:r>
            <a:r>
              <a:rPr lang="ar-IQ" sz="2000" b="1" dirty="0"/>
              <a:t>) وذلك بتعيين مقدار انتشار عمود (</a:t>
            </a:r>
            <a:r>
              <a:rPr lang="en-US" sz="2000" b="1" dirty="0"/>
              <a:t>pile</a:t>
            </a:r>
            <a:r>
              <a:rPr lang="ar-IQ" sz="2000" b="1" dirty="0"/>
              <a:t>) من الخرسانة الطرية بعد تعرضه لرجات ترددية معينة ، ويعتبر هذا الفحص قيما في تخمين مدى تماسك مكونات الخلطة الخرسانية مع بعضها البعض .</a:t>
            </a:r>
            <a:endParaRPr lang="en-US" sz="2000" dirty="0"/>
          </a:p>
        </p:txBody>
      </p:sp>
      <p:sp>
        <p:nvSpPr>
          <p:cNvPr id="4" name="Rectangle 3"/>
          <p:cNvSpPr/>
          <p:nvPr/>
        </p:nvSpPr>
        <p:spPr>
          <a:xfrm>
            <a:off x="539552" y="2341329"/>
            <a:ext cx="8324336" cy="1015663"/>
          </a:xfrm>
          <a:prstGeom prst="rect">
            <a:avLst/>
          </a:prstGeom>
        </p:spPr>
        <p:txBody>
          <a:bodyPr wrap="square">
            <a:spAutoFit/>
          </a:bodyPr>
          <a:lstStyle/>
          <a:p>
            <a:pPr algn="just" rtl="1"/>
            <a:r>
              <a:rPr lang="ar-IQ" sz="2000" b="1" dirty="0"/>
              <a:t>يمكن تعيين انسياب الخرسانة بموجب الطريقة المبينة في المواصفات القياسية الامريكية (</a:t>
            </a:r>
            <a:r>
              <a:rPr lang="en-US" sz="2000" b="1" dirty="0"/>
              <a:t>ASTM standard C 124-77</a:t>
            </a:r>
            <a:r>
              <a:rPr lang="ar-IQ" sz="2000" b="1" dirty="0"/>
              <a:t>) وذلك باستعمال قرص دائري قطره 760 مم (30 انج) ، كما مبين في شكل رقم -1- ، موضوع بحيث يمكن رجه وذلك بإسقاطه 13 مم  (2/1 انج). </a:t>
            </a:r>
            <a:endParaRPr lang="en-US" sz="2000" dirty="0"/>
          </a:p>
        </p:txBody>
      </p:sp>
      <p:sp>
        <p:nvSpPr>
          <p:cNvPr id="5" name="Rectangle 4"/>
          <p:cNvSpPr/>
          <p:nvPr/>
        </p:nvSpPr>
        <p:spPr>
          <a:xfrm>
            <a:off x="539552" y="3429000"/>
            <a:ext cx="8324336" cy="1631216"/>
          </a:xfrm>
          <a:prstGeom prst="rect">
            <a:avLst/>
          </a:prstGeom>
        </p:spPr>
        <p:txBody>
          <a:bodyPr wrap="square">
            <a:spAutoFit/>
          </a:bodyPr>
          <a:lstStyle/>
          <a:p>
            <a:pPr algn="just" rtl="1"/>
            <a:r>
              <a:rPr lang="ar-IQ" sz="2000" b="1" dirty="0"/>
              <a:t>ينظف القرص بواسطة قطعة قماش مبللة ، ثم يوضع قالب اختبار الانسياب والذي يكون شكل مخروط ناقص ، قطر قاعدته العليا 171 مم (4/63 انج) وقطر قاعدته السفلى </a:t>
            </a:r>
            <a:r>
              <a:rPr lang="en-US" sz="2000" b="1" dirty="0"/>
              <a:t>254</a:t>
            </a:r>
            <a:r>
              <a:rPr lang="ar-IQ" sz="2000" b="1" dirty="0"/>
              <a:t>مم (10 انج) ، في وسط القرص ويملى بالخرسانة الطرية بطبقتين حيث تدك كل طبقة (25) ضربة بواسطة قضيب رص ذو نهاية مدورة ، قطره 16 مم (8/5 انج) وطوله 610 مم (24 انج) ثم يسوى الاسطح بواسطة مالج وتزال الخرسانة الزائدة من القالب. </a:t>
            </a:r>
            <a:endParaRPr lang="en-US" sz="2000" dirty="0"/>
          </a:p>
        </p:txBody>
      </p:sp>
    </p:spTree>
    <p:extLst>
      <p:ext uri="{BB962C8B-B14F-4D97-AF65-F5344CB8AC3E}">
        <p14:creationId xmlns:p14="http://schemas.microsoft.com/office/powerpoint/2010/main" val="315811561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grpId="1" nodeType="clickEffect">
                                  <p:stCondLst>
                                    <p:cond delay="0"/>
                                  </p:stCondLst>
                                  <p:childTnLst>
                                    <p:animEffect transition="out" filter="fade">
                                      <p:cBhvr>
                                        <p:cTn id="33" dur="1000"/>
                                        <p:tgtEl>
                                          <p:spTgt spid="5"/>
                                        </p:tgtEl>
                                      </p:cBhvr>
                                    </p:animEffect>
                                    <p:anim calcmode="lin" valueType="num">
                                      <p:cBhvr>
                                        <p:cTn id="34" dur="1000"/>
                                        <p:tgtEl>
                                          <p:spTgt spid="5"/>
                                        </p:tgtEl>
                                        <p:attrNameLst>
                                          <p:attrName>ppt_x</p:attrName>
                                        </p:attrNameLst>
                                      </p:cBhvr>
                                      <p:tavLst>
                                        <p:tav tm="0">
                                          <p:val>
                                            <p:strVal val="ppt_x"/>
                                          </p:val>
                                        </p:tav>
                                        <p:tav tm="100000">
                                          <p:val>
                                            <p:strVal val="ppt_x"/>
                                          </p:val>
                                        </p:tav>
                                      </p:tavLst>
                                    </p:anim>
                                    <p:anim calcmode="lin" valueType="num">
                                      <p:cBhvr>
                                        <p:cTn id="35" dur="1000"/>
                                        <p:tgtEl>
                                          <p:spTgt spid="5"/>
                                        </p:tgtEl>
                                        <p:attrNameLst>
                                          <p:attrName>ppt_y</p:attrName>
                                        </p:attrNameLst>
                                      </p:cBhvr>
                                      <p:tavLst>
                                        <p:tav tm="0">
                                          <p:val>
                                            <p:strVal val="ppt_y"/>
                                          </p:val>
                                        </p:tav>
                                        <p:tav tm="100000">
                                          <p:val>
                                            <p:strVal val="ppt_y+.1"/>
                                          </p:val>
                                        </p:tav>
                                      </p:tavLst>
                                    </p:anim>
                                    <p:set>
                                      <p:cBhvr>
                                        <p:cTn id="36" dur="1" fill="hold">
                                          <p:stCondLst>
                                            <p:cond delay="9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circle(in)">
                                      <p:cBhvr>
                                        <p:cTn id="41" dur="20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3">
                                            <p:txEl>
                                              <p:pRg st="0" end="0"/>
                                            </p:txEl>
                                          </p:spTgt>
                                        </p:tgtEl>
                                      </p:cBhvr>
                                    </p:animEffect>
                                    <p:set>
                                      <p:cBhvr>
                                        <p:cTn id="46"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 grpId="0"/>
      <p:bldP spid="2" grpId="1"/>
      <p:bldP spid="4" grpId="0"/>
      <p:bldP spid="4" grpId="1"/>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Half Frame 15"/>
          <p:cNvSpPr/>
          <p:nvPr/>
        </p:nvSpPr>
        <p:spPr>
          <a:xfrm rot="10800000">
            <a:off x="963488" y="5521795"/>
            <a:ext cx="8001000" cy="571500"/>
          </a:xfrm>
          <a:prstGeom prst="halfFram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2" name="Rectangle 1"/>
          <p:cNvSpPr/>
          <p:nvPr/>
        </p:nvSpPr>
        <p:spPr>
          <a:xfrm>
            <a:off x="2378777" y="4674667"/>
            <a:ext cx="3246402" cy="369332"/>
          </a:xfrm>
          <a:prstGeom prst="rect">
            <a:avLst/>
          </a:prstGeom>
        </p:spPr>
        <p:txBody>
          <a:bodyPr wrap="none">
            <a:spAutoFit/>
          </a:bodyPr>
          <a:lstStyle/>
          <a:p>
            <a:pPr rtl="1"/>
            <a:r>
              <a:rPr lang="ar-IQ" b="1" dirty="0"/>
              <a:t>شكل (1) جهاز فحص الانسياب للخرسانة</a:t>
            </a:r>
            <a:endParaRPr lang="en-US" dirty="0"/>
          </a:p>
        </p:txBody>
      </p:sp>
      <p:pic>
        <p:nvPicPr>
          <p:cNvPr id="3" name="Picture 2" descr="C:\Users\salem\Downloads\Desktop\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32656"/>
            <a:ext cx="5832648" cy="4339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05389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9" name="Rectangle 1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ar-IQ">
              <a:latin typeface="Century Schoolbook" pitchFamily="18" charset="0"/>
            </a:endParaRPr>
          </a:p>
        </p:txBody>
      </p:sp>
      <p:sp>
        <p:nvSpPr>
          <p:cNvPr id="7" name="Rectangle 6"/>
          <p:cNvSpPr/>
          <p:nvPr/>
        </p:nvSpPr>
        <p:spPr>
          <a:xfrm>
            <a:off x="1475656" y="457200"/>
            <a:ext cx="6471592" cy="400110"/>
          </a:xfrm>
          <a:prstGeom prst="rect">
            <a:avLst/>
          </a:prstGeom>
        </p:spPr>
        <p:txBody>
          <a:bodyPr wrap="square">
            <a:spAutoFit/>
          </a:bodyPr>
          <a:lstStyle/>
          <a:p>
            <a:pPr rtl="1"/>
            <a:r>
              <a:rPr lang="ar-IQ" sz="2000" b="1" dirty="0"/>
              <a:t>معدل قطر الخرسانة المنتشرة على القرص – القطر الاصلي لقاعدة الخرسانة </a:t>
            </a:r>
            <a:endParaRPr lang="en-US" sz="2000" dirty="0"/>
          </a:p>
        </p:txBody>
      </p:sp>
      <mc:AlternateContent xmlns:mc="http://schemas.openxmlformats.org/markup-compatibility/2006" xmlns:a14="http://schemas.microsoft.com/office/drawing/2010/main">
        <mc:Choice Requires="a14">
          <p:sp>
            <p:nvSpPr>
              <p:cNvPr id="8" name="Rectangle 7"/>
              <p:cNvSpPr/>
              <p:nvPr/>
            </p:nvSpPr>
            <p:spPr>
              <a:xfrm>
                <a:off x="3374427" y="1124744"/>
                <a:ext cx="3059427" cy="7188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smtClean="0">
                          <a:latin typeface="Cambria Math"/>
                        </a:rPr>
                        <m:t>% </m:t>
                      </m:r>
                      <m:r>
                        <a:rPr lang="en-US" sz="2000" b="0" i="1">
                          <a:latin typeface="Cambria Math"/>
                        </a:rPr>
                        <m:t>100∗</m:t>
                      </m:r>
                      <m:r>
                        <a:rPr lang="en-US" sz="2000" b="0">
                          <a:latin typeface="Cambria Math"/>
                        </a:rPr>
                        <m:t> </m:t>
                      </m:r>
                      <m:f>
                        <m:fPr>
                          <m:ctrlPr>
                            <a:rPr lang="en-US" sz="2000" i="1">
                              <a:latin typeface="Cambria Math"/>
                            </a:rPr>
                          </m:ctrlPr>
                        </m:fPr>
                        <m:num>
                          <m:r>
                            <a:rPr lang="en-US" sz="2000" b="0" i="1" smtClean="0">
                              <a:latin typeface="Cambria Math"/>
                            </a:rPr>
                            <m:t>𝐷</m:t>
                          </m:r>
                          <m:r>
                            <a:rPr lang="en-US" sz="2000" b="0" i="1" smtClean="0">
                              <a:latin typeface="Cambria Math"/>
                            </a:rPr>
                            <m:t>−</m:t>
                          </m:r>
                          <m:sSub>
                            <m:sSubPr>
                              <m:ctrlPr>
                                <a:rPr lang="en-US" sz="2000" b="0" i="1" smtClean="0">
                                  <a:latin typeface="Cambria Math"/>
                                </a:rPr>
                              </m:ctrlPr>
                            </m:sSubPr>
                            <m:e>
                              <m:r>
                                <a:rPr lang="en-US" sz="2000" b="0" i="1" smtClean="0">
                                  <a:latin typeface="Cambria Math"/>
                                </a:rPr>
                                <m:t>𝐷</m:t>
                              </m:r>
                            </m:e>
                            <m:sub>
                              <m:r>
                                <a:rPr lang="en-US" sz="2000" b="0" i="1" smtClean="0">
                                  <a:latin typeface="Cambria Math"/>
                                </a:rPr>
                                <m:t>1</m:t>
                              </m:r>
                            </m:sub>
                          </m:sSub>
                        </m:num>
                        <m:den>
                          <m:sSub>
                            <m:sSubPr>
                              <m:ctrlPr>
                                <a:rPr lang="en-US" sz="2000" i="1">
                                  <a:latin typeface="Cambria Math"/>
                                </a:rPr>
                              </m:ctrlPr>
                            </m:sSubPr>
                            <m:e>
                              <m:r>
                                <a:rPr lang="en-US" sz="2000" b="0" i="1">
                                  <a:latin typeface="Cambria Math"/>
                                </a:rPr>
                                <m:t>𝐷</m:t>
                              </m:r>
                            </m:e>
                            <m:sub>
                              <m:r>
                                <a:rPr lang="en-US" sz="2000" b="0" i="1" smtClean="0">
                                  <a:latin typeface="Cambria Math"/>
                                </a:rPr>
                                <m:t>1</m:t>
                              </m:r>
                            </m:sub>
                          </m:sSub>
                        </m:den>
                      </m:f>
                      <m:r>
                        <a:rPr lang="en-US" sz="2000" b="0" i="1">
                          <a:latin typeface="Cambria Math"/>
                        </a:rPr>
                        <m:t>=</m:t>
                      </m:r>
                      <m:r>
                        <a:rPr lang="ar-IQ" sz="2000" b="0">
                          <a:latin typeface="Cambria Math"/>
                        </a:rPr>
                        <m:t>الانسياب</m:t>
                      </m:r>
                    </m:oMath>
                  </m:oMathPara>
                </a14:m>
                <a:endParaRPr lang="en-US" sz="2000" dirty="0"/>
              </a:p>
            </p:txBody>
          </p:sp>
        </mc:Choice>
        <mc:Fallback xmlns="">
          <p:sp>
            <p:nvSpPr>
              <p:cNvPr id="8" name="Rectangle 7"/>
              <p:cNvSpPr>
                <a:spLocks noRot="1" noChangeAspect="1" noMove="1" noResize="1" noEditPoints="1" noAdjustHandles="1" noChangeArrowheads="1" noChangeShapeType="1" noTextEdit="1"/>
              </p:cNvSpPr>
              <p:nvPr/>
            </p:nvSpPr>
            <p:spPr>
              <a:xfrm>
                <a:off x="3374427" y="1124744"/>
                <a:ext cx="3059427" cy="718851"/>
              </a:xfrm>
              <a:prstGeom prst="rect">
                <a:avLst/>
              </a:prstGeom>
              <a:blipFill rotWithShape="1">
                <a:blip r:embed="rId2"/>
                <a:stretch>
                  <a:fillRect r="-2994"/>
                </a:stretch>
              </a:blipFill>
            </p:spPr>
            <p:txBody>
              <a:bodyPr/>
              <a:lstStyle/>
              <a:p>
                <a:r>
                  <a:rPr lang="en-US">
                    <a:noFill/>
                  </a:rPr>
                  <a:t> </a:t>
                </a:r>
              </a:p>
            </p:txBody>
          </p:sp>
        </mc:Fallback>
      </mc:AlternateContent>
      <p:sp>
        <p:nvSpPr>
          <p:cNvPr id="9" name="Rectangle 8"/>
          <p:cNvSpPr/>
          <p:nvPr/>
        </p:nvSpPr>
        <p:spPr>
          <a:xfrm>
            <a:off x="467544" y="2169667"/>
            <a:ext cx="8208912" cy="1015663"/>
          </a:xfrm>
          <a:prstGeom prst="rect">
            <a:avLst/>
          </a:prstGeom>
        </p:spPr>
        <p:txBody>
          <a:bodyPr wrap="square">
            <a:spAutoFit/>
          </a:bodyPr>
          <a:lstStyle/>
          <a:p>
            <a:pPr algn="just" rtl="1"/>
            <a:r>
              <a:rPr lang="ar-IQ" sz="2000" b="1" dirty="0"/>
              <a:t>ويمكن الحصول على قيم تتراوح بين 0-150% ، اذا تعبر النسبة المئوية للانسياب عند درجة بلل الخرسانة الطرية كما مبين في جدول رقم -1- ، حيث يقل الانسياب اذا كان القوام جافا او يزاد اذا كان مبتلا.</a:t>
            </a:r>
            <a:endParaRPr lang="en-US" sz="2000" dirty="0"/>
          </a:p>
        </p:txBody>
      </p:sp>
      <p:sp>
        <p:nvSpPr>
          <p:cNvPr id="10" name="Rectangle 9"/>
          <p:cNvSpPr/>
          <p:nvPr/>
        </p:nvSpPr>
        <p:spPr>
          <a:xfrm>
            <a:off x="2378931" y="3140968"/>
            <a:ext cx="4386137" cy="369332"/>
          </a:xfrm>
          <a:prstGeom prst="rect">
            <a:avLst/>
          </a:prstGeom>
        </p:spPr>
        <p:txBody>
          <a:bodyPr wrap="none">
            <a:spAutoFit/>
          </a:bodyPr>
          <a:lstStyle/>
          <a:p>
            <a:r>
              <a:rPr lang="ar-IQ" b="1" dirty="0"/>
              <a:t>جدول (1) حدود انسياب الخرسانة لمختلف درجات القوام</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966315913"/>
              </p:ext>
            </p:extLst>
          </p:nvPr>
        </p:nvGraphicFramePr>
        <p:xfrm>
          <a:off x="2627784" y="3613666"/>
          <a:ext cx="3554730" cy="2936219"/>
        </p:xfrm>
        <a:graphic>
          <a:graphicData uri="http://schemas.openxmlformats.org/drawingml/2006/table">
            <a:tbl>
              <a:tblPr rtl="1" firstRow="1" firstCol="1" bandRow="1">
                <a:tableStyleId>{5C22544A-7EE6-4342-B048-85BDC9FD1C3A}</a:tableStyleId>
              </a:tblPr>
              <a:tblGrid>
                <a:gridCol w="1777365">
                  <a:extLst>
                    <a:ext uri="{9D8B030D-6E8A-4147-A177-3AD203B41FA5}">
                      <a16:colId xmlns:a16="http://schemas.microsoft.com/office/drawing/2014/main" val="20000"/>
                    </a:ext>
                  </a:extLst>
                </a:gridCol>
                <a:gridCol w="1777365">
                  <a:extLst>
                    <a:ext uri="{9D8B030D-6E8A-4147-A177-3AD203B41FA5}">
                      <a16:colId xmlns:a16="http://schemas.microsoft.com/office/drawing/2014/main" val="20001"/>
                    </a:ext>
                  </a:extLst>
                </a:gridCol>
              </a:tblGrid>
              <a:tr h="462379">
                <a:tc>
                  <a:txBody>
                    <a:bodyPr/>
                    <a:lstStyle/>
                    <a:p>
                      <a:pPr marL="0" marR="0" algn="ctr" rtl="1">
                        <a:lnSpc>
                          <a:spcPct val="115000"/>
                        </a:lnSpc>
                        <a:spcBef>
                          <a:spcPts val="0"/>
                        </a:spcBef>
                        <a:spcAft>
                          <a:spcPts val="0"/>
                        </a:spcAft>
                      </a:pPr>
                      <a:r>
                        <a:rPr lang="ar-IQ" sz="1800" dirty="0">
                          <a:solidFill>
                            <a:schemeClr val="tx1"/>
                          </a:solidFill>
                          <a:effectLst/>
                        </a:rPr>
                        <a:t>قوام الخرسانة</a:t>
                      </a:r>
                      <a:endParaRPr lang="en-US" sz="1600" dirty="0">
                        <a:solidFill>
                          <a:schemeClr val="tx1"/>
                        </a:solidFill>
                        <a:effectLst/>
                        <a:latin typeface="Calibri"/>
                        <a:ea typeface="Calibri"/>
                        <a:cs typeface="Arial"/>
                      </a:endParaRPr>
                    </a:p>
                  </a:txBody>
                  <a:tcPr marL="68580" marR="68580" marT="0" marB="0"/>
                </a:tc>
                <a:tc>
                  <a:txBody>
                    <a:bodyPr/>
                    <a:lstStyle/>
                    <a:p>
                      <a:pPr marL="0" marR="0" algn="ctr" rtl="1">
                        <a:lnSpc>
                          <a:spcPct val="115000"/>
                        </a:lnSpc>
                        <a:spcBef>
                          <a:spcPts val="0"/>
                        </a:spcBef>
                        <a:spcAft>
                          <a:spcPts val="0"/>
                        </a:spcAft>
                      </a:pPr>
                      <a:r>
                        <a:rPr lang="ar-IQ" sz="1800">
                          <a:solidFill>
                            <a:schemeClr val="tx1"/>
                          </a:solidFill>
                          <a:effectLst/>
                        </a:rPr>
                        <a:t>النسبة المئوية للانسياب %</a:t>
                      </a:r>
                      <a:endParaRPr lang="en-US" sz="160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462379">
                <a:tc>
                  <a:txBody>
                    <a:bodyPr/>
                    <a:lstStyle/>
                    <a:p>
                      <a:pPr marL="0" marR="0" algn="ctr" rtl="1">
                        <a:lnSpc>
                          <a:spcPct val="115000"/>
                        </a:lnSpc>
                        <a:spcBef>
                          <a:spcPts val="0"/>
                        </a:spcBef>
                        <a:spcAft>
                          <a:spcPts val="0"/>
                        </a:spcAft>
                      </a:pPr>
                      <a:r>
                        <a:rPr lang="ar-IQ" sz="1800">
                          <a:solidFill>
                            <a:schemeClr val="tx1"/>
                          </a:solidFill>
                          <a:effectLst/>
                        </a:rPr>
                        <a:t>جاف (</a:t>
                      </a:r>
                      <a:r>
                        <a:rPr lang="en-US" sz="1800">
                          <a:solidFill>
                            <a:schemeClr val="tx1"/>
                          </a:solidFill>
                          <a:effectLst/>
                        </a:rPr>
                        <a:t>dry</a:t>
                      </a:r>
                      <a:r>
                        <a:rPr lang="ar-IQ" sz="1800">
                          <a:solidFill>
                            <a:schemeClr val="tx1"/>
                          </a:solidFill>
                          <a:effectLst/>
                        </a:rPr>
                        <a:t>)</a:t>
                      </a:r>
                      <a:endParaRPr lang="en-US" sz="1600">
                        <a:solidFill>
                          <a:schemeClr val="tx1"/>
                        </a:solidFill>
                        <a:effectLst/>
                        <a:latin typeface="Calibri"/>
                        <a:ea typeface="Calibri"/>
                        <a:cs typeface="Arial"/>
                      </a:endParaRPr>
                    </a:p>
                  </a:txBody>
                  <a:tcPr marL="68580" marR="68580" marT="0" marB="0"/>
                </a:tc>
                <a:tc>
                  <a:txBody>
                    <a:bodyPr/>
                    <a:lstStyle/>
                    <a:p>
                      <a:pPr marL="0" marR="0" algn="ctr" rtl="1">
                        <a:lnSpc>
                          <a:spcPct val="115000"/>
                        </a:lnSpc>
                        <a:spcBef>
                          <a:spcPts val="0"/>
                        </a:spcBef>
                        <a:spcAft>
                          <a:spcPts val="0"/>
                        </a:spcAft>
                      </a:pPr>
                      <a:r>
                        <a:rPr lang="ar-IQ" sz="1800">
                          <a:solidFill>
                            <a:schemeClr val="tx1"/>
                          </a:solidFill>
                          <a:effectLst/>
                        </a:rPr>
                        <a:t>0-20</a:t>
                      </a:r>
                      <a:endParaRPr lang="en-US" sz="160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460726">
                <a:tc>
                  <a:txBody>
                    <a:bodyPr/>
                    <a:lstStyle/>
                    <a:p>
                      <a:pPr marL="0" marR="0" algn="ctr" rtl="1">
                        <a:lnSpc>
                          <a:spcPct val="115000"/>
                        </a:lnSpc>
                        <a:spcBef>
                          <a:spcPts val="0"/>
                        </a:spcBef>
                        <a:spcAft>
                          <a:spcPts val="0"/>
                        </a:spcAft>
                      </a:pPr>
                      <a:r>
                        <a:rPr lang="ar-IQ" sz="1800">
                          <a:solidFill>
                            <a:schemeClr val="tx1"/>
                          </a:solidFill>
                          <a:effectLst/>
                        </a:rPr>
                        <a:t>صلب (</a:t>
                      </a:r>
                      <a:r>
                        <a:rPr lang="en-US" sz="1800">
                          <a:solidFill>
                            <a:schemeClr val="tx1"/>
                          </a:solidFill>
                          <a:effectLst/>
                        </a:rPr>
                        <a:t>stiff</a:t>
                      </a:r>
                      <a:r>
                        <a:rPr lang="ar-IQ" sz="1800">
                          <a:solidFill>
                            <a:schemeClr val="tx1"/>
                          </a:solidFill>
                          <a:effectLst/>
                        </a:rPr>
                        <a:t>)</a:t>
                      </a:r>
                      <a:endParaRPr lang="en-US" sz="1600">
                        <a:solidFill>
                          <a:schemeClr val="tx1"/>
                        </a:solidFill>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a:solidFill>
                            <a:schemeClr val="tx1"/>
                          </a:solidFill>
                          <a:effectLst/>
                        </a:rPr>
                        <a:t>60-15</a:t>
                      </a:r>
                      <a:endParaRPr lang="en-US" sz="160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460726">
                <a:tc>
                  <a:txBody>
                    <a:bodyPr/>
                    <a:lstStyle/>
                    <a:p>
                      <a:pPr marL="0" marR="0" algn="ctr" rtl="1">
                        <a:lnSpc>
                          <a:spcPct val="115000"/>
                        </a:lnSpc>
                        <a:spcBef>
                          <a:spcPts val="0"/>
                        </a:spcBef>
                        <a:spcAft>
                          <a:spcPts val="0"/>
                        </a:spcAft>
                      </a:pPr>
                      <a:r>
                        <a:rPr lang="ar-IQ" sz="1800">
                          <a:solidFill>
                            <a:schemeClr val="tx1"/>
                          </a:solidFill>
                          <a:effectLst/>
                        </a:rPr>
                        <a:t>لدن (</a:t>
                      </a:r>
                      <a:r>
                        <a:rPr lang="en-US" sz="1800">
                          <a:solidFill>
                            <a:schemeClr val="tx1"/>
                          </a:solidFill>
                          <a:effectLst/>
                        </a:rPr>
                        <a:t>plastic</a:t>
                      </a:r>
                      <a:r>
                        <a:rPr lang="ar-IQ" sz="1800">
                          <a:solidFill>
                            <a:schemeClr val="tx1"/>
                          </a:solidFill>
                          <a:effectLst/>
                        </a:rPr>
                        <a:t>)</a:t>
                      </a:r>
                      <a:endParaRPr lang="en-US" sz="1600">
                        <a:solidFill>
                          <a:schemeClr val="tx1"/>
                        </a:solidFill>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a:solidFill>
                            <a:schemeClr val="tx1"/>
                          </a:solidFill>
                          <a:effectLst/>
                        </a:rPr>
                        <a:t>100-50</a:t>
                      </a:r>
                      <a:endParaRPr lang="en-US" sz="160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460726">
                <a:tc>
                  <a:txBody>
                    <a:bodyPr/>
                    <a:lstStyle/>
                    <a:p>
                      <a:pPr marL="0" marR="0" algn="ctr" rtl="1">
                        <a:lnSpc>
                          <a:spcPct val="115000"/>
                        </a:lnSpc>
                        <a:spcBef>
                          <a:spcPts val="0"/>
                        </a:spcBef>
                        <a:spcAft>
                          <a:spcPts val="0"/>
                        </a:spcAft>
                      </a:pPr>
                      <a:r>
                        <a:rPr lang="ar-IQ" sz="1800">
                          <a:solidFill>
                            <a:schemeClr val="tx1"/>
                          </a:solidFill>
                          <a:effectLst/>
                        </a:rPr>
                        <a:t>مبتل(</a:t>
                      </a:r>
                      <a:r>
                        <a:rPr lang="en-US" sz="1800">
                          <a:solidFill>
                            <a:schemeClr val="tx1"/>
                          </a:solidFill>
                          <a:effectLst/>
                        </a:rPr>
                        <a:t>wet</a:t>
                      </a:r>
                      <a:r>
                        <a:rPr lang="ar-IQ" sz="1800">
                          <a:solidFill>
                            <a:schemeClr val="tx1"/>
                          </a:solidFill>
                          <a:effectLst/>
                        </a:rPr>
                        <a:t>)</a:t>
                      </a:r>
                      <a:endParaRPr lang="en-US" sz="1600">
                        <a:solidFill>
                          <a:schemeClr val="tx1"/>
                        </a:solidFill>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a:solidFill>
                            <a:schemeClr val="tx1"/>
                          </a:solidFill>
                          <a:effectLst/>
                        </a:rPr>
                        <a:t>120-90</a:t>
                      </a:r>
                      <a:endParaRPr lang="en-US" sz="160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460726">
                <a:tc>
                  <a:txBody>
                    <a:bodyPr/>
                    <a:lstStyle/>
                    <a:p>
                      <a:pPr marL="0" marR="0" algn="ctr" rtl="1">
                        <a:lnSpc>
                          <a:spcPct val="115000"/>
                        </a:lnSpc>
                        <a:spcBef>
                          <a:spcPts val="0"/>
                        </a:spcBef>
                        <a:spcAft>
                          <a:spcPts val="0"/>
                        </a:spcAft>
                      </a:pPr>
                      <a:r>
                        <a:rPr lang="ar-IQ" sz="1800" dirty="0">
                          <a:solidFill>
                            <a:schemeClr val="tx1"/>
                          </a:solidFill>
                          <a:effectLst/>
                        </a:rPr>
                        <a:t>رخو (</a:t>
                      </a:r>
                      <a:r>
                        <a:rPr lang="en-US" sz="1800" dirty="0">
                          <a:solidFill>
                            <a:schemeClr val="tx1"/>
                          </a:solidFill>
                          <a:effectLst/>
                        </a:rPr>
                        <a:t>sloppy</a:t>
                      </a:r>
                      <a:r>
                        <a:rPr lang="ar-IQ" sz="1800" dirty="0">
                          <a:solidFill>
                            <a:schemeClr val="tx1"/>
                          </a:solidFill>
                          <a:effectLst/>
                        </a:rPr>
                        <a:t>)</a:t>
                      </a:r>
                      <a:endParaRPr lang="en-US" sz="1600" dirty="0">
                        <a:solidFill>
                          <a:schemeClr val="tx1"/>
                        </a:solidFill>
                        <a:effectLst/>
                        <a:latin typeface="Calibri"/>
                        <a:ea typeface="Calibri"/>
                        <a:cs typeface="Arial"/>
                      </a:endParaRPr>
                    </a:p>
                  </a:txBody>
                  <a:tcPr marL="68580" marR="68580" marT="0" marB="0"/>
                </a:tc>
                <a:tc>
                  <a:txBody>
                    <a:bodyPr/>
                    <a:lstStyle/>
                    <a:p>
                      <a:pPr marL="0" marR="0" algn="ctr" rtl="0">
                        <a:lnSpc>
                          <a:spcPct val="115000"/>
                        </a:lnSpc>
                        <a:spcBef>
                          <a:spcPts val="0"/>
                        </a:spcBef>
                        <a:spcAft>
                          <a:spcPts val="0"/>
                        </a:spcAft>
                      </a:pPr>
                      <a:r>
                        <a:rPr lang="en-US" sz="1800" dirty="0">
                          <a:solidFill>
                            <a:schemeClr val="tx1"/>
                          </a:solidFill>
                          <a:effectLst/>
                        </a:rPr>
                        <a:t>150-110</a:t>
                      </a:r>
                      <a:endParaRPr lang="en-US" sz="1600" dirty="0">
                        <a:solidFill>
                          <a:schemeClr val="tx1"/>
                        </a:solidFill>
                        <a:effectLst/>
                        <a:latin typeface="Calibri"/>
                        <a:ea typeface="Calibri"/>
                        <a:cs typeface="Arial"/>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2950549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salem\Downloads\Desktop\صور civil\1902798_693887753989756_44936611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29876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475656" y="476672"/>
            <a:ext cx="7114728" cy="558552"/>
          </a:xfrm>
        </p:spPr>
        <p:txBody>
          <a:bodyPr/>
          <a:lstStyle/>
          <a:p>
            <a:pPr algn="r" rtl="1"/>
            <a:r>
              <a:rPr lang="ar-IQ" dirty="0">
                <a:solidFill>
                  <a:srgbClr val="92D050"/>
                </a:solidFill>
              </a:rPr>
              <a:t>ب</a:t>
            </a:r>
            <a:r>
              <a:rPr lang="en-US" dirty="0">
                <a:solidFill>
                  <a:srgbClr val="92D050"/>
                </a:solidFill>
              </a:rPr>
              <a:t> </a:t>
            </a:r>
            <a:r>
              <a:rPr lang="ar-IQ" dirty="0">
                <a:solidFill>
                  <a:srgbClr val="92D050"/>
                </a:solidFill>
              </a:rPr>
              <a:t>- فحص الاختراق بطريقة كرة كيلي (</a:t>
            </a:r>
            <a:r>
              <a:rPr lang="en-US" dirty="0">
                <a:solidFill>
                  <a:srgbClr val="92D050"/>
                </a:solidFill>
              </a:rPr>
              <a:t>Kelly Ball Penetration Test</a:t>
            </a:r>
            <a:r>
              <a:rPr lang="ar-IQ" dirty="0">
                <a:solidFill>
                  <a:srgbClr val="92D050"/>
                </a:solidFill>
              </a:rPr>
              <a:t>)</a:t>
            </a:r>
            <a:endParaRPr lang="en-US" dirty="0">
              <a:solidFill>
                <a:srgbClr val="92D050"/>
              </a:solidFill>
            </a:endParaRPr>
          </a:p>
        </p:txBody>
      </p:sp>
      <p:sp>
        <p:nvSpPr>
          <p:cNvPr id="2" name="Rectangle 1"/>
          <p:cNvSpPr/>
          <p:nvPr/>
        </p:nvSpPr>
        <p:spPr>
          <a:xfrm>
            <a:off x="395536" y="1340768"/>
            <a:ext cx="8352928" cy="1938992"/>
          </a:xfrm>
          <a:prstGeom prst="rect">
            <a:avLst/>
          </a:prstGeom>
        </p:spPr>
        <p:txBody>
          <a:bodyPr wrap="square">
            <a:spAutoFit/>
          </a:bodyPr>
          <a:lstStyle/>
          <a:p>
            <a:pPr algn="just" rtl="1"/>
            <a:r>
              <a:rPr lang="ar-IQ" sz="2000" b="1" dirty="0"/>
              <a:t>يجري هذا الفحص الحقلي البسيط  لغرض السيطرة على قوام الخرسانة وذلك بوضع جسم معدني بشكل نصف كرة . كما مبين في شكل رقم -2-  قطره 152 مم (6 انج) ووزنه 13.6 كغم (30 باوند) على سطح الخرسانة الطرية ثم تقرأ قيمة اختراق الجسم المعدني للخرسانة الطرية على مقياس الجهاز حيث يزداد الاختراق كلما كان قوام الخرسانة اكثر بللا . ان تفاصيل هذا الفحص مبينة في المواصفات القياسية الامريكية (</a:t>
            </a:r>
            <a:r>
              <a:rPr lang="en-US" sz="2000" b="1" dirty="0"/>
              <a:t> ASTM Standard C 360-68</a:t>
            </a:r>
            <a:r>
              <a:rPr lang="ar-IQ" sz="2000" b="1" dirty="0"/>
              <a:t>) .</a:t>
            </a:r>
            <a:endParaRPr lang="en-US" sz="2000" dirty="0"/>
          </a:p>
          <a:p>
            <a:pPr algn="just" rtl="1"/>
            <a:endParaRPr lang="en-US" sz="2000" dirty="0"/>
          </a:p>
        </p:txBody>
      </p:sp>
      <p:sp>
        <p:nvSpPr>
          <p:cNvPr id="4" name="Rectangle 3"/>
          <p:cNvSpPr/>
          <p:nvPr/>
        </p:nvSpPr>
        <p:spPr>
          <a:xfrm>
            <a:off x="539552" y="3645024"/>
            <a:ext cx="8180065" cy="2246769"/>
          </a:xfrm>
          <a:prstGeom prst="rect">
            <a:avLst/>
          </a:prstGeom>
        </p:spPr>
        <p:txBody>
          <a:bodyPr wrap="square">
            <a:spAutoFit/>
          </a:bodyPr>
          <a:lstStyle/>
          <a:p>
            <a:pPr algn="just" rtl="1"/>
            <a:r>
              <a:rPr lang="ar-IQ" sz="2000" b="1" dirty="0"/>
              <a:t>يستعمل هذا الفحص لقياس التغيرات التي تحصل في مكونات الخلطة الخرسانية خلال انتاجها ، وعلى سبيل المثال ، التغيرات الناتجة عن تغير محتوى الرطوبة في الركام ، وكبديل لفحص الهطــــــــــــول (</a:t>
            </a:r>
            <a:r>
              <a:rPr lang="en-US" sz="2000" b="1" dirty="0"/>
              <a:t>slump test</a:t>
            </a:r>
            <a:r>
              <a:rPr lang="ar-IQ" sz="2000" b="1" dirty="0"/>
              <a:t>)  لكونه ابسط واسرع منه ويمكن تطبيقه على الخرسانة في داخل عربة النقل او فعليا على الخرسانة الموضوعة في القالب . اضافة الى ذلك يكون فحص الهطول غير جدير بالاعتماد في حالة استعمال خلطات فقيرة بالإسمنت والتي يجب ان تكون عملية السيطرة عليها جيدة</a:t>
            </a:r>
            <a:r>
              <a:rPr lang="en-US" sz="2000" b="1" dirty="0"/>
              <a:t>.</a:t>
            </a:r>
            <a:endParaRPr lang="en-US" sz="2000" dirty="0"/>
          </a:p>
          <a:p>
            <a:pPr algn="just" rtl="1"/>
            <a:endParaRPr lang="en-US" sz="2000" dirty="0"/>
          </a:p>
        </p:txBody>
      </p:sp>
    </p:spTree>
    <p:extLst>
      <p:ext uri="{BB962C8B-B14F-4D97-AF65-F5344CB8AC3E}">
        <p14:creationId xmlns:p14="http://schemas.microsoft.com/office/powerpoint/2010/main" val="21099260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strips(downLeft)">
                                      <p:cBhvr>
                                        <p:cTn id="7" dur="500"/>
                                        <p:tgtEl>
                                          <p:spTgt spid="2969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32" y="980728"/>
            <a:ext cx="7772400" cy="476250"/>
          </a:xfrm>
        </p:spPr>
        <p:txBody>
          <a:bodyPr>
            <a:noAutofit/>
          </a:bodyPr>
          <a:lstStyle/>
          <a:p>
            <a:pPr algn="ctr" rtl="1"/>
            <a:r>
              <a:rPr lang="ar-IQ" sz="2000" b="1" dirty="0"/>
              <a:t>شكل (2)جهاز كرة (</a:t>
            </a:r>
            <a:r>
              <a:rPr lang="en-US" sz="2000" b="1" dirty="0"/>
              <a:t>Kelly</a:t>
            </a:r>
            <a:r>
              <a:rPr lang="ar-IQ" sz="2000" b="1" dirty="0"/>
              <a:t>) للاختراق لفحص قوام الخرسانة</a:t>
            </a:r>
            <a:endParaRPr lang="en-US" sz="2000" dirty="0"/>
          </a:p>
        </p:txBody>
      </p:sp>
      <p:sp>
        <p:nvSpPr>
          <p:cNvPr id="148489" name="Rectangle 14"/>
          <p:cNvSpPr>
            <a:spLocks noChangeArrowheads="1"/>
          </p:cNvSpPr>
          <p:nvPr/>
        </p:nvSpPr>
        <p:spPr bwMode="auto">
          <a:xfrm>
            <a:off x="0" y="-457200"/>
            <a:ext cx="9144000" cy="457200"/>
          </a:xfrm>
          <a:prstGeom prst="rect">
            <a:avLst/>
          </a:prstGeom>
          <a:noFill/>
          <a:ln w="9525">
            <a:noFill/>
            <a:miter lim="800000"/>
            <a:headEnd/>
            <a:tailEnd/>
          </a:ln>
        </p:spPr>
        <p:txBody>
          <a:bodyPr wrap="none" anchor="ctr">
            <a:spAutoFit/>
          </a:bodyPr>
          <a:lstStyle/>
          <a:p>
            <a:endParaRPr lang="ar-IQ">
              <a:latin typeface="Georgia"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844824"/>
            <a:ext cx="4248472"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88712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5856" y="332656"/>
            <a:ext cx="5670376" cy="423514"/>
          </a:xfrm>
          <a:prstGeom prst="rect">
            <a:avLst/>
          </a:prstGeom>
        </p:spPr>
        <p:txBody>
          <a:bodyPr wrap="square">
            <a:spAutoFit/>
          </a:bodyPr>
          <a:lstStyle/>
          <a:p>
            <a:pPr marL="342900" marR="0" lvl="0" indent="-342900" algn="just" rtl="1">
              <a:lnSpc>
                <a:spcPct val="115000"/>
              </a:lnSpc>
              <a:spcBef>
                <a:spcPts val="0"/>
              </a:spcBef>
              <a:spcAft>
                <a:spcPts val="0"/>
              </a:spcAft>
              <a:buFont typeface="+mj-lt"/>
              <a:buAutoNum type="arabicPeriod"/>
              <a:tabLst>
                <a:tab pos="5943600" algn="l"/>
              </a:tabLst>
            </a:pPr>
            <a:r>
              <a:rPr lang="ar-IQ" sz="2000" b="1" dirty="0">
                <a:solidFill>
                  <a:srgbClr val="92D050"/>
                </a:solidFill>
                <a:latin typeface="Calibri"/>
                <a:ea typeface="Calibri"/>
                <a:cs typeface="TimesNewRoman,Bold"/>
              </a:rPr>
              <a:t>قابلية تشغيل الخرسانة </a:t>
            </a:r>
            <a:r>
              <a:rPr lang="ar-IQ" sz="2000" b="1" dirty="0">
                <a:solidFill>
                  <a:srgbClr val="92D050"/>
                </a:solidFill>
                <a:latin typeface="Calibri"/>
                <a:ea typeface="Calibri"/>
                <a:cs typeface="Arial"/>
              </a:rPr>
              <a:t>(</a:t>
            </a:r>
            <a:r>
              <a:rPr lang="en-US" sz="2000" b="1" dirty="0">
                <a:solidFill>
                  <a:srgbClr val="92D050"/>
                </a:solidFill>
                <a:latin typeface="Calibri"/>
                <a:ea typeface="Calibri"/>
                <a:cs typeface="Arial"/>
              </a:rPr>
              <a:t>workability</a:t>
            </a:r>
            <a:r>
              <a:rPr lang="ar-IQ" sz="2000" b="1" dirty="0">
                <a:solidFill>
                  <a:srgbClr val="92D050"/>
                </a:solidFill>
                <a:latin typeface="Calibri"/>
                <a:ea typeface="Calibri"/>
                <a:cs typeface="Arial"/>
              </a:rPr>
              <a:t>) وطرق فحصها:</a:t>
            </a:r>
            <a:endParaRPr lang="en-US" sz="1600" dirty="0">
              <a:solidFill>
                <a:srgbClr val="92D050"/>
              </a:solidFill>
              <a:effectLst/>
              <a:latin typeface="Calibri"/>
              <a:ea typeface="Calibri"/>
              <a:cs typeface="Arial"/>
            </a:endParaRPr>
          </a:p>
        </p:txBody>
      </p:sp>
      <p:sp>
        <p:nvSpPr>
          <p:cNvPr id="6" name="Rectangle 5"/>
          <p:cNvSpPr/>
          <p:nvPr/>
        </p:nvSpPr>
        <p:spPr>
          <a:xfrm>
            <a:off x="755576" y="1052736"/>
            <a:ext cx="7950220" cy="1862048"/>
          </a:xfrm>
          <a:prstGeom prst="rect">
            <a:avLst/>
          </a:prstGeom>
        </p:spPr>
        <p:txBody>
          <a:bodyPr wrap="square">
            <a:spAutoFit/>
          </a:bodyPr>
          <a:lstStyle/>
          <a:p>
            <a:pPr marL="228600" marR="0" algn="just" rtl="1">
              <a:lnSpc>
                <a:spcPct val="115000"/>
              </a:lnSpc>
              <a:spcBef>
                <a:spcPts val="0"/>
              </a:spcBef>
              <a:spcAft>
                <a:spcPts val="0"/>
              </a:spcAft>
              <a:tabLst>
                <a:tab pos="5943600" algn="l"/>
              </a:tabLst>
            </a:pPr>
            <a:r>
              <a:rPr lang="ar-IQ" sz="2000" b="1" dirty="0">
                <a:latin typeface="Calibri"/>
                <a:ea typeface="Calibri"/>
                <a:cs typeface="Arial"/>
              </a:rPr>
              <a:t>في حالة كون الخرسانة الطرية ذات قوام مناسب بحيث يمكن نقلها وصبها ورصها كليا وانهائها بجهد معقول وبدون حصول الانعزال ، يقال انها قابلة للتشغيل (</a:t>
            </a:r>
            <a:r>
              <a:rPr lang="en-US" sz="2000" b="1" dirty="0">
                <a:latin typeface="Calibri"/>
                <a:ea typeface="Calibri"/>
                <a:cs typeface="Arial"/>
              </a:rPr>
              <a:t>workable</a:t>
            </a:r>
            <a:r>
              <a:rPr lang="ar-IQ" sz="2000" b="1" dirty="0">
                <a:latin typeface="Calibri"/>
                <a:ea typeface="Calibri"/>
                <a:cs typeface="Arial"/>
              </a:rPr>
              <a:t>) . وقابلية التشغيل المطلوبة تعتمد ، بدرجة كبيرة على طرق الرص (</a:t>
            </a:r>
            <a:r>
              <a:rPr lang="en-US" sz="2000" b="1" dirty="0">
                <a:latin typeface="Calibri"/>
                <a:ea typeface="Calibri"/>
                <a:cs typeface="Arial"/>
              </a:rPr>
              <a:t>compaction</a:t>
            </a:r>
            <a:r>
              <a:rPr lang="ar-IQ" sz="2000" b="1" dirty="0">
                <a:latin typeface="Calibri"/>
                <a:ea typeface="Calibri"/>
                <a:cs typeface="Arial"/>
              </a:rPr>
              <a:t>) المتوفرة ، فقد تستعمل طريقة الرج (</a:t>
            </a:r>
            <a:r>
              <a:rPr lang="en-US" sz="2000" b="1" dirty="0">
                <a:latin typeface="Calibri"/>
                <a:ea typeface="Calibri"/>
                <a:cs typeface="Arial"/>
              </a:rPr>
              <a:t>vibration</a:t>
            </a:r>
            <a:r>
              <a:rPr lang="ar-IQ" sz="2000" b="1" dirty="0">
                <a:latin typeface="Calibri"/>
                <a:ea typeface="Calibri"/>
                <a:cs typeface="Arial"/>
              </a:rPr>
              <a:t>)  او الدك اليدوي  (</a:t>
            </a:r>
            <a:r>
              <a:rPr lang="en-US" sz="2000" b="1" dirty="0">
                <a:latin typeface="Calibri"/>
                <a:ea typeface="Calibri"/>
                <a:cs typeface="Arial"/>
              </a:rPr>
              <a:t>ramming</a:t>
            </a:r>
            <a:r>
              <a:rPr lang="ar-IQ" sz="2000" b="1" dirty="0">
                <a:latin typeface="Calibri"/>
                <a:ea typeface="Calibri"/>
                <a:cs typeface="Arial"/>
              </a:rPr>
              <a:t>) في عملية الرص لطرد الهواء المحصور (</a:t>
            </a:r>
            <a:r>
              <a:rPr lang="en-US" sz="2000" b="1" dirty="0">
                <a:latin typeface="Calibri"/>
                <a:ea typeface="Calibri"/>
                <a:cs typeface="Arial"/>
              </a:rPr>
              <a:t>entrapped air</a:t>
            </a:r>
            <a:r>
              <a:rPr lang="ar-IQ" sz="2000" b="1" dirty="0">
                <a:latin typeface="Calibri"/>
                <a:ea typeface="Calibri"/>
                <a:cs typeface="Arial"/>
              </a:rPr>
              <a:t>)</a:t>
            </a:r>
            <a:r>
              <a:rPr lang="en-US" sz="2000" b="1" dirty="0">
                <a:latin typeface="Calibri"/>
                <a:ea typeface="Calibri"/>
                <a:cs typeface="Arial"/>
              </a:rPr>
              <a:t>  </a:t>
            </a:r>
            <a:r>
              <a:rPr lang="ar-IQ" sz="2000" b="1" dirty="0">
                <a:latin typeface="Calibri"/>
                <a:ea typeface="Calibri"/>
                <a:cs typeface="Arial"/>
              </a:rPr>
              <a:t>من الخرسانة الطرية.</a:t>
            </a:r>
            <a:endParaRPr lang="en-US" sz="1600" dirty="0">
              <a:effectLst/>
              <a:latin typeface="Calibri"/>
              <a:ea typeface="Calibri"/>
              <a:cs typeface="Arial"/>
            </a:endParaRPr>
          </a:p>
        </p:txBody>
      </p:sp>
      <p:sp>
        <p:nvSpPr>
          <p:cNvPr id="7" name="Rectangle 6"/>
          <p:cNvSpPr/>
          <p:nvPr/>
        </p:nvSpPr>
        <p:spPr>
          <a:xfrm>
            <a:off x="755576" y="3297674"/>
            <a:ext cx="7950220" cy="2215991"/>
          </a:xfrm>
          <a:prstGeom prst="rect">
            <a:avLst/>
          </a:prstGeom>
        </p:spPr>
        <p:txBody>
          <a:bodyPr wrap="square">
            <a:spAutoFit/>
          </a:bodyPr>
          <a:lstStyle/>
          <a:p>
            <a:pPr marL="228600" marR="0" algn="just" rtl="1">
              <a:lnSpc>
                <a:spcPct val="115000"/>
              </a:lnSpc>
              <a:spcBef>
                <a:spcPts val="0"/>
              </a:spcBef>
              <a:spcAft>
                <a:spcPts val="0"/>
              </a:spcAft>
              <a:tabLst>
                <a:tab pos="5943600" algn="l"/>
              </a:tabLst>
            </a:pPr>
            <a:r>
              <a:rPr lang="ar-IQ" sz="2000" b="1" dirty="0">
                <a:latin typeface="Calibri"/>
                <a:ea typeface="Calibri"/>
                <a:cs typeface="Arial"/>
              </a:rPr>
              <a:t>فالخرسانة الطرية يلزم ان تكون قابلية تشغيلها مناسبة لطريقة الرص المستعملة بحيث يمكن رصها للحصول على اقصى كثافة بمقدار معقول من الشغل المنجز ، والحاجة للرص تصبح واضحة من دراسة العلاقة بين درجة الرص والمقاومة الناتجة. ومن الافضل التعبير عن درجة الرص بنسبة الكثافة: اي نسبة بين الكثافة الفعلية لخرسانة معينة الى كثافة نفس الخرسانة المرصوصة كليا. وبطريقة مماثلة فأن النسبة بين مقاومة الخرسانة الفعلية الى مقاومة نفس الخليط المرصوص كليا تعرف نسبة المقاومة.</a:t>
            </a:r>
            <a:endParaRPr lang="en-US" sz="1600" dirty="0">
              <a:effectLst/>
              <a:latin typeface="Calibri"/>
              <a:ea typeface="Calibri"/>
              <a:cs typeface="Arial"/>
            </a:endParaRPr>
          </a:p>
        </p:txBody>
      </p:sp>
    </p:spTree>
    <p:extLst>
      <p:ext uri="{BB962C8B-B14F-4D97-AF65-F5344CB8AC3E}">
        <p14:creationId xmlns:p14="http://schemas.microsoft.com/office/powerpoint/2010/main" val="309966545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4" name="Rectangle 14"/>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rtl="1">
              <a:tabLst>
                <a:tab pos="311150" algn="l"/>
                <a:tab pos="2636838" algn="ctr"/>
                <a:tab pos="3863975" algn="l"/>
              </a:tabLst>
            </a:pPr>
            <a:br>
              <a:rPr lang="en-US" sz="1100"/>
            </a:br>
            <a:endParaRPr lang="en-US"/>
          </a:p>
          <a:p>
            <a:pPr eaLnBrk="0" hangingPunct="0">
              <a:tabLst>
                <a:tab pos="311150" algn="l"/>
                <a:tab pos="2636838" algn="ctr"/>
                <a:tab pos="3863975" algn="l"/>
              </a:tabLst>
            </a:pPr>
            <a:endParaRPr lang="en-US"/>
          </a:p>
        </p:txBody>
      </p:sp>
      <p:sp>
        <p:nvSpPr>
          <p:cNvPr id="3" name="Rectangle 2"/>
          <p:cNvSpPr/>
          <p:nvPr/>
        </p:nvSpPr>
        <p:spPr>
          <a:xfrm>
            <a:off x="788001" y="2636912"/>
            <a:ext cx="7920880" cy="1839286"/>
          </a:xfrm>
          <a:prstGeom prst="rect">
            <a:avLst/>
          </a:prstGeom>
        </p:spPr>
        <p:txBody>
          <a:bodyPr wrap="square">
            <a:spAutoFit/>
          </a:bodyPr>
          <a:lstStyle/>
          <a:p>
            <a:pPr marL="0" marR="0" algn="just" rtl="1">
              <a:lnSpc>
                <a:spcPct val="115000"/>
              </a:lnSpc>
              <a:spcBef>
                <a:spcPts val="0"/>
              </a:spcBef>
              <a:spcAft>
                <a:spcPts val="1000"/>
              </a:spcAft>
            </a:pPr>
            <a:r>
              <a:rPr lang="ar-IQ" sz="2000" b="1" dirty="0">
                <a:solidFill>
                  <a:srgbClr val="0070C0"/>
                </a:solidFill>
                <a:latin typeface="Calibri"/>
                <a:ea typeface="Calibri"/>
                <a:cs typeface="Arial"/>
              </a:rPr>
              <a:t>ويكون من الاسهل طرد الهواء المحصور من الخلطة المبتلة القوام عنها من الخلطة الجافة القوام . وبهذا يمكن القول بأن لأية طريقة من طرق الرص . هنالك حد اعلى لمحتوى الماء في الخليط الذي عنده يصبح مجموع حجوم الفجوات الهوائية والفراغات المائية اقل ما يمكن. وبهذا الحد الاعلى لمحتوى الماء يمكن الحصول على اقصى نسبة لكثافة الخرسانة. وبذا فأن قابلية التشغيل يجب ان تكون ، على الاقل كمقياس للخواص التالية : </a:t>
            </a:r>
            <a:endParaRPr lang="en-US" sz="1600" dirty="0">
              <a:solidFill>
                <a:srgbClr val="0070C0"/>
              </a:solidFill>
              <a:effectLst/>
              <a:latin typeface="Calibri"/>
              <a:ea typeface="Calibri"/>
              <a:cs typeface="Arial"/>
            </a:endParaRPr>
          </a:p>
        </p:txBody>
      </p:sp>
      <p:sp>
        <p:nvSpPr>
          <p:cNvPr id="2" name="Rectangle 1"/>
          <p:cNvSpPr/>
          <p:nvPr/>
        </p:nvSpPr>
        <p:spPr>
          <a:xfrm>
            <a:off x="821864" y="836712"/>
            <a:ext cx="7920880" cy="1323439"/>
          </a:xfrm>
          <a:prstGeom prst="rect">
            <a:avLst/>
          </a:prstGeom>
        </p:spPr>
        <p:txBody>
          <a:bodyPr wrap="square">
            <a:spAutoFit/>
          </a:bodyPr>
          <a:lstStyle/>
          <a:p>
            <a:pPr algn="just" rtl="1"/>
            <a:r>
              <a:rPr lang="ar-IQ" sz="2000" b="1" dirty="0">
                <a:solidFill>
                  <a:srgbClr val="0070C0"/>
                </a:solidFill>
                <a:latin typeface="Calibri"/>
                <a:ea typeface="Calibri"/>
                <a:cs typeface="Arial"/>
              </a:rPr>
              <a:t>اذ ان وجود فجوات نسبة 5% من الحجم بإمكانها ان تقلل المقاومة بمقدار 30% ، والفجوات الموجودة في الخرسانة  قد تكون اما فقاعات الهواء المحصور (</a:t>
            </a:r>
            <a:r>
              <a:rPr lang="en-US" sz="2000" b="1" dirty="0">
                <a:solidFill>
                  <a:srgbClr val="0070C0"/>
                </a:solidFill>
                <a:latin typeface="Calibri"/>
                <a:ea typeface="Calibri"/>
                <a:cs typeface="Arial"/>
              </a:rPr>
              <a:t>accidental air</a:t>
            </a:r>
            <a:r>
              <a:rPr lang="ar-IQ" sz="2000" b="1" dirty="0">
                <a:solidFill>
                  <a:srgbClr val="0070C0"/>
                </a:solidFill>
                <a:latin typeface="Calibri"/>
                <a:ea typeface="Calibri"/>
                <a:cs typeface="Arial"/>
              </a:rPr>
              <a:t>)</a:t>
            </a:r>
            <a:r>
              <a:rPr lang="en-US" sz="2000" b="1" dirty="0">
                <a:solidFill>
                  <a:srgbClr val="0070C0"/>
                </a:solidFill>
                <a:latin typeface="Calibri"/>
                <a:ea typeface="Calibri"/>
                <a:cs typeface="Arial"/>
              </a:rPr>
              <a:t>  </a:t>
            </a:r>
            <a:r>
              <a:rPr lang="ar-IQ" sz="2000" b="1" dirty="0">
                <a:solidFill>
                  <a:srgbClr val="0070C0"/>
                </a:solidFill>
                <a:latin typeface="Calibri"/>
                <a:ea typeface="Calibri"/>
                <a:cs typeface="Arial"/>
              </a:rPr>
              <a:t> والتي تعتمد  على تدرج الركام المستعمل في  الخليط او  فراغات باقية بعد تبخر الماء منها ، وتعتمد حجم هذه الفراغات الاخيرة على نسبة الماء /الاسمنت (</a:t>
            </a:r>
            <a:r>
              <a:rPr lang="en-US" sz="2000" b="1" dirty="0">
                <a:solidFill>
                  <a:srgbClr val="0070C0"/>
                </a:solidFill>
                <a:latin typeface="Calibri"/>
                <a:ea typeface="Calibri"/>
                <a:cs typeface="Arial"/>
              </a:rPr>
              <a:t>w/c</a:t>
            </a:r>
            <a:r>
              <a:rPr lang="ar-IQ" sz="2000" b="1" dirty="0">
                <a:solidFill>
                  <a:srgbClr val="0070C0"/>
                </a:solidFill>
                <a:latin typeface="Calibri"/>
                <a:ea typeface="Calibri"/>
                <a:cs typeface="Arial"/>
              </a:rPr>
              <a:t>) في الخليط. </a:t>
            </a:r>
            <a:endParaRPr lang="en-US" sz="2000" dirty="0"/>
          </a:p>
        </p:txBody>
      </p:sp>
    </p:spTree>
    <p:extLst>
      <p:ext uri="{BB962C8B-B14F-4D97-AF65-F5344CB8AC3E}">
        <p14:creationId xmlns:p14="http://schemas.microsoft.com/office/powerpoint/2010/main" val="155898919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1"/>
          <p:cNvSpPr>
            <a:spLocks noChangeArrowheads="1"/>
          </p:cNvSpPr>
          <p:nvPr/>
        </p:nvSpPr>
        <p:spPr bwMode="auto">
          <a:xfrm>
            <a:off x="513145" y="1792060"/>
            <a:ext cx="8131372" cy="707886"/>
          </a:xfrm>
          <a:prstGeom prst="rect">
            <a:avLst/>
          </a:prstGeom>
          <a:noFill/>
          <a:ln w="9525">
            <a:noFill/>
            <a:miter lim="800000"/>
            <a:headEnd/>
            <a:tailEnd/>
          </a:ln>
        </p:spPr>
        <p:txBody>
          <a:bodyPr wrap="square" anchor="ctr">
            <a:spAutoFit/>
          </a:bodyPr>
          <a:lstStyle/>
          <a:p>
            <a:pPr algn="just" rtl="1"/>
            <a:r>
              <a:rPr lang="ar-IQ" sz="2000" b="1" dirty="0"/>
              <a:t>أ- دموجية (</a:t>
            </a:r>
            <a:r>
              <a:rPr lang="en-US" sz="2000" b="1" dirty="0"/>
              <a:t>compatibility</a:t>
            </a:r>
            <a:r>
              <a:rPr lang="ar-IQ" sz="2000" b="1" dirty="0"/>
              <a:t>)  الخرسانة او السهولة التي يمكن بها رص الخرسانة وطرد الفجوات الهوائية منها.</a:t>
            </a:r>
            <a:endParaRPr lang="en-US" sz="2000" dirty="0"/>
          </a:p>
        </p:txBody>
      </p:sp>
      <p:sp>
        <p:nvSpPr>
          <p:cNvPr id="48133" name="Rectangle 5"/>
          <p:cNvSpPr>
            <a:spLocks noChangeArrowheads="1"/>
          </p:cNvSpPr>
          <p:nvPr/>
        </p:nvSpPr>
        <p:spPr bwMode="auto">
          <a:xfrm>
            <a:off x="835848" y="3068960"/>
            <a:ext cx="7840608" cy="707886"/>
          </a:xfrm>
          <a:prstGeom prst="rect">
            <a:avLst/>
          </a:prstGeom>
          <a:noFill/>
          <a:ln w="9525">
            <a:noFill/>
            <a:miter lim="800000"/>
            <a:headEnd/>
            <a:tailEnd/>
          </a:ln>
        </p:spPr>
        <p:txBody>
          <a:bodyPr wrap="square">
            <a:spAutoFit/>
          </a:bodyPr>
          <a:lstStyle/>
          <a:p>
            <a:pPr algn="just" rtl="1"/>
            <a:r>
              <a:rPr lang="ar-IQ" sz="2000" b="1" dirty="0"/>
              <a:t>ج- استقرارية (</a:t>
            </a:r>
            <a:r>
              <a:rPr lang="en-US" sz="2000" b="1" dirty="0"/>
              <a:t>stability</a:t>
            </a:r>
            <a:r>
              <a:rPr lang="ar-IQ" sz="2000" b="1" dirty="0"/>
              <a:t>) الخرسانة او قابليتها للبقاء مستقرة ، اي كتلة متجانسة المكونات دون حصول الانعزال .</a:t>
            </a:r>
            <a:endParaRPr lang="en-US" sz="2000" dirty="0"/>
          </a:p>
        </p:txBody>
      </p:sp>
      <p:sp>
        <p:nvSpPr>
          <p:cNvPr id="48134" name="Rectangle 6"/>
          <p:cNvSpPr>
            <a:spLocks noChangeArrowheads="1"/>
          </p:cNvSpPr>
          <p:nvPr/>
        </p:nvSpPr>
        <p:spPr bwMode="auto">
          <a:xfrm>
            <a:off x="835848" y="2618687"/>
            <a:ext cx="7840608" cy="400110"/>
          </a:xfrm>
          <a:prstGeom prst="rect">
            <a:avLst/>
          </a:prstGeom>
          <a:noFill/>
          <a:ln w="9525">
            <a:noFill/>
            <a:miter lim="800000"/>
            <a:headEnd/>
            <a:tailEnd/>
          </a:ln>
        </p:spPr>
        <p:txBody>
          <a:bodyPr wrap="none">
            <a:spAutoFit/>
          </a:bodyPr>
          <a:lstStyle/>
          <a:p>
            <a:pPr rtl="1"/>
            <a:r>
              <a:rPr lang="ar-IQ" sz="2000" b="1" dirty="0"/>
              <a:t>ب- حركية (</a:t>
            </a:r>
            <a:r>
              <a:rPr lang="en-US" sz="2000" b="1" dirty="0"/>
              <a:t>mobility</a:t>
            </a:r>
            <a:r>
              <a:rPr lang="ar-IQ" sz="2000" b="1" dirty="0"/>
              <a:t>) الخرسانة او سهولة انسيابها في القالب حول قضبان حديد التسليح .</a:t>
            </a:r>
            <a:endParaRPr lang="en-US" sz="2000" dirty="0"/>
          </a:p>
        </p:txBody>
      </p:sp>
      <p:sp>
        <p:nvSpPr>
          <p:cNvPr id="48135" name="Rectangle 2"/>
          <p:cNvSpPr>
            <a:spLocks noChangeArrowheads="1"/>
          </p:cNvSpPr>
          <p:nvPr/>
        </p:nvSpPr>
        <p:spPr bwMode="auto">
          <a:xfrm>
            <a:off x="824492" y="4005064"/>
            <a:ext cx="7840608" cy="1631216"/>
          </a:xfrm>
          <a:prstGeom prst="rect">
            <a:avLst/>
          </a:prstGeom>
          <a:noFill/>
          <a:ln w="9525">
            <a:noFill/>
            <a:miter lim="800000"/>
            <a:headEnd/>
            <a:tailEnd/>
          </a:ln>
        </p:spPr>
        <p:txBody>
          <a:bodyPr wrap="square" anchor="ctr">
            <a:spAutoFit/>
          </a:bodyPr>
          <a:lstStyle/>
          <a:p>
            <a:pPr algn="just" rtl="1"/>
            <a:r>
              <a:rPr lang="ar-IQ" sz="2000" b="1" dirty="0"/>
              <a:t>هناك عدد من الفحوصات لقياس قابلية تشغيل الخرسانة، ونظرا لكون مصطلح (قابلية التشغيل) شاملا لعدد من خواص الخرسانة الطرية فأن اي من الفحوصات المتوفرة لقياس هذه الخاصية لا تعبر بصورة دقيقة عن السهولة التي يمكن بها مناولة الخرسانة وصبها ورصها ولكنها تعطي معلومات مفيدة عند مقارنة الخلطات الخرسانية مع بعضها البعض ضمن حدود التغير في قابلية التشغيل ويمكن تلخيص الطرق الرئيسية لقياس فيما يلي :-</a:t>
            </a:r>
            <a:endParaRPr lang="en-US" sz="2000" dirty="0"/>
          </a:p>
        </p:txBody>
      </p:sp>
    </p:spTree>
    <p:extLst>
      <p:ext uri="{BB962C8B-B14F-4D97-AF65-F5344CB8AC3E}">
        <p14:creationId xmlns:p14="http://schemas.microsoft.com/office/powerpoint/2010/main" val="214598126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strips(downLeft)">
                                      <p:cBhvr>
                                        <p:cTn id="7" dur="5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8134"/>
                                        </p:tgtEl>
                                        <p:attrNameLst>
                                          <p:attrName>style.visibility</p:attrName>
                                        </p:attrNameLst>
                                      </p:cBhvr>
                                      <p:to>
                                        <p:strVal val="visible"/>
                                      </p:to>
                                    </p:set>
                                    <p:animEffect transition="in" filter="strips(downLeft)">
                                      <p:cBhvr>
                                        <p:cTn id="12" dur="500"/>
                                        <p:tgtEl>
                                          <p:spTgt spid="4813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strips(downLeft)">
                                      <p:cBhvr>
                                        <p:cTn id="17" dur="500"/>
                                        <p:tgtEl>
                                          <p:spTgt spid="4813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8135"/>
                                        </p:tgtEl>
                                        <p:attrNameLst>
                                          <p:attrName>style.visibility</p:attrName>
                                        </p:attrNameLst>
                                      </p:cBhvr>
                                      <p:to>
                                        <p:strVal val="visible"/>
                                      </p:to>
                                    </p:set>
                                    <p:animEffect transition="in" filter="strips(downLeft)">
                                      <p:cBhvr>
                                        <p:cTn id="22" dur="500"/>
                                        <p:tgtEl>
                                          <p:spTgt spid="48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P spid="48133" grpId="0"/>
      <p:bldP spid="48134" grpId="0"/>
      <p:bldP spid="4813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3356" y="1916832"/>
            <a:ext cx="8280920" cy="1323439"/>
          </a:xfrm>
          <a:prstGeom prst="rect">
            <a:avLst/>
          </a:prstGeom>
        </p:spPr>
        <p:txBody>
          <a:bodyPr wrap="square">
            <a:spAutoFit/>
          </a:bodyPr>
          <a:lstStyle/>
          <a:p>
            <a:pPr algn="just" rtl="1"/>
            <a:r>
              <a:rPr lang="ar-IQ" sz="2000" b="1" dirty="0">
                <a:latin typeface="Calibri"/>
                <a:ea typeface="Calibri"/>
                <a:cs typeface="Arial"/>
              </a:rPr>
              <a:t>يستعمل فحص الهطول ، بصورة واسعة ، في موقع العمل وفي جميع انحاء العالم ، وهذا الفحص لا يقيس قابلية تشغيل الخرسانة ولكنه مفيد جدا في الكشف عن التغيرات الحاصلة في المواد الداخلة في تكوين الخرسانة بين فترة واخرى، فعلى سبيل المثال ، زيادة محتوى الرطوبة في الركام او تغير تدرج الركام (كنقصان  كمية الرمل في الخليط) يؤدي الى زيادة الهطول. </a:t>
            </a:r>
            <a:endParaRPr lang="en-US" sz="2000" dirty="0"/>
          </a:p>
        </p:txBody>
      </p:sp>
      <p:sp>
        <p:nvSpPr>
          <p:cNvPr id="4" name="Rectangle 3"/>
          <p:cNvSpPr/>
          <p:nvPr/>
        </p:nvSpPr>
        <p:spPr>
          <a:xfrm>
            <a:off x="513086" y="3613667"/>
            <a:ext cx="8280920" cy="1323439"/>
          </a:xfrm>
          <a:prstGeom prst="rect">
            <a:avLst/>
          </a:prstGeom>
        </p:spPr>
        <p:txBody>
          <a:bodyPr wrap="square">
            <a:spAutoFit/>
          </a:bodyPr>
          <a:lstStyle/>
          <a:p>
            <a:pPr algn="just" rtl="1"/>
            <a:r>
              <a:rPr lang="ar-IQ" sz="2000" b="1" dirty="0">
                <a:latin typeface="Calibri"/>
                <a:ea typeface="Calibri"/>
                <a:cs typeface="Arial"/>
              </a:rPr>
              <a:t>ان الهطول العالي او الواطئ كثيرا يعطي تحذيرا مباشرا للشخص المشرف على عملية الخلط ويمكنه من تصحيح الخلط حالا. هناك اختلافات طفيفة في تفاصيل طريقة الفحص المستعملة في الاقطار المختلفة ولكنها ليست بذات اهمية. وفي طريقة الفحص المبينة في المواصفات البريطانية (</a:t>
            </a:r>
            <a:r>
              <a:rPr lang="en-US" sz="2000" b="1" dirty="0">
                <a:latin typeface="Calibri"/>
                <a:ea typeface="Calibri"/>
                <a:cs typeface="Arial"/>
              </a:rPr>
              <a:t>B.S. 1881. Part 2:1970</a:t>
            </a:r>
            <a:r>
              <a:rPr lang="ar-IQ" sz="2000" b="1" dirty="0">
                <a:latin typeface="Calibri"/>
                <a:ea typeface="Calibri"/>
                <a:cs typeface="Arial"/>
              </a:rPr>
              <a:t>)</a:t>
            </a:r>
            <a:r>
              <a:rPr lang="ar-IQ" sz="2000" b="1" dirty="0">
                <a:ea typeface="Calibri"/>
                <a:cs typeface="Calibri"/>
              </a:rPr>
              <a:t> </a:t>
            </a:r>
            <a:r>
              <a:rPr lang="ar-IQ" sz="2000" b="1" dirty="0">
                <a:latin typeface="Calibri"/>
                <a:ea typeface="Calibri"/>
                <a:cs typeface="Arial"/>
              </a:rPr>
              <a:t>يستعمل قالب بشكل مخروط معدني ناقص ارتفاعه 300 مم (12 انج). </a:t>
            </a:r>
            <a:endParaRPr lang="en-US" sz="2000" dirty="0"/>
          </a:p>
        </p:txBody>
      </p:sp>
      <p:sp>
        <p:nvSpPr>
          <p:cNvPr id="5" name="Rectangle 4"/>
          <p:cNvSpPr>
            <a:spLocks noChangeArrowheads="1"/>
          </p:cNvSpPr>
          <p:nvPr/>
        </p:nvSpPr>
        <p:spPr bwMode="auto">
          <a:xfrm>
            <a:off x="2529310" y="1093412"/>
            <a:ext cx="4248472" cy="5170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spAutoFit/>
          </a:bodyPr>
          <a:lstStyle/>
          <a:p>
            <a:pPr marL="342900" marR="0" lvl="0" indent="-342900" algn="just" rtl="1">
              <a:lnSpc>
                <a:spcPct val="115000"/>
              </a:lnSpc>
              <a:spcBef>
                <a:spcPts val="0"/>
              </a:spcBef>
              <a:spcAft>
                <a:spcPts val="1000"/>
              </a:spcAft>
              <a:buFont typeface="+mj-cs"/>
              <a:buAutoNum type="arabic1Minus"/>
            </a:pPr>
            <a:r>
              <a:rPr lang="ar-IQ" sz="2400" b="1" dirty="0">
                <a:solidFill>
                  <a:srgbClr val="C00000"/>
                </a:solidFill>
                <a:ea typeface="Calibri"/>
              </a:rPr>
              <a:t>فحص الهطول (</a:t>
            </a:r>
            <a:r>
              <a:rPr lang="en-US" sz="2400" b="1" dirty="0">
                <a:solidFill>
                  <a:srgbClr val="C00000"/>
                </a:solidFill>
                <a:ea typeface="Calibri"/>
                <a:cs typeface="Arial"/>
              </a:rPr>
              <a:t>Slump Test</a:t>
            </a:r>
            <a:r>
              <a:rPr lang="ar-IQ" sz="2400" b="1" dirty="0">
                <a:solidFill>
                  <a:srgbClr val="C00000"/>
                </a:solidFill>
                <a:ea typeface="Calibri"/>
              </a:rPr>
              <a:t>)</a:t>
            </a:r>
            <a:endParaRPr lang="en-US" sz="2400" dirty="0">
              <a:solidFill>
                <a:srgbClr val="C00000"/>
              </a:solidFill>
              <a:ea typeface="Calibri"/>
              <a:cs typeface="Arial"/>
            </a:endParaRPr>
          </a:p>
        </p:txBody>
      </p:sp>
    </p:spTree>
    <p:extLst>
      <p:ext uri="{BB962C8B-B14F-4D97-AF65-F5344CB8AC3E}">
        <p14:creationId xmlns:p14="http://schemas.microsoft.com/office/powerpoint/2010/main" val="137048364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ChangeArrowheads="1"/>
          </p:cNvSpPr>
          <p:nvPr/>
        </p:nvSpPr>
        <p:spPr bwMode="auto">
          <a:xfrm>
            <a:off x="285750" y="1844824"/>
            <a:ext cx="8355013" cy="1631216"/>
          </a:xfrm>
          <a:prstGeom prst="rect">
            <a:avLst/>
          </a:prstGeom>
          <a:noFill/>
          <a:ln w="9525">
            <a:noFill/>
            <a:miter lim="800000"/>
            <a:headEnd/>
            <a:tailEnd/>
          </a:ln>
        </p:spPr>
        <p:txBody>
          <a:bodyPr wrap="square" anchor="ctr">
            <a:spAutoFit/>
          </a:bodyPr>
          <a:lstStyle/>
          <a:p>
            <a:pPr algn="justLow" rtl="1" eaLnBrk="0" hangingPunct="0"/>
            <a:r>
              <a:rPr lang="ar-IQ" sz="2000" b="1" dirty="0"/>
              <a:t>يرطب السطح الداخلي للمخروط والقاعدة التي يستند عيلها لغرض تقليل الاحتكاك بين الخرسانة والسطوح الداخلية الملامسة لها ، ثم يوضع على القاعدة بحيث تكون فتحته الصغيرة من الاعلى ويملأ بالخرسانة الطرية بأربعة طبقات متساوية الارتفاع تقريبا ، حيث تدك كل طبقة بواسطة قضيب رص قياسي ، قطره 16 مم (8/5 انج) ، مدور من احدى نهاياته وذلك بالضرب 25 مرة عند نهايته المدورة بعد ذلك يسوى سطح المخروط الناقص بواسطة مالج. </a:t>
            </a:r>
            <a:endParaRPr lang="ar-SA" sz="2800" dirty="0"/>
          </a:p>
        </p:txBody>
      </p:sp>
      <p:sp>
        <p:nvSpPr>
          <p:cNvPr id="154628"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ar-SA"/>
          </a:p>
        </p:txBody>
      </p:sp>
      <p:sp>
        <p:nvSpPr>
          <p:cNvPr id="395274" name="Rectangle 10"/>
          <p:cNvSpPr>
            <a:spLocks noChangeArrowheads="1"/>
          </p:cNvSpPr>
          <p:nvPr/>
        </p:nvSpPr>
        <p:spPr bwMode="auto">
          <a:xfrm>
            <a:off x="341374" y="4077072"/>
            <a:ext cx="8461251" cy="1323439"/>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nchor="ctr">
            <a:spAutoFit/>
          </a:bodyPr>
          <a:lstStyle/>
          <a:p>
            <a:pPr algn="just" rtl="1" eaLnBrk="0" hangingPunct="0">
              <a:defRPr/>
            </a:pPr>
            <a:r>
              <a:rPr lang="ar-IQ" sz="2000" b="1" dirty="0"/>
              <a:t>وخلال هذه العملية يجب الانتباه الى تثبيت المخروط على  قاعدته بإحكام ، وعند الانتهاء من ملئ القالب تنظف المساحة المحيطة بقاعدة الخروط من الخرسانة الزائدة ثم يرفع القالب مباشرة بصورة بطيئة وعمودية وبذلك يمكن تعيين هطول الخرسانة الى اقرب 5 مم (4/1 انج)  من قياس مقدار النقصان في الارتفاع الاصلي للخرسانة .</a:t>
            </a:r>
            <a:endParaRPr lang="en-US" sz="2000" b="1" dirty="0">
              <a:solidFill>
                <a:schemeClr val="tx1"/>
              </a:solidFill>
              <a:latin typeface="Arial" pitchFamily="34" charset="0"/>
              <a:cs typeface="Times New Roman" pitchFamily="18" charset="0"/>
            </a:endParaRPr>
          </a:p>
        </p:txBody>
      </p:sp>
      <p:sp>
        <p:nvSpPr>
          <p:cNvPr id="6" name="Rectangle 4"/>
          <p:cNvSpPr>
            <a:spLocks noChangeArrowheads="1"/>
          </p:cNvSpPr>
          <p:nvPr/>
        </p:nvSpPr>
        <p:spPr bwMode="auto">
          <a:xfrm>
            <a:off x="2786050" y="857232"/>
            <a:ext cx="3500462"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spAutoFit/>
          </a:bodyPr>
          <a:lstStyle/>
          <a:p>
            <a:pPr algn="ctr" rtl="1"/>
            <a:r>
              <a:rPr lang="en-US" sz="2400" b="1" dirty="0"/>
              <a:t>SLUMP TEST</a:t>
            </a:r>
            <a:endParaRPr lang="en-US" sz="2400" dirty="0"/>
          </a:p>
        </p:txBody>
      </p:sp>
    </p:spTree>
    <p:extLst>
      <p:ext uri="{BB962C8B-B14F-4D97-AF65-F5344CB8AC3E}">
        <p14:creationId xmlns:p14="http://schemas.microsoft.com/office/powerpoint/2010/main" val="303851376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395266"/>
                                        </p:tgtEl>
                                        <p:attrNameLst>
                                          <p:attrName>style.visibility</p:attrName>
                                        </p:attrNameLst>
                                      </p:cBhvr>
                                      <p:to>
                                        <p:strVal val="visible"/>
                                      </p:to>
                                    </p:set>
                                    <p:anim calcmode="lin" valueType="num">
                                      <p:cBhvr>
                                        <p:cTn id="14" dur="1000" fill="hold"/>
                                        <p:tgtEl>
                                          <p:spTgt spid="395266"/>
                                        </p:tgtEl>
                                        <p:attrNameLst>
                                          <p:attrName>ppt_w</p:attrName>
                                        </p:attrNameLst>
                                      </p:cBhvr>
                                      <p:tavLst>
                                        <p:tav tm="0">
                                          <p:val>
                                            <p:fltVal val="0"/>
                                          </p:val>
                                        </p:tav>
                                        <p:tav tm="100000">
                                          <p:val>
                                            <p:strVal val="#ppt_w"/>
                                          </p:val>
                                        </p:tav>
                                      </p:tavLst>
                                    </p:anim>
                                    <p:anim calcmode="lin" valueType="num">
                                      <p:cBhvr>
                                        <p:cTn id="15" dur="1000" fill="hold"/>
                                        <p:tgtEl>
                                          <p:spTgt spid="395266"/>
                                        </p:tgtEl>
                                        <p:attrNameLst>
                                          <p:attrName>ppt_h</p:attrName>
                                        </p:attrNameLst>
                                      </p:cBhvr>
                                      <p:tavLst>
                                        <p:tav tm="0">
                                          <p:val>
                                            <p:fltVal val="0"/>
                                          </p:val>
                                        </p:tav>
                                        <p:tav tm="100000">
                                          <p:val>
                                            <p:strVal val="#ppt_h"/>
                                          </p:val>
                                        </p:tav>
                                      </p:tavLst>
                                    </p:anim>
                                    <p:anim calcmode="lin" valueType="num">
                                      <p:cBhvr>
                                        <p:cTn id="16" dur="1000" fill="hold"/>
                                        <p:tgtEl>
                                          <p:spTgt spid="39526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952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grpId="0" nodeType="clickEffect">
                                  <p:stCondLst>
                                    <p:cond delay="0"/>
                                  </p:stCondLst>
                                  <p:childTnLst>
                                    <p:set>
                                      <p:cBhvr>
                                        <p:cTn id="21" dur="1" fill="hold">
                                          <p:stCondLst>
                                            <p:cond delay="0"/>
                                          </p:stCondLst>
                                        </p:cTn>
                                        <p:tgtEl>
                                          <p:spTgt spid="395274"/>
                                        </p:tgtEl>
                                        <p:attrNameLst>
                                          <p:attrName>style.visibility</p:attrName>
                                        </p:attrNameLst>
                                      </p:cBhvr>
                                      <p:to>
                                        <p:strVal val="visible"/>
                                      </p:to>
                                    </p:set>
                                    <p:animEffect transition="in" filter="fade">
                                      <p:cBhvr>
                                        <p:cTn id="22" dur="2000"/>
                                        <p:tgtEl>
                                          <p:spTgt spid="395274"/>
                                        </p:tgtEl>
                                      </p:cBhvr>
                                    </p:animEffect>
                                    <p:anim calcmode="lin" valueType="num">
                                      <p:cBhvr>
                                        <p:cTn id="23" dur="2000" fill="hold"/>
                                        <p:tgtEl>
                                          <p:spTgt spid="395274"/>
                                        </p:tgtEl>
                                        <p:attrNameLst>
                                          <p:attrName>style.rotation</p:attrName>
                                        </p:attrNameLst>
                                      </p:cBhvr>
                                      <p:tavLst>
                                        <p:tav tm="0">
                                          <p:val>
                                            <p:fltVal val="720"/>
                                          </p:val>
                                        </p:tav>
                                        <p:tav tm="100000">
                                          <p:val>
                                            <p:fltVal val="0"/>
                                          </p:val>
                                        </p:tav>
                                      </p:tavLst>
                                    </p:anim>
                                    <p:anim calcmode="lin" valueType="num">
                                      <p:cBhvr>
                                        <p:cTn id="24" dur="2000" fill="hold"/>
                                        <p:tgtEl>
                                          <p:spTgt spid="395274"/>
                                        </p:tgtEl>
                                        <p:attrNameLst>
                                          <p:attrName>ppt_h</p:attrName>
                                        </p:attrNameLst>
                                      </p:cBhvr>
                                      <p:tavLst>
                                        <p:tav tm="0">
                                          <p:val>
                                            <p:fltVal val="0"/>
                                          </p:val>
                                        </p:tav>
                                        <p:tav tm="100000">
                                          <p:val>
                                            <p:strVal val="#ppt_h"/>
                                          </p:val>
                                        </p:tav>
                                      </p:tavLst>
                                    </p:anim>
                                    <p:anim calcmode="lin" valueType="num">
                                      <p:cBhvr>
                                        <p:cTn id="25" dur="2000" fill="hold"/>
                                        <p:tgtEl>
                                          <p:spTgt spid="3952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6" grpId="0"/>
      <p:bldP spid="395274"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2786050" y="857232"/>
            <a:ext cx="3500462"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spAutoFit/>
          </a:bodyPr>
          <a:lstStyle/>
          <a:p>
            <a:pPr algn="ctr" rtl="1"/>
            <a:r>
              <a:rPr lang="en-US" sz="2400" b="1" dirty="0"/>
              <a:t>SLUMP TEST</a:t>
            </a:r>
            <a:endParaRPr lang="en-US" sz="2400" dirty="0"/>
          </a:p>
        </p:txBody>
      </p:sp>
      <p:sp>
        <p:nvSpPr>
          <p:cNvPr id="3" name="Rectangle 2"/>
          <p:cNvSpPr/>
          <p:nvPr/>
        </p:nvSpPr>
        <p:spPr>
          <a:xfrm>
            <a:off x="810671" y="2113355"/>
            <a:ext cx="7920880" cy="2000548"/>
          </a:xfrm>
          <a:prstGeom prst="rect">
            <a:avLst/>
          </a:prstGeom>
        </p:spPr>
        <p:txBody>
          <a:bodyPr wrap="square">
            <a:spAutoFit/>
          </a:bodyPr>
          <a:lstStyle/>
          <a:p>
            <a:pPr algn="just" rtl="1"/>
            <a:r>
              <a:rPr lang="ar-IQ" sz="2000" b="1" dirty="0"/>
              <a:t>فقد تهطل الخرسانة بصورة متساوية من جميع الجهات كما في الهطول الحقيقي (</a:t>
            </a:r>
            <a:r>
              <a:rPr lang="en-US" sz="2000" b="1" dirty="0"/>
              <a:t>true Slump</a:t>
            </a:r>
            <a:r>
              <a:rPr lang="ar-IQ" sz="2000" b="1" dirty="0"/>
              <a:t>) المبين في شكل رقم -3- ، او قد تهطل نصف الخرسانة الى الاسفل بمستوى مائل، وهذا يعرف بهطول القص (</a:t>
            </a:r>
            <a:r>
              <a:rPr lang="en-US" sz="2000" b="1" dirty="0"/>
              <a:t>shear slump</a:t>
            </a:r>
            <a:r>
              <a:rPr lang="ar-IQ" sz="2000" b="1" dirty="0"/>
              <a:t>)  حيث يحصل عادة في الخليط المتباين المكونات معبرا عن فقدان تماسك الخليط. وعند الحصول على هذا النوع من الهطول يلزم اعادة الفحص بتقليل محتوى الماء في الخليط لحين الحصول على الهطول الحقيقي.</a:t>
            </a:r>
            <a:endParaRPr lang="en-US" sz="2000" dirty="0"/>
          </a:p>
          <a:p>
            <a:pPr algn="just" rtl="1"/>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4113902"/>
            <a:ext cx="5112568" cy="212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593205" y="6237311"/>
            <a:ext cx="1957587" cy="369332"/>
          </a:xfrm>
          <a:prstGeom prst="rect">
            <a:avLst/>
          </a:prstGeom>
        </p:spPr>
        <p:txBody>
          <a:bodyPr wrap="none">
            <a:spAutoFit/>
          </a:bodyPr>
          <a:lstStyle/>
          <a:p>
            <a:r>
              <a:rPr lang="ar-IQ" b="1" dirty="0">
                <a:latin typeface="Calibri"/>
                <a:ea typeface="Calibri"/>
                <a:cs typeface="Arial"/>
              </a:rPr>
              <a:t>شكل (3) اشكال الهطول</a:t>
            </a:r>
            <a:endParaRPr lang="en-US" dirty="0"/>
          </a:p>
        </p:txBody>
      </p:sp>
    </p:spTree>
    <p:extLst>
      <p:ext uri="{BB962C8B-B14F-4D97-AF65-F5344CB8AC3E}">
        <p14:creationId xmlns:p14="http://schemas.microsoft.com/office/powerpoint/2010/main" val="316235397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to="" calcmode="lin" valueType="num">
                                      <p:cBhvr>
                                        <p:cTn id="7" dur="1" fill="hold"/>
                                        <p:tgtEl>
                                          <p:spTgt spid="1027"/>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699792" y="404664"/>
            <a:ext cx="3500462" cy="461665"/>
          </a:xfrm>
          <a:prstGeom prst="rect">
            <a:avLst/>
          </a:prstGeom>
          <a:ln>
            <a:headEnd/>
            <a:tailEnd/>
          </a:ln>
          <a:scene3d>
            <a:camera prst="obliqueTopLef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spAutoFit/>
          </a:bodyPr>
          <a:lstStyle/>
          <a:p>
            <a:pPr algn="ctr" rtl="1"/>
            <a:r>
              <a:rPr lang="en-US" sz="2400" b="1" dirty="0"/>
              <a:t>SLUMP TEST</a:t>
            </a:r>
            <a:endParaRPr lang="en-US" sz="2400" dirty="0"/>
          </a:p>
        </p:txBody>
      </p:sp>
      <p:sp>
        <p:nvSpPr>
          <p:cNvPr id="2" name="Rectangle 1"/>
          <p:cNvSpPr/>
          <p:nvPr/>
        </p:nvSpPr>
        <p:spPr>
          <a:xfrm>
            <a:off x="611560" y="1052736"/>
            <a:ext cx="7776863" cy="1323439"/>
          </a:xfrm>
          <a:prstGeom prst="rect">
            <a:avLst/>
          </a:prstGeom>
        </p:spPr>
        <p:txBody>
          <a:bodyPr wrap="square">
            <a:spAutoFit/>
          </a:bodyPr>
          <a:lstStyle/>
          <a:p>
            <a:pPr algn="just" rtl="1"/>
            <a:r>
              <a:rPr lang="ar-IQ" sz="2000" b="1" dirty="0"/>
              <a:t>يكون هطول الخلطات الصلبة (</a:t>
            </a:r>
            <a:r>
              <a:rPr lang="en-US" sz="2000" b="1" dirty="0"/>
              <a:t>stiff</a:t>
            </a:r>
            <a:r>
              <a:rPr lang="ar-IQ" sz="2000" b="1" dirty="0"/>
              <a:t>) القوام معدوما ، ولهذا فضمن الحدود التي تكون فيها الخلطات اكثر جفافا ، لا يمكن تقدير التغيرات الحاصة في خلطات خرسانية ذات قابلية تشغيل مختلفة. اما الخلطات الغنية بالإسمنت فيكون سلوكها عادة مقبولا وذلك لان الهطول حساسا للتغيرات الحاصلة في قابلية التشغيل. </a:t>
            </a:r>
            <a:endParaRPr lang="en-US" sz="2000" dirty="0"/>
          </a:p>
        </p:txBody>
      </p:sp>
      <p:sp>
        <p:nvSpPr>
          <p:cNvPr id="3" name="Rectangle 2"/>
          <p:cNvSpPr/>
          <p:nvPr/>
        </p:nvSpPr>
        <p:spPr>
          <a:xfrm>
            <a:off x="621488" y="2372582"/>
            <a:ext cx="7776862" cy="2246769"/>
          </a:xfrm>
          <a:prstGeom prst="rect">
            <a:avLst/>
          </a:prstGeom>
        </p:spPr>
        <p:txBody>
          <a:bodyPr wrap="square">
            <a:spAutoFit/>
          </a:bodyPr>
          <a:lstStyle/>
          <a:p>
            <a:pPr algn="just" rtl="1"/>
            <a:r>
              <a:rPr lang="ar-IQ" sz="2000" b="1" dirty="0"/>
              <a:t>ومع ذلك فان الخلطات الفقيرة بالإسمنت والتي تميل مكوناتها الى التباين (</a:t>
            </a:r>
            <a:r>
              <a:rPr lang="en-US" sz="2000" b="1" dirty="0"/>
              <a:t>harshness</a:t>
            </a:r>
            <a:r>
              <a:rPr lang="ar-IQ" sz="2000" b="1" dirty="0"/>
              <a:t>) يمكن ان تغير الهطول الحقيقي بسهولة الى هطول القص وربما الى الانهيار (</a:t>
            </a:r>
            <a:r>
              <a:rPr lang="en-US" sz="2000" b="1" dirty="0"/>
              <a:t>collapse</a:t>
            </a:r>
            <a:r>
              <a:rPr lang="ar-IQ" sz="2000" b="1" dirty="0"/>
              <a:t>) ، كما ويمكن ايضا الحصول على قيم للهطول مختلفة بدرجة كبيرة ، لنفس الخليط . ان قيم الهطول لقابليات التشغيل المختلفة مبينة في جدول رقم -2- ، وضمن حدود معينة فأن الخرسانة المبتلة القوام تكون اكثر قابلية للتشغيل من الخرسانة الجافة القوام ولكن الخلطات الخرسانية التي تكون ذات هطول مماثل قد تختلف قابلية تشغيلها وبالحقيقة فان الهطول ليس ذا صلة متينة بقابلية التشغيل</a:t>
            </a:r>
            <a:endParaRPr lang="en-US" sz="2000" dirty="0"/>
          </a:p>
        </p:txBody>
      </p:sp>
    </p:spTree>
    <p:extLst>
      <p:ext uri="{BB962C8B-B14F-4D97-AF65-F5344CB8AC3E}">
        <p14:creationId xmlns:p14="http://schemas.microsoft.com/office/powerpoint/2010/main" val="208330536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1403648" y="491481"/>
            <a:ext cx="7128875" cy="707886"/>
          </a:xfrm>
          <a:prstGeom prst="rect">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spAutoFit/>
          </a:bodyPr>
          <a:lstStyle/>
          <a:p>
            <a:pPr algn="ctr" rtl="1"/>
            <a:r>
              <a:rPr lang="ar-IQ" sz="2000" b="1" dirty="0"/>
              <a:t>جدول (2) قابلية التشغيل ، الهطول ، وعامل الرص للخرسانة المتضمنة ركاما مقاسه</a:t>
            </a:r>
            <a:endParaRPr lang="en-US" sz="2000" dirty="0"/>
          </a:p>
          <a:p>
            <a:pPr algn="ctr" rtl="1"/>
            <a:r>
              <a:rPr lang="ar-IQ" sz="2000" b="1" dirty="0"/>
              <a:t>الاقصى 19 او 38 مم (4/3 او 2/1  1 انج )</a:t>
            </a:r>
            <a:endParaRPr lang="en-US" sz="2000" dirty="0"/>
          </a:p>
        </p:txBody>
      </p:sp>
      <p:graphicFrame>
        <p:nvGraphicFramePr>
          <p:cNvPr id="2" name="Table 1"/>
          <p:cNvGraphicFramePr>
            <a:graphicFrameLocks noGrp="1"/>
          </p:cNvGraphicFramePr>
          <p:nvPr>
            <p:extLst>
              <p:ext uri="{D42A27DB-BD31-4B8C-83A1-F6EECF244321}">
                <p14:modId xmlns:p14="http://schemas.microsoft.com/office/powerpoint/2010/main" val="3253986565"/>
              </p:ext>
            </p:extLst>
          </p:nvPr>
        </p:nvGraphicFramePr>
        <p:xfrm>
          <a:off x="395536" y="1844824"/>
          <a:ext cx="8496944" cy="4392487"/>
        </p:xfrm>
        <a:graphic>
          <a:graphicData uri="http://schemas.openxmlformats.org/drawingml/2006/table">
            <a:tbl>
              <a:tblPr rtl="1" firstRow="1" firstCol="1" bandRow="1">
                <a:tableStyleId>{BDBED569-4797-4DF1-A0F4-6AAB3CD982D8}</a:tableStyleId>
              </a:tblPr>
              <a:tblGrid>
                <a:gridCol w="1838891">
                  <a:extLst>
                    <a:ext uri="{9D8B030D-6E8A-4147-A177-3AD203B41FA5}">
                      <a16:colId xmlns:a16="http://schemas.microsoft.com/office/drawing/2014/main" val="20000"/>
                    </a:ext>
                  </a:extLst>
                </a:gridCol>
                <a:gridCol w="1204791">
                  <a:extLst>
                    <a:ext uri="{9D8B030D-6E8A-4147-A177-3AD203B41FA5}">
                      <a16:colId xmlns:a16="http://schemas.microsoft.com/office/drawing/2014/main" val="20001"/>
                    </a:ext>
                  </a:extLst>
                </a:gridCol>
                <a:gridCol w="1014560">
                  <a:extLst>
                    <a:ext uri="{9D8B030D-6E8A-4147-A177-3AD203B41FA5}">
                      <a16:colId xmlns:a16="http://schemas.microsoft.com/office/drawing/2014/main" val="20002"/>
                    </a:ext>
                  </a:extLst>
                </a:gridCol>
                <a:gridCol w="1014560">
                  <a:extLst>
                    <a:ext uri="{9D8B030D-6E8A-4147-A177-3AD203B41FA5}">
                      <a16:colId xmlns:a16="http://schemas.microsoft.com/office/drawing/2014/main" val="20003"/>
                    </a:ext>
                  </a:extLst>
                </a:gridCol>
                <a:gridCol w="1014560">
                  <a:extLst>
                    <a:ext uri="{9D8B030D-6E8A-4147-A177-3AD203B41FA5}">
                      <a16:colId xmlns:a16="http://schemas.microsoft.com/office/drawing/2014/main" val="20004"/>
                    </a:ext>
                  </a:extLst>
                </a:gridCol>
                <a:gridCol w="2409582">
                  <a:extLst>
                    <a:ext uri="{9D8B030D-6E8A-4147-A177-3AD203B41FA5}">
                      <a16:colId xmlns:a16="http://schemas.microsoft.com/office/drawing/2014/main" val="20005"/>
                    </a:ext>
                  </a:extLst>
                </a:gridCol>
              </a:tblGrid>
              <a:tr h="301908">
                <a:tc rowSpan="2">
                  <a:txBody>
                    <a:bodyPr/>
                    <a:lstStyle/>
                    <a:p>
                      <a:pPr marL="0" marR="0" algn="ctr" rtl="1">
                        <a:lnSpc>
                          <a:spcPct val="115000"/>
                        </a:lnSpc>
                        <a:spcBef>
                          <a:spcPts val="0"/>
                        </a:spcBef>
                        <a:spcAft>
                          <a:spcPts val="0"/>
                        </a:spcAft>
                      </a:pPr>
                      <a:r>
                        <a:rPr lang="ar-IQ" sz="1600" dirty="0">
                          <a:effectLst/>
                        </a:rPr>
                        <a:t>درجة التشغيل</a:t>
                      </a:r>
                      <a:endParaRPr lang="en-US" sz="1600" b="1" dirty="0">
                        <a:effectLst/>
                        <a:latin typeface="Calibri"/>
                        <a:ea typeface="Calibri"/>
                        <a:cs typeface="Arial"/>
                      </a:endParaRPr>
                    </a:p>
                  </a:txBody>
                  <a:tcPr marL="68580" marR="68580" marT="0" marB="0" anchor="ctr"/>
                </a:tc>
                <a:tc gridSpan="2">
                  <a:txBody>
                    <a:bodyPr/>
                    <a:lstStyle/>
                    <a:p>
                      <a:pPr marL="0" marR="0" algn="ctr" rtl="1">
                        <a:lnSpc>
                          <a:spcPct val="115000"/>
                        </a:lnSpc>
                        <a:spcBef>
                          <a:spcPts val="0"/>
                        </a:spcBef>
                        <a:spcAft>
                          <a:spcPts val="0"/>
                        </a:spcAft>
                      </a:pPr>
                      <a:r>
                        <a:rPr lang="ar-IQ" sz="1600">
                          <a:effectLst/>
                        </a:rPr>
                        <a:t>الهطول</a:t>
                      </a:r>
                      <a:endParaRPr lang="en-US" sz="1600" b="1">
                        <a:effectLst/>
                        <a:latin typeface="Calibri"/>
                        <a:ea typeface="Calibri"/>
                        <a:cs typeface="Arial"/>
                      </a:endParaRPr>
                    </a:p>
                  </a:txBody>
                  <a:tcPr marL="68580" marR="68580" marT="0" marB="0" anchor="ctr"/>
                </a:tc>
                <a:tc hMerge="1">
                  <a:txBody>
                    <a:bodyPr/>
                    <a:lstStyle/>
                    <a:p>
                      <a:endParaRPr lang="en-US"/>
                    </a:p>
                  </a:txBody>
                  <a:tcPr/>
                </a:tc>
                <a:tc gridSpan="2">
                  <a:txBody>
                    <a:bodyPr/>
                    <a:lstStyle/>
                    <a:p>
                      <a:pPr marL="0" marR="0" algn="ctr" rtl="1">
                        <a:lnSpc>
                          <a:spcPct val="115000"/>
                        </a:lnSpc>
                        <a:spcBef>
                          <a:spcPts val="0"/>
                        </a:spcBef>
                        <a:spcAft>
                          <a:spcPts val="0"/>
                        </a:spcAft>
                      </a:pPr>
                      <a:r>
                        <a:rPr lang="ar-IQ" sz="1600">
                          <a:effectLst/>
                        </a:rPr>
                        <a:t>عامل الرص باستعمال</a:t>
                      </a:r>
                      <a:endParaRPr lang="en-US" sz="1600" b="1">
                        <a:effectLst/>
                        <a:latin typeface="Calibri"/>
                        <a:ea typeface="Calibri"/>
                        <a:cs typeface="Arial"/>
                      </a:endParaRPr>
                    </a:p>
                  </a:txBody>
                  <a:tcPr marL="68580" marR="68580" marT="0" marB="0" anchor="ctr"/>
                </a:tc>
                <a:tc hMerge="1">
                  <a:txBody>
                    <a:bodyPr/>
                    <a:lstStyle/>
                    <a:p>
                      <a:endParaRPr lang="en-US"/>
                    </a:p>
                  </a:txBody>
                  <a:tcPr/>
                </a:tc>
                <a:tc rowSpan="2">
                  <a:txBody>
                    <a:bodyPr/>
                    <a:lstStyle/>
                    <a:p>
                      <a:pPr marL="0" marR="0" algn="ctr" rtl="1">
                        <a:lnSpc>
                          <a:spcPct val="115000"/>
                        </a:lnSpc>
                        <a:spcBef>
                          <a:spcPts val="0"/>
                        </a:spcBef>
                        <a:spcAft>
                          <a:spcPts val="0"/>
                        </a:spcAft>
                      </a:pPr>
                      <a:r>
                        <a:rPr lang="ar-IQ" sz="1600" dirty="0">
                          <a:effectLst/>
                        </a:rPr>
                        <a:t>استعمالات الخرسانة</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0"/>
                  </a:ext>
                </a:extLst>
              </a:tr>
              <a:tr h="301908">
                <a:tc vMerge="1">
                  <a:txBody>
                    <a:bodyPr/>
                    <a:lstStyle/>
                    <a:p>
                      <a:endParaRPr lang="en-US"/>
                    </a:p>
                  </a:txBody>
                  <a:tcPr/>
                </a:tc>
                <a:tc>
                  <a:txBody>
                    <a:bodyPr/>
                    <a:lstStyle/>
                    <a:p>
                      <a:pPr marL="0" marR="0" algn="ctr" rtl="1">
                        <a:lnSpc>
                          <a:spcPct val="115000"/>
                        </a:lnSpc>
                        <a:spcBef>
                          <a:spcPts val="0"/>
                        </a:spcBef>
                        <a:spcAft>
                          <a:spcPts val="0"/>
                        </a:spcAft>
                      </a:pPr>
                      <a:r>
                        <a:rPr lang="ar-IQ" sz="1600">
                          <a:effectLst/>
                        </a:rPr>
                        <a:t>ملم</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انج</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dirty="0">
                          <a:effectLst/>
                        </a:rPr>
                        <a:t>جهاز صغير</a:t>
                      </a:r>
                      <a:endParaRPr lang="en-US" sz="1600" b="1" dirty="0">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dirty="0">
                          <a:effectLst/>
                        </a:rPr>
                        <a:t>جهاز كبير</a:t>
                      </a:r>
                      <a:endParaRPr lang="en-US" sz="1600" b="1" dirty="0">
                        <a:effectLst/>
                        <a:latin typeface="Calibri"/>
                        <a:ea typeface="Calibri"/>
                        <a:cs typeface="Arial"/>
                      </a:endParaRPr>
                    </a:p>
                  </a:txBody>
                  <a:tcPr marL="68580" marR="68580" marT="0" marB="0" anchor="ctr"/>
                </a:tc>
                <a:tc vMerge="1">
                  <a:txBody>
                    <a:bodyPr/>
                    <a:lstStyle/>
                    <a:p>
                      <a:endParaRPr lang="en-US"/>
                    </a:p>
                  </a:txBody>
                  <a:tcPr/>
                </a:tc>
                <a:extLst>
                  <a:ext uri="{0D108BD9-81ED-4DB2-BD59-A6C34878D82A}">
                    <a16:rowId xmlns:a16="http://schemas.microsoft.com/office/drawing/2014/main" val="10001"/>
                  </a:ext>
                </a:extLst>
              </a:tr>
              <a:tr h="624538">
                <a:tc>
                  <a:txBody>
                    <a:bodyPr/>
                    <a:lstStyle/>
                    <a:p>
                      <a:pPr marL="0" marR="0" algn="ctr" rtl="1">
                        <a:lnSpc>
                          <a:spcPct val="115000"/>
                        </a:lnSpc>
                        <a:spcBef>
                          <a:spcPts val="0"/>
                        </a:spcBef>
                        <a:spcAft>
                          <a:spcPts val="0"/>
                        </a:spcAft>
                      </a:pPr>
                      <a:r>
                        <a:rPr lang="ar-IQ" sz="1600">
                          <a:effectLst/>
                        </a:rPr>
                        <a:t>واطئة جدا</a:t>
                      </a:r>
                      <a:endParaRPr lang="en-US" sz="1600">
                        <a:effectLst/>
                      </a:endParaRPr>
                    </a:p>
                    <a:p>
                      <a:pPr marL="0" marR="0" algn="ctr" rtl="1">
                        <a:lnSpc>
                          <a:spcPct val="115000"/>
                        </a:lnSpc>
                        <a:spcBef>
                          <a:spcPts val="0"/>
                        </a:spcBef>
                        <a:spcAft>
                          <a:spcPts val="0"/>
                        </a:spcAft>
                      </a:pPr>
                      <a:r>
                        <a:rPr lang="ar-IQ" sz="1600">
                          <a:effectLst/>
                        </a:rPr>
                        <a:t>(</a:t>
                      </a:r>
                      <a:r>
                        <a:rPr lang="en-US" sz="1600">
                          <a:effectLst/>
                        </a:rPr>
                        <a:t>very low</a:t>
                      </a:r>
                      <a:r>
                        <a:rPr lang="ar-IQ" sz="1600">
                          <a:effectLst/>
                        </a:rPr>
                        <a:t>)</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0-25</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0-1</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0.78</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en-US" sz="1600">
                          <a:effectLst/>
                        </a:rPr>
                        <a:t>0.80</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خرسانة للطرق مرصوصة بالاهتزاز (الرج)</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2"/>
                  </a:ext>
                </a:extLst>
              </a:tr>
              <a:tr h="1592427">
                <a:tc>
                  <a:txBody>
                    <a:bodyPr/>
                    <a:lstStyle/>
                    <a:p>
                      <a:pPr marL="0" marR="0" algn="ctr" rtl="1">
                        <a:lnSpc>
                          <a:spcPct val="115000"/>
                        </a:lnSpc>
                        <a:spcBef>
                          <a:spcPts val="0"/>
                        </a:spcBef>
                        <a:spcAft>
                          <a:spcPts val="0"/>
                        </a:spcAft>
                      </a:pPr>
                      <a:r>
                        <a:rPr lang="ar-IQ" sz="1600">
                          <a:effectLst/>
                        </a:rPr>
                        <a:t>واطئة (</a:t>
                      </a:r>
                      <a:r>
                        <a:rPr lang="en-US" sz="1600">
                          <a:effectLst/>
                        </a:rPr>
                        <a:t>low</a:t>
                      </a:r>
                      <a:r>
                        <a:rPr lang="ar-IQ" sz="1600">
                          <a:effectLst/>
                        </a:rPr>
                        <a:t>)</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25-50</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1-2</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0.85</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0.87</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خرسانة للطرق مرصوصة بالأجهزة اليدوية- خرسانة كتلية (</a:t>
                      </a:r>
                      <a:r>
                        <a:rPr lang="en-US" sz="1600">
                          <a:effectLst/>
                        </a:rPr>
                        <a:t>mass concrete</a:t>
                      </a:r>
                      <a:r>
                        <a:rPr lang="ar-IQ" sz="1600">
                          <a:effectLst/>
                        </a:rPr>
                        <a:t>) للأساسات من غير رص – خرسانة للمقاطع القليلة التسليح، باستعمال الهزازات</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3"/>
                  </a:ext>
                </a:extLst>
              </a:tr>
              <a:tr h="947168">
                <a:tc>
                  <a:txBody>
                    <a:bodyPr/>
                    <a:lstStyle/>
                    <a:p>
                      <a:pPr marL="0" marR="0" algn="ctr" rtl="1">
                        <a:lnSpc>
                          <a:spcPct val="115000"/>
                        </a:lnSpc>
                        <a:spcBef>
                          <a:spcPts val="0"/>
                        </a:spcBef>
                        <a:spcAft>
                          <a:spcPts val="0"/>
                        </a:spcAft>
                      </a:pPr>
                      <a:r>
                        <a:rPr lang="ar-IQ" sz="1600">
                          <a:effectLst/>
                        </a:rPr>
                        <a:t>متوسطة (</a:t>
                      </a:r>
                      <a:r>
                        <a:rPr lang="en-US" sz="1600">
                          <a:effectLst/>
                        </a:rPr>
                        <a:t>medium</a:t>
                      </a:r>
                      <a:r>
                        <a:rPr lang="ar-IQ" sz="1600">
                          <a:effectLst/>
                        </a:rPr>
                        <a:t>)</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50-100</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2-4</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0.92</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0.94</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خرسانة مسلحة للإعمال الاعتيادية مرصوصة يدويا – خرسانة للمقاطع الكثيفة التسليح وباستعمال الهزازات</a:t>
                      </a:r>
                      <a:endParaRPr lang="en-US" sz="1600" b="1">
                        <a:effectLst/>
                        <a:latin typeface="Calibri"/>
                        <a:ea typeface="Calibri"/>
                        <a:cs typeface="Arial"/>
                      </a:endParaRPr>
                    </a:p>
                  </a:txBody>
                  <a:tcPr marL="68580" marR="68580" marT="0" marB="0" anchor="ctr"/>
                </a:tc>
                <a:extLst>
                  <a:ext uri="{0D108BD9-81ED-4DB2-BD59-A6C34878D82A}">
                    <a16:rowId xmlns:a16="http://schemas.microsoft.com/office/drawing/2014/main" val="10004"/>
                  </a:ext>
                </a:extLst>
              </a:tr>
              <a:tr h="624538">
                <a:tc>
                  <a:txBody>
                    <a:bodyPr/>
                    <a:lstStyle/>
                    <a:p>
                      <a:pPr marL="0" marR="0" algn="ctr" rtl="1">
                        <a:lnSpc>
                          <a:spcPct val="115000"/>
                        </a:lnSpc>
                        <a:spcBef>
                          <a:spcPts val="0"/>
                        </a:spcBef>
                        <a:spcAft>
                          <a:spcPts val="0"/>
                        </a:spcAft>
                      </a:pPr>
                      <a:r>
                        <a:rPr lang="ar-IQ" sz="1600">
                          <a:effectLst/>
                        </a:rPr>
                        <a:t>عالية (</a:t>
                      </a:r>
                      <a:r>
                        <a:rPr lang="en-US" sz="1600">
                          <a:effectLst/>
                        </a:rPr>
                        <a:t>high</a:t>
                      </a:r>
                      <a:r>
                        <a:rPr lang="ar-IQ" sz="1600">
                          <a:effectLst/>
                        </a:rPr>
                        <a:t>)</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100-175</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a:effectLst/>
                        </a:rPr>
                        <a:t>4-7</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0.95</a:t>
                      </a:r>
                      <a:endParaRPr lang="en-US" sz="1600" b="1">
                        <a:effectLst/>
                        <a:latin typeface="Calibri"/>
                        <a:ea typeface="Calibri"/>
                        <a:cs typeface="Arial"/>
                      </a:endParaRPr>
                    </a:p>
                  </a:txBody>
                  <a:tcPr marL="68580" marR="68580" marT="0" marB="0" anchor="ctr"/>
                </a:tc>
                <a:tc>
                  <a:txBody>
                    <a:bodyPr/>
                    <a:lstStyle/>
                    <a:p>
                      <a:pPr marL="0" marR="0" algn="ctr" rtl="0">
                        <a:lnSpc>
                          <a:spcPct val="115000"/>
                        </a:lnSpc>
                        <a:spcBef>
                          <a:spcPts val="0"/>
                        </a:spcBef>
                        <a:spcAft>
                          <a:spcPts val="0"/>
                        </a:spcAft>
                      </a:pPr>
                      <a:r>
                        <a:rPr lang="en-US" sz="1600">
                          <a:effectLst/>
                        </a:rPr>
                        <a:t>0.96</a:t>
                      </a:r>
                      <a:endParaRPr lang="en-US" sz="1600" b="1">
                        <a:effectLst/>
                        <a:latin typeface="Calibri"/>
                        <a:ea typeface="Calibri"/>
                        <a:cs typeface="Arial"/>
                      </a:endParaRPr>
                    </a:p>
                  </a:txBody>
                  <a:tcPr marL="68580" marR="68580" marT="0" marB="0" anchor="ctr"/>
                </a:tc>
                <a:tc>
                  <a:txBody>
                    <a:bodyPr/>
                    <a:lstStyle/>
                    <a:p>
                      <a:pPr marL="0" marR="0" algn="ctr" rtl="1">
                        <a:lnSpc>
                          <a:spcPct val="115000"/>
                        </a:lnSpc>
                        <a:spcBef>
                          <a:spcPts val="0"/>
                        </a:spcBef>
                        <a:spcAft>
                          <a:spcPts val="0"/>
                        </a:spcAft>
                      </a:pPr>
                      <a:r>
                        <a:rPr lang="ar-IQ" sz="1600" dirty="0">
                          <a:effectLst/>
                        </a:rPr>
                        <a:t>خرسانة للمقاطع الكثيفة التسليح جدا والغير الملائمة للاهتزاز</a:t>
                      </a:r>
                      <a:endParaRPr lang="en-US" sz="1600" b="1" dirty="0">
                        <a:effectLst/>
                        <a:latin typeface="Calibri"/>
                        <a:ea typeface="Calibri"/>
                        <a:cs typeface="Arial"/>
                      </a:endParaRP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2697801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500" decel="50000" fill="hold">
                                          <p:stCondLst>
                                            <p:cond delay="0"/>
                                          </p:stCondLst>
                                        </p:cTn>
                                        <p:tgtEl>
                                          <p:spTgt spid="409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9"/>
                                        </p:tgtEl>
                                        <p:attrNameLst>
                                          <p:attrName>ppt_w</p:attrName>
                                        </p:attrNameLst>
                                      </p:cBhvr>
                                      <p:tavLst>
                                        <p:tav tm="0">
                                          <p:val>
                                            <p:strVal val="#ppt_w*.05"/>
                                          </p:val>
                                        </p:tav>
                                        <p:tav tm="100000">
                                          <p:val>
                                            <p:strVal val="#ppt_w"/>
                                          </p:val>
                                        </p:tav>
                                      </p:tavLst>
                                    </p:anim>
                                    <p:anim calcmode="lin" valueType="num">
                                      <p:cBhvr>
                                        <p:cTn id="10" dur="1000" fill="hold"/>
                                        <p:tgtEl>
                                          <p:spTgt spid="409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015573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71472" y="214290"/>
            <a:ext cx="2143140" cy="1071570"/>
          </a:xfrm>
          <a:prstGeom prst="ellipse">
            <a:avLst/>
          </a:prstGeom>
        </p:spPr>
        <p:style>
          <a:lnRef idx="0">
            <a:schemeClr val="accent2"/>
          </a:lnRef>
          <a:fillRef idx="3">
            <a:schemeClr val="accent2"/>
          </a:fillRef>
          <a:effectRef idx="3">
            <a:schemeClr val="accent2"/>
          </a:effectRef>
          <a:fontRef idx="minor">
            <a:schemeClr val="lt1"/>
          </a:fontRef>
        </p:style>
        <p:txBody>
          <a:bodyPr rtlCol="1" anchor="ctr"/>
          <a:lstStyle/>
          <a:p>
            <a:pPr algn="ctr">
              <a:defRPr/>
            </a:pPr>
            <a:endParaRPr lang="ar-IQ"/>
          </a:p>
        </p:txBody>
      </p:sp>
      <p:sp>
        <p:nvSpPr>
          <p:cNvPr id="73751" name="Rectangle 1"/>
          <p:cNvSpPr>
            <a:spLocks noChangeArrowheads="1"/>
          </p:cNvSpPr>
          <p:nvPr/>
        </p:nvSpPr>
        <p:spPr bwMode="auto">
          <a:xfrm>
            <a:off x="785813" y="428694"/>
            <a:ext cx="1714500" cy="707886"/>
          </a:xfrm>
          <a:prstGeom prst="rect">
            <a:avLst/>
          </a:prstGeom>
          <a:noFill/>
          <a:ln w="9525">
            <a:noFill/>
            <a:miter lim="800000"/>
            <a:headEnd/>
            <a:tailEnd/>
          </a:ln>
        </p:spPr>
        <p:txBody>
          <a:bodyPr wrap="square" anchor="ctr">
            <a:spAutoFit/>
          </a:bodyPr>
          <a:lstStyle/>
          <a:p>
            <a:pPr algn="ctr" rtl="1"/>
            <a:r>
              <a:rPr lang="en-US" sz="2000" b="1" dirty="0">
                <a:latin typeface="Bodoni MT Black" pitchFamily="18" charset="0"/>
                <a:ea typeface="Times New Roman" pitchFamily="18" charset="0"/>
                <a:cs typeface="Simplified Arabic" pitchFamily="2" charset="-78"/>
              </a:rPr>
              <a:t>Concrete</a:t>
            </a:r>
          </a:p>
          <a:p>
            <a:pPr algn="ctr" rtl="1"/>
            <a:r>
              <a:rPr lang="en-US" sz="2000" b="1" dirty="0">
                <a:latin typeface="Bodoni MT Black" pitchFamily="18" charset="0"/>
                <a:ea typeface="Times New Roman" pitchFamily="18" charset="0"/>
                <a:cs typeface="Simplified Arabic" pitchFamily="2" charset="-78"/>
              </a:rPr>
              <a:t>Technology</a:t>
            </a:r>
            <a:endParaRPr lang="ar-SA" sz="2000" dirty="0">
              <a:latin typeface="Bodoni MT Black" pitchFamily="18" charset="0"/>
              <a:ea typeface="Times New Roman" pitchFamily="18" charset="0"/>
              <a:cs typeface="Simplified Arabic" pitchFamily="2" charset="-78"/>
            </a:endParaRPr>
          </a:p>
        </p:txBody>
      </p:sp>
      <p:sp>
        <p:nvSpPr>
          <p:cNvPr id="13" name="Rectangle 4"/>
          <p:cNvSpPr>
            <a:spLocks noChangeArrowheads="1"/>
          </p:cNvSpPr>
          <p:nvPr/>
        </p:nvSpPr>
        <p:spPr bwMode="auto">
          <a:xfrm>
            <a:off x="3059832" y="548680"/>
            <a:ext cx="5940152" cy="5170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spAutoFit/>
          </a:bodyPr>
          <a:lstStyle/>
          <a:p>
            <a:pPr marR="0" lvl="0" algn="just" rtl="1">
              <a:lnSpc>
                <a:spcPct val="115000"/>
              </a:lnSpc>
              <a:spcBef>
                <a:spcPts val="0"/>
              </a:spcBef>
              <a:spcAft>
                <a:spcPts val="1000"/>
              </a:spcAft>
            </a:pPr>
            <a:r>
              <a:rPr lang="ar-IQ" sz="2400" b="1" dirty="0">
                <a:latin typeface="Calibri"/>
                <a:ea typeface="Calibri"/>
              </a:rPr>
              <a:t>ب. فحص عامل الرص (</a:t>
            </a:r>
            <a:r>
              <a:rPr lang="en-US" sz="2400" b="1" dirty="0">
                <a:latin typeface="Calibri"/>
                <a:ea typeface="Calibri"/>
              </a:rPr>
              <a:t>Compacting Factor Test</a:t>
            </a:r>
            <a:r>
              <a:rPr lang="ar-IQ" sz="2400" b="1" dirty="0">
                <a:latin typeface="Calibri"/>
                <a:ea typeface="Calibri"/>
              </a:rPr>
              <a:t>)</a:t>
            </a:r>
            <a:endParaRPr lang="en-US" dirty="0">
              <a:latin typeface="Calibri"/>
              <a:ea typeface="Calibri"/>
            </a:endParaRPr>
          </a:p>
        </p:txBody>
      </p:sp>
      <p:sp>
        <p:nvSpPr>
          <p:cNvPr id="2" name="Rectangle 1"/>
          <p:cNvSpPr/>
          <p:nvPr/>
        </p:nvSpPr>
        <p:spPr>
          <a:xfrm>
            <a:off x="2627784" y="1296203"/>
            <a:ext cx="6352812" cy="1631216"/>
          </a:xfrm>
          <a:prstGeom prst="rect">
            <a:avLst/>
          </a:prstGeom>
        </p:spPr>
        <p:txBody>
          <a:bodyPr wrap="square">
            <a:spAutoFit/>
          </a:bodyPr>
          <a:lstStyle/>
          <a:p>
            <a:pPr algn="just" rtl="1"/>
            <a:r>
              <a:rPr lang="ar-IQ" sz="2000" b="1" dirty="0">
                <a:latin typeface="+mn-lt"/>
                <a:cs typeface="+mj-cs"/>
              </a:rPr>
              <a:t>بصورة عامة ، ليست هناك طريقة مقبولة للقياس المباشر لقابلية التشغيل ، اي قياس مقدار الشغل اللازم للحصول على رص متكامل للخرسانة ولكن فحص عامل الرص ، الذي يعتبر اكثر جدارة بالاعتماد من الفحوصات الاخرى لقابلية التشغيل ، يستعمل اسلوب عكسي ، اذ يتضمن تعيين درجة الرص الحاصلة لمقدار قياسي من الشغل . </a:t>
            </a:r>
            <a:endParaRPr lang="en-US" sz="2000" b="1" dirty="0">
              <a:latin typeface="+mn-lt"/>
              <a:cs typeface="+mj-cs"/>
            </a:endParaRPr>
          </a:p>
        </p:txBody>
      </p:sp>
      <p:sp>
        <p:nvSpPr>
          <p:cNvPr id="3" name="Rectangle 2"/>
          <p:cNvSpPr/>
          <p:nvPr/>
        </p:nvSpPr>
        <p:spPr>
          <a:xfrm>
            <a:off x="2714612" y="2927419"/>
            <a:ext cx="6265984" cy="1938992"/>
          </a:xfrm>
          <a:prstGeom prst="rect">
            <a:avLst/>
          </a:prstGeom>
        </p:spPr>
        <p:txBody>
          <a:bodyPr wrap="square">
            <a:spAutoFit/>
          </a:bodyPr>
          <a:lstStyle/>
          <a:p>
            <a:pPr algn="just" rtl="1">
              <a:lnSpc>
                <a:spcPct val="150000"/>
              </a:lnSpc>
              <a:spcBef>
                <a:spcPts val="0"/>
              </a:spcBef>
              <a:spcAft>
                <a:spcPts val="0"/>
              </a:spcAft>
              <a:tabLst>
                <a:tab pos="5243195" algn="l"/>
              </a:tabLst>
            </a:pPr>
            <a:r>
              <a:rPr lang="ar-IQ" sz="2000" b="1" dirty="0">
                <a:latin typeface="+mn-lt"/>
                <a:cs typeface="+mj-cs"/>
              </a:rPr>
              <a:t>والشغل المؤثر يشمل الشغل المبذول للتغلب على الاحتكاك السطحي ولكن هذا الاحتكاك يقلل الى الحد الادنى وبذلك فان النسبة من الشغل المبذول يصرف في التغلب على الاحتكاك الداخلي بين اجزاء الخرسانة، لهذا السبب يعتبر هذا الفحص كمقياس جيد لقابلية تشغيل الخرسانة.</a:t>
            </a:r>
            <a:endParaRPr lang="en-US" sz="2000" b="1" dirty="0">
              <a:latin typeface="+mn-lt"/>
              <a:cs typeface="+mj-cs"/>
            </a:endParaRPr>
          </a:p>
        </p:txBody>
      </p:sp>
    </p:spTree>
    <p:extLst>
      <p:ext uri="{BB962C8B-B14F-4D97-AF65-F5344CB8AC3E}">
        <p14:creationId xmlns:p14="http://schemas.microsoft.com/office/powerpoint/2010/main" val="330038737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3751"/>
                                        </p:tgtEl>
                                        <p:attrNameLst>
                                          <p:attrName>style.visibility</p:attrName>
                                        </p:attrNameLst>
                                      </p:cBhvr>
                                      <p:to>
                                        <p:strVal val="visible"/>
                                      </p:to>
                                    </p:set>
                                    <p:animEffect transition="in" filter="wipe(down)">
                                      <p:cBhvr>
                                        <p:cTn id="23" dur="580">
                                          <p:stCondLst>
                                            <p:cond delay="0"/>
                                          </p:stCondLst>
                                        </p:cTn>
                                        <p:tgtEl>
                                          <p:spTgt spid="73751"/>
                                        </p:tgtEl>
                                      </p:cBhvr>
                                    </p:animEffect>
                                    <p:anim calcmode="lin" valueType="num">
                                      <p:cBhvr>
                                        <p:cTn id="24" dur="1822" tmFilter="0,0; 0.14,0.36; 0.43,0.73; 0.71,0.91; 1.0,1.0">
                                          <p:stCondLst>
                                            <p:cond delay="0"/>
                                          </p:stCondLst>
                                        </p:cTn>
                                        <p:tgtEl>
                                          <p:spTgt spid="7375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375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375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375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3751"/>
                                        </p:tgtEl>
                                        <p:attrNameLst>
                                          <p:attrName>ppt_y</p:attrName>
                                        </p:attrNameLst>
                                      </p:cBhvr>
                                      <p:tavLst>
                                        <p:tav tm="0" fmla="#ppt_y-sin(pi*$)/81">
                                          <p:val>
                                            <p:fltVal val="0"/>
                                          </p:val>
                                        </p:tav>
                                        <p:tav tm="100000">
                                          <p:val>
                                            <p:fltVal val="1"/>
                                          </p:val>
                                        </p:tav>
                                      </p:tavLst>
                                    </p:anim>
                                    <p:animScale>
                                      <p:cBhvr>
                                        <p:cTn id="29" dur="26">
                                          <p:stCondLst>
                                            <p:cond delay="650"/>
                                          </p:stCondLst>
                                        </p:cTn>
                                        <p:tgtEl>
                                          <p:spTgt spid="73751"/>
                                        </p:tgtEl>
                                      </p:cBhvr>
                                      <p:to x="100000" y="60000"/>
                                    </p:animScale>
                                    <p:animScale>
                                      <p:cBhvr>
                                        <p:cTn id="30" dur="166" decel="50000">
                                          <p:stCondLst>
                                            <p:cond delay="676"/>
                                          </p:stCondLst>
                                        </p:cTn>
                                        <p:tgtEl>
                                          <p:spTgt spid="73751"/>
                                        </p:tgtEl>
                                      </p:cBhvr>
                                      <p:to x="100000" y="100000"/>
                                    </p:animScale>
                                    <p:animScale>
                                      <p:cBhvr>
                                        <p:cTn id="31" dur="26">
                                          <p:stCondLst>
                                            <p:cond delay="1312"/>
                                          </p:stCondLst>
                                        </p:cTn>
                                        <p:tgtEl>
                                          <p:spTgt spid="73751"/>
                                        </p:tgtEl>
                                      </p:cBhvr>
                                      <p:to x="100000" y="80000"/>
                                    </p:animScale>
                                    <p:animScale>
                                      <p:cBhvr>
                                        <p:cTn id="32" dur="166" decel="50000">
                                          <p:stCondLst>
                                            <p:cond delay="1338"/>
                                          </p:stCondLst>
                                        </p:cTn>
                                        <p:tgtEl>
                                          <p:spTgt spid="73751"/>
                                        </p:tgtEl>
                                      </p:cBhvr>
                                      <p:to x="100000" y="100000"/>
                                    </p:animScale>
                                    <p:animScale>
                                      <p:cBhvr>
                                        <p:cTn id="33" dur="26">
                                          <p:stCondLst>
                                            <p:cond delay="1642"/>
                                          </p:stCondLst>
                                        </p:cTn>
                                        <p:tgtEl>
                                          <p:spTgt spid="73751"/>
                                        </p:tgtEl>
                                      </p:cBhvr>
                                      <p:to x="100000" y="90000"/>
                                    </p:animScale>
                                    <p:animScale>
                                      <p:cBhvr>
                                        <p:cTn id="34" dur="166" decel="50000">
                                          <p:stCondLst>
                                            <p:cond delay="1668"/>
                                          </p:stCondLst>
                                        </p:cTn>
                                        <p:tgtEl>
                                          <p:spTgt spid="73751"/>
                                        </p:tgtEl>
                                      </p:cBhvr>
                                      <p:to x="100000" y="100000"/>
                                    </p:animScale>
                                    <p:animScale>
                                      <p:cBhvr>
                                        <p:cTn id="35" dur="26">
                                          <p:stCondLst>
                                            <p:cond delay="1808"/>
                                          </p:stCondLst>
                                        </p:cTn>
                                        <p:tgtEl>
                                          <p:spTgt spid="73751"/>
                                        </p:tgtEl>
                                      </p:cBhvr>
                                      <p:to x="100000" y="95000"/>
                                    </p:animScale>
                                    <p:animScale>
                                      <p:cBhvr>
                                        <p:cTn id="36" dur="166" decel="50000">
                                          <p:stCondLst>
                                            <p:cond delay="1834"/>
                                          </p:stCondLst>
                                        </p:cTn>
                                        <p:tgtEl>
                                          <p:spTgt spid="73751"/>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1" grpId="0"/>
      <p:bldP spid="13" grpId="0" animBg="1"/>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2195736" y="872812"/>
            <a:ext cx="6144311" cy="52322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algn="justLow" rtl="1">
              <a:defRPr/>
            </a:pPr>
            <a:r>
              <a:rPr lang="ar-IQ" sz="2800" b="1" dirty="0">
                <a:ea typeface="Calibri"/>
              </a:rPr>
              <a:t>فحص عامل الرص (</a:t>
            </a:r>
            <a:r>
              <a:rPr lang="en-US" sz="2800" b="1" dirty="0">
                <a:ea typeface="Calibri"/>
              </a:rPr>
              <a:t>Compacting Factor Test</a:t>
            </a:r>
            <a:r>
              <a:rPr lang="ar-IQ" sz="2800" b="1" dirty="0">
                <a:ea typeface="Calibri"/>
              </a:rPr>
              <a:t>)</a:t>
            </a:r>
            <a:endParaRPr lang="ar-SA" sz="2800" b="1" dirty="0"/>
          </a:p>
        </p:txBody>
      </p:sp>
      <p:sp>
        <p:nvSpPr>
          <p:cNvPr id="2" name="Rectangle 1"/>
          <p:cNvSpPr/>
          <p:nvPr/>
        </p:nvSpPr>
        <p:spPr>
          <a:xfrm>
            <a:off x="458732" y="1484784"/>
            <a:ext cx="8208912" cy="3609001"/>
          </a:xfrm>
          <a:prstGeom prst="rect">
            <a:avLst/>
          </a:prstGeom>
        </p:spPr>
        <p:txBody>
          <a:bodyPr wrap="square">
            <a:spAutoFit/>
          </a:bodyPr>
          <a:lstStyle/>
          <a:p>
            <a:pPr marL="228600" marR="0" algn="justLow" rtl="1">
              <a:lnSpc>
                <a:spcPct val="115000"/>
              </a:lnSpc>
              <a:spcBef>
                <a:spcPts val="0"/>
              </a:spcBef>
              <a:spcAft>
                <a:spcPts val="1000"/>
              </a:spcAft>
            </a:pPr>
            <a:r>
              <a:rPr lang="ar-IQ" sz="2000" b="1" dirty="0">
                <a:latin typeface="Calibri"/>
                <a:ea typeface="Calibri"/>
                <a:cs typeface="Arial"/>
              </a:rPr>
              <a:t>تقاس درجة الرص التي تعرف بعامل الرص بنسبة الوزن (</a:t>
            </a:r>
            <a:r>
              <a:rPr lang="en-US" sz="2000" b="1" dirty="0">
                <a:latin typeface="Calibri"/>
                <a:ea typeface="Calibri"/>
                <a:cs typeface="Arial"/>
              </a:rPr>
              <a:t>weight ratio</a:t>
            </a:r>
            <a:r>
              <a:rPr lang="ar-IQ" sz="2000" b="1" dirty="0">
                <a:latin typeface="Calibri"/>
                <a:ea typeface="Calibri"/>
                <a:cs typeface="Arial"/>
              </a:rPr>
              <a:t>) اي نسبة وزن الخرسانة المرصوصة جزئيا ، تحت تأثير الجهد القياسي المؤثر عليه اثناء الفحص ، الى وزن نفس الخرسانة المرصوصة كليا. يمكن اجراء الفحص بموجب الطريقة المبينة في المواصفات القياسية البريطانية (</a:t>
            </a:r>
            <a:r>
              <a:rPr lang="en-US" sz="2000" b="1" dirty="0">
                <a:latin typeface="Calibri"/>
                <a:ea typeface="Calibri"/>
                <a:cs typeface="Arial"/>
              </a:rPr>
              <a:t>B.s.1881: part 2:1970</a:t>
            </a:r>
            <a:r>
              <a:rPr lang="ar-IQ" sz="2000" b="1" dirty="0">
                <a:latin typeface="Calibri"/>
                <a:ea typeface="Calibri"/>
                <a:cs typeface="Arial"/>
              </a:rPr>
              <a:t>) وذلك باستعمال جهاز يتكون من أناءين بشكل مخروط ناقص واسطوانة واحدة ، مرتبة كما موضح في شكل رقم </a:t>
            </a:r>
            <a:r>
              <a:rPr lang="en-US" sz="2000" b="1" dirty="0">
                <a:latin typeface="Calibri"/>
                <a:ea typeface="Calibri"/>
                <a:cs typeface="Arial"/>
              </a:rPr>
              <a:t>-</a:t>
            </a:r>
            <a:r>
              <a:rPr lang="ar-IQ" sz="2000" b="1" dirty="0">
                <a:latin typeface="Calibri"/>
                <a:ea typeface="Calibri"/>
                <a:cs typeface="Arial"/>
              </a:rPr>
              <a:t>4- ، حيث تكون سطوحها الداخلية مصقولة لغرض تقليل الاحتكاك السطحي بينها وبين الخرسانة الملامسة لها . يملأ المخروط الناقص العلوي بالخرسانة ، بصورة هادئة كي لا ينجز عليها شغل يؤدي الى رصها ، ثم تفتح بوابته مباشرة بعد ملئه لغرض السماح للخرسانة بالسقوط تحت تأثير وزنها الذاتي في المخروط الناقص التالي والذي يكون اصغر من المخروط الناقص العلوي لهذا يمتلأ بالخرسانة ويفيض وبذلك يتضمن تقريبا نفس كمية الخرسانة في الحالة القياسية.</a:t>
            </a:r>
            <a:endParaRPr lang="en-US" sz="1600" dirty="0">
              <a:effectLst/>
              <a:latin typeface="Calibri"/>
              <a:ea typeface="Calibri"/>
              <a:cs typeface="Arial"/>
            </a:endParaRPr>
          </a:p>
        </p:txBody>
      </p:sp>
    </p:spTree>
    <p:extLst>
      <p:ext uri="{BB962C8B-B14F-4D97-AF65-F5344CB8AC3E}">
        <p14:creationId xmlns:p14="http://schemas.microsoft.com/office/powerpoint/2010/main" val="171812773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5123"/>
                                        </p:tgtEl>
                                        <p:attrNameLst>
                                          <p:attrName>style.visibility</p:attrName>
                                        </p:attrNameLst>
                                      </p:cBhvr>
                                      <p:to>
                                        <p:strVal val="visible"/>
                                      </p:to>
                                    </p:set>
                                    <p:animEffect transition="in" filter="fade">
                                      <p:cBhvr>
                                        <p:cTn id="7" dur="1000"/>
                                        <p:tgtEl>
                                          <p:spTgt spid="5123"/>
                                        </p:tgtEl>
                                      </p:cBhvr>
                                    </p:animEffect>
                                    <p:anim calcmode="lin" valueType="num">
                                      <p:cBhvr>
                                        <p:cTn id="8" dur="1000" fill="hold"/>
                                        <p:tgtEl>
                                          <p:spTgt spid="5123"/>
                                        </p:tgtEl>
                                        <p:attrNameLst>
                                          <p:attrName>ppt_x</p:attrName>
                                        </p:attrNameLst>
                                      </p:cBhvr>
                                      <p:tavLst>
                                        <p:tav tm="0">
                                          <p:val>
                                            <p:strVal val="#ppt_x-.1"/>
                                          </p:val>
                                        </p:tav>
                                        <p:tav tm="100000">
                                          <p:val>
                                            <p:strVal val="#ppt_x"/>
                                          </p:val>
                                        </p:tav>
                                      </p:tavLst>
                                    </p:anim>
                                    <p:anim calcmode="lin" valueType="num">
                                      <p:cBhvr>
                                        <p:cTn id="9" dur="1000" fill="hold"/>
                                        <p:tgtEl>
                                          <p:spTgt spid="5123"/>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flipH="1">
            <a:off x="1633025" y="332656"/>
            <a:ext cx="6408710"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r" rtl="1" eaLnBrk="0" hangingPunct="0">
              <a:defRPr/>
            </a:pPr>
            <a:r>
              <a:rPr lang="ar-IQ" sz="2800" b="1" dirty="0">
                <a:ea typeface="Calibri"/>
              </a:rPr>
              <a:t>فحص عامل الرص (</a:t>
            </a:r>
            <a:r>
              <a:rPr lang="en-US" sz="2800" b="1" dirty="0">
                <a:ea typeface="Calibri"/>
              </a:rPr>
              <a:t>Compacting Factor Test</a:t>
            </a:r>
            <a:r>
              <a:rPr lang="ar-IQ" sz="2800" b="1" dirty="0">
                <a:ea typeface="Calibri"/>
              </a:rPr>
              <a:t>)</a:t>
            </a:r>
            <a:endParaRPr lang="ar-SA" sz="2800" b="1" dirty="0">
              <a:solidFill>
                <a:schemeClr val="tx1"/>
              </a:solidFill>
              <a:latin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5" y="1331913"/>
            <a:ext cx="4032448" cy="490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07904" y="6246077"/>
            <a:ext cx="2258952" cy="369332"/>
          </a:xfrm>
          <a:prstGeom prst="rect">
            <a:avLst/>
          </a:prstGeom>
        </p:spPr>
        <p:txBody>
          <a:bodyPr wrap="none">
            <a:spAutoFit/>
          </a:bodyPr>
          <a:lstStyle/>
          <a:p>
            <a:r>
              <a:rPr lang="ar-IQ" b="1" dirty="0">
                <a:latin typeface="Calibri"/>
                <a:ea typeface="Calibri"/>
                <a:cs typeface="Arial"/>
              </a:rPr>
              <a:t>شكل (4) جهاز عامل الرص</a:t>
            </a:r>
            <a:endParaRPr lang="en-US" dirty="0"/>
          </a:p>
        </p:txBody>
      </p:sp>
    </p:spTree>
    <p:extLst>
      <p:ext uri="{BB962C8B-B14F-4D97-AF65-F5344CB8AC3E}">
        <p14:creationId xmlns:p14="http://schemas.microsoft.com/office/powerpoint/2010/main" val="299287405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anim to="" calcmode="lin" valueType="num">
                                      <p:cBhvr>
                                        <p:cTn id="7" dur="1" fill="hold"/>
                                        <p:tgtEl>
                                          <p:spTgt spid="717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decel="50000" fill="hold">
                                          <p:stCondLst>
                                            <p:cond delay="0"/>
                                          </p:stCondLst>
                                        </p:cTn>
                                        <p:tgtEl>
                                          <p:spTgt spid="1026"/>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026"/>
                                        </p:tgtEl>
                                        <p:attrNameLst>
                                          <p:attrName>ppt_w</p:attrName>
                                        </p:attrNameLst>
                                      </p:cBhvr>
                                      <p:tavLst>
                                        <p:tav tm="0">
                                          <p:val>
                                            <p:strVal val="#ppt_w*.05"/>
                                          </p:val>
                                        </p:tav>
                                        <p:tav tm="100000">
                                          <p:val>
                                            <p:strVal val="#ppt_w"/>
                                          </p:val>
                                        </p:tav>
                                      </p:tavLst>
                                    </p:anim>
                                    <p:anim calcmode="lin" valueType="num">
                                      <p:cBhvr>
                                        <p:cTn id="15" dur="1000" fill="hold"/>
                                        <p:tgtEl>
                                          <p:spTgt spid="1026"/>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026"/>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026"/>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026"/>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6"/>
          <p:cNvSpPr>
            <a:spLocks noChangeArrowheads="1"/>
          </p:cNvSpPr>
          <p:nvPr/>
        </p:nvSpPr>
        <p:spPr bwMode="auto">
          <a:xfrm>
            <a:off x="3098001" y="404663"/>
            <a:ext cx="5290423" cy="461665"/>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lgn="justLow" rtl="1" eaLnBrk="0" hangingPunct="0">
              <a:defRPr/>
            </a:pPr>
            <a:r>
              <a:rPr lang="ar-IQ" sz="2400" b="1" dirty="0">
                <a:ea typeface="Calibri"/>
              </a:rPr>
              <a:t>فحص عامل الرص (</a:t>
            </a:r>
            <a:r>
              <a:rPr lang="en-US" sz="2400" b="1" dirty="0">
                <a:ea typeface="Calibri"/>
              </a:rPr>
              <a:t>Compacting Factor Test</a:t>
            </a:r>
            <a:r>
              <a:rPr lang="ar-IQ" sz="2400" b="1" dirty="0">
                <a:ea typeface="Calibri"/>
              </a:rPr>
              <a:t>)</a:t>
            </a:r>
            <a:endParaRPr lang="ar-SA" sz="2400" b="1" dirty="0">
              <a:solidFill>
                <a:schemeClr val="tx1"/>
              </a:solidFill>
              <a:latin typeface="Arial" pitchFamily="34" charset="0"/>
            </a:endParaRPr>
          </a:p>
        </p:txBody>
      </p:sp>
      <p:sp>
        <p:nvSpPr>
          <p:cNvPr id="4" name="Rectangle 3"/>
          <p:cNvSpPr/>
          <p:nvPr/>
        </p:nvSpPr>
        <p:spPr>
          <a:xfrm>
            <a:off x="323528" y="1052736"/>
            <a:ext cx="8064896" cy="1938992"/>
          </a:xfrm>
          <a:prstGeom prst="rect">
            <a:avLst/>
          </a:prstGeom>
        </p:spPr>
        <p:txBody>
          <a:bodyPr wrap="square">
            <a:spAutoFit/>
          </a:bodyPr>
          <a:lstStyle/>
          <a:p>
            <a:pPr algn="just" rtl="1"/>
            <a:r>
              <a:rPr lang="ar-IQ" sz="2000" b="1" dirty="0"/>
              <a:t>بعد ذلك تفتح بوابة المخروط الناقص الثاني فتسقط الخرسانة في الاسطوانة ثم تزال الخرسانة الزائدة ويسوى سطح الاسطوانة جيدا. يعين وزن الخرسانة للأسطوانة والمرصوصة جزئيا بتأثير الجهد القياسي المشار اليه اعلاه ، تحت تأثير وزنها الذاتي من ارتفاعات قياسية محددة. وبعدئذ يعاد ملأ الاسطوانة بنفس الخرسانة بطبقات فاصلة عمقها 50 مم تقريبا، ترص كل طبقة رصا تاما بقضيب الرص او بالهزاز الميكانيكي وتزال الخرسانة الزائدة ويعدل سطح الاسطوانة ثم يعين وزن هذه الخرسانة المالئة للأسطوانة وبذا يمكن حساب عامل الرص من العلاقة التالية:</a:t>
            </a:r>
            <a:endParaRPr lang="en-US" sz="2000" dirty="0"/>
          </a:p>
        </p:txBody>
      </p:sp>
      <mc:AlternateContent xmlns:mc="http://schemas.openxmlformats.org/markup-compatibility/2006" xmlns:a14="http://schemas.microsoft.com/office/drawing/2010/main">
        <mc:Choice Requires="a14">
          <p:sp>
            <p:nvSpPr>
              <p:cNvPr id="6" name="Rectangle 5"/>
              <p:cNvSpPr/>
              <p:nvPr/>
            </p:nvSpPr>
            <p:spPr>
              <a:xfrm>
                <a:off x="611560" y="3284984"/>
                <a:ext cx="7668344" cy="1156535"/>
              </a:xfrm>
              <a:prstGeom prst="rect">
                <a:avLst/>
              </a:prstGeom>
            </p:spPr>
            <p:txBody>
              <a:bodyPr wrap="square">
                <a:spAutoFit/>
              </a:bodyPr>
              <a:lstStyle/>
              <a:p>
                <a:pPr algn="r" rtl="1"/>
                <a14:m>
                  <m:oMathPara xmlns:m="http://schemas.openxmlformats.org/officeDocument/2006/math">
                    <m:oMathParaPr>
                      <m:jc m:val="centerGroup"/>
                    </m:oMathParaPr>
                    <m:oMath xmlns:m="http://schemas.openxmlformats.org/officeDocument/2006/math">
                      <m:f>
                        <m:fPr>
                          <m:ctrlPr>
                            <a:rPr lang="en-US" sz="2000" i="1">
                              <a:latin typeface="Cambria Math"/>
                            </a:rPr>
                          </m:ctrlPr>
                        </m:fPr>
                        <m:num>
                          <m:r>
                            <a:rPr lang="ar-IQ" sz="2000" b="0">
                              <a:latin typeface="Cambria Math"/>
                            </a:rPr>
                            <m:t>قياسية</m:t>
                          </m:r>
                          <m:r>
                            <a:rPr lang="ar-IQ" sz="2000" b="0">
                              <a:latin typeface="Cambria Math"/>
                            </a:rPr>
                            <m:t> </m:t>
                          </m:r>
                          <m:r>
                            <a:rPr lang="ar-IQ" sz="2000" b="0">
                              <a:latin typeface="Cambria Math"/>
                            </a:rPr>
                            <m:t>لأسطوانة</m:t>
                          </m:r>
                          <m:r>
                            <a:rPr lang="ar-IQ" sz="2000" b="0">
                              <a:latin typeface="Cambria Math"/>
                            </a:rPr>
                            <m:t> </m:t>
                          </m:r>
                          <m:r>
                            <a:rPr lang="ar-IQ" sz="2000" b="0">
                              <a:latin typeface="Cambria Math"/>
                            </a:rPr>
                            <m:t>والمالئة</m:t>
                          </m:r>
                          <m:r>
                            <a:rPr lang="ar-IQ" sz="2000" b="0">
                              <a:latin typeface="Cambria Math"/>
                            </a:rPr>
                            <m:t> </m:t>
                          </m:r>
                          <m:r>
                            <a:rPr lang="ar-IQ" sz="2000" b="0">
                              <a:latin typeface="Cambria Math"/>
                            </a:rPr>
                            <m:t>جزئيا</m:t>
                          </m:r>
                          <m:r>
                            <a:rPr lang="ar-IQ" sz="2000" b="0">
                              <a:latin typeface="Cambria Math"/>
                            </a:rPr>
                            <m:t> </m:t>
                          </m:r>
                          <m:r>
                            <a:rPr lang="ar-IQ" sz="2000" b="0">
                              <a:latin typeface="Cambria Math"/>
                            </a:rPr>
                            <m:t>المرصوصة</m:t>
                          </m:r>
                          <m:r>
                            <a:rPr lang="ar-IQ" sz="2000" b="0">
                              <a:latin typeface="Cambria Math"/>
                            </a:rPr>
                            <m:t> </m:t>
                          </m:r>
                          <m:r>
                            <a:rPr lang="ar-IQ" sz="2000" b="0">
                              <a:latin typeface="Cambria Math"/>
                            </a:rPr>
                            <m:t>الخرسانة</m:t>
                          </m:r>
                          <m:r>
                            <a:rPr lang="ar-IQ" sz="2000" b="0">
                              <a:latin typeface="Cambria Math"/>
                            </a:rPr>
                            <m:t> </m:t>
                          </m:r>
                          <m:r>
                            <a:rPr lang="ar-IQ" sz="2000" b="0">
                              <a:latin typeface="Cambria Math"/>
                            </a:rPr>
                            <m:t>وزن</m:t>
                          </m:r>
                        </m:num>
                        <m:den>
                          <m:r>
                            <a:rPr lang="ar-IQ" sz="2000" b="0">
                              <a:latin typeface="Cambria Math"/>
                            </a:rPr>
                            <m:t>الاسطوانة</m:t>
                          </m:r>
                          <m:r>
                            <a:rPr lang="ar-IQ" sz="2000" b="0" i="1">
                              <a:latin typeface="Cambria Math"/>
                            </a:rPr>
                            <m:t> </m:t>
                          </m:r>
                          <m:r>
                            <a:rPr lang="ar-IQ" sz="2000" b="0">
                              <a:latin typeface="Cambria Math"/>
                            </a:rPr>
                            <m:t>لنفس</m:t>
                          </m:r>
                          <m:r>
                            <a:rPr lang="ar-IQ" sz="2000" b="0" i="1">
                              <a:latin typeface="Cambria Math"/>
                            </a:rPr>
                            <m:t> </m:t>
                          </m:r>
                          <m:r>
                            <a:rPr lang="ar-IQ" sz="2000" b="0">
                              <a:latin typeface="Cambria Math"/>
                            </a:rPr>
                            <m:t>والمالئة</m:t>
                          </m:r>
                          <m:r>
                            <a:rPr lang="ar-IQ" sz="2000" b="0" i="1">
                              <a:latin typeface="Cambria Math"/>
                            </a:rPr>
                            <m:t> </m:t>
                          </m:r>
                          <m:r>
                            <a:rPr lang="ar-IQ" sz="2000" b="0">
                              <a:latin typeface="Cambria Math"/>
                            </a:rPr>
                            <m:t>كليا</m:t>
                          </m:r>
                          <m:r>
                            <a:rPr lang="ar-IQ" sz="2000" b="0" i="1">
                              <a:latin typeface="Cambria Math"/>
                            </a:rPr>
                            <m:t> </m:t>
                          </m:r>
                          <m:r>
                            <a:rPr lang="ar-IQ" sz="2000" b="0">
                              <a:latin typeface="Cambria Math"/>
                            </a:rPr>
                            <m:t>المرصوصة</m:t>
                          </m:r>
                          <m:r>
                            <a:rPr lang="ar-IQ" sz="2000" b="0" i="1">
                              <a:latin typeface="Cambria Math"/>
                            </a:rPr>
                            <m:t> </m:t>
                          </m:r>
                          <m:r>
                            <a:rPr lang="ar-IQ" sz="2000" b="0">
                              <a:latin typeface="Cambria Math"/>
                            </a:rPr>
                            <m:t>الخرسانة</m:t>
                          </m:r>
                          <m:r>
                            <a:rPr lang="ar-IQ" sz="2000" b="0" i="1">
                              <a:latin typeface="Cambria Math"/>
                            </a:rPr>
                            <m:t> </m:t>
                          </m:r>
                          <m:r>
                            <a:rPr lang="ar-IQ" sz="2000" b="0">
                              <a:latin typeface="Cambria Math"/>
                            </a:rPr>
                            <m:t>نفس</m:t>
                          </m:r>
                          <m:r>
                            <a:rPr lang="ar-IQ" sz="2000" b="0" i="1">
                              <a:latin typeface="Cambria Math"/>
                            </a:rPr>
                            <m:t> </m:t>
                          </m:r>
                          <m:r>
                            <a:rPr lang="ar-IQ" sz="2000" b="0">
                              <a:latin typeface="Cambria Math"/>
                            </a:rPr>
                            <m:t>وزن</m:t>
                          </m:r>
                        </m:den>
                      </m:f>
                      <m:r>
                        <a:rPr lang="en-US" sz="2000" b="0" i="1">
                          <a:latin typeface="Cambria Math"/>
                        </a:rPr>
                        <m:t>=</m:t>
                      </m:r>
                      <m:r>
                        <a:rPr lang="ar-IQ" sz="2000" b="0">
                          <a:latin typeface="Cambria Math"/>
                        </a:rPr>
                        <m:t>الرص</m:t>
                      </m:r>
                      <m:r>
                        <a:rPr lang="ar-IQ" sz="2000" b="0" i="1">
                          <a:latin typeface="Cambria Math"/>
                        </a:rPr>
                        <m:t> </m:t>
                      </m:r>
                      <m:r>
                        <a:rPr lang="ar-IQ" sz="2000" b="0">
                          <a:latin typeface="Cambria Math"/>
                        </a:rPr>
                        <m:t>عامل</m:t>
                      </m:r>
                    </m:oMath>
                  </m:oMathPara>
                </a14:m>
                <a:endParaRPr lang="en-US" sz="2000" dirty="0"/>
              </a:p>
              <a:p>
                <a:pPr lvl="0" algn="r" rtl="1"/>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611560" y="3284984"/>
                <a:ext cx="7668344" cy="1156535"/>
              </a:xfrm>
              <a:prstGeom prst="rect">
                <a:avLst/>
              </a:prstGeom>
              <a:blipFill rotWithShape="1">
                <a:blip r:embed="rId2"/>
                <a:stretch>
                  <a:fillRect r="-874" b="-8421"/>
                </a:stretch>
              </a:blipFill>
            </p:spPr>
            <p:txBody>
              <a:bodyPr/>
              <a:lstStyle/>
              <a:p>
                <a:r>
                  <a:rPr lang="en-US">
                    <a:noFill/>
                  </a:rPr>
                  <a:t> </a:t>
                </a:r>
              </a:p>
            </p:txBody>
          </p:sp>
        </mc:Fallback>
      </mc:AlternateContent>
    </p:spTree>
    <p:extLst>
      <p:ext uri="{BB962C8B-B14F-4D97-AF65-F5344CB8AC3E}">
        <p14:creationId xmlns:p14="http://schemas.microsoft.com/office/powerpoint/2010/main" val="608883592"/>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1"/>
                                          </p:val>
                                        </p:tav>
                                        <p:tav tm="100000">
                                          <p:val>
                                            <p:strVal val="#ppt_x"/>
                                          </p:val>
                                        </p:tav>
                                      </p:tavLst>
                                    </p:anim>
                                    <p:anim calcmode="lin" valueType="num">
                                      <p:cBhvr>
                                        <p:cTn id="9" dur="1000" fill="hold"/>
                                        <p:tgtEl>
                                          <p:spTgt spid="8196"/>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 calcmode="lin" valueType="num">
                                      <p:cBhvr>
                                        <p:cTn id="26"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29"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443841"/>
            <a:ext cx="8568952" cy="2554545"/>
          </a:xfrm>
          <a:prstGeom prst="rect">
            <a:avLst/>
          </a:prstGeom>
        </p:spPr>
        <p:txBody>
          <a:bodyPr wrap="square">
            <a:spAutoFit/>
          </a:bodyPr>
          <a:lstStyle/>
          <a:p>
            <a:pPr algn="just" rtl="1"/>
            <a:r>
              <a:rPr lang="ar-IQ" sz="2000" b="1" dirty="0"/>
              <a:t>يبلغ ارتفاع جهاز عامل الرص المبين في شكل رقم -4- حوالي 1.2 م (4 قدم)، وعندما يزيد المقاس الاقصى للركام عن 19 مم والى حد 38 مم (4/3 انج الى 2/1 1 انج) يستعمل جهاز اكبر حيث يبلغ ارتفاعه 1.8 م (6 قدم) ولهذا السبب لا يستعمل الجهاز الكبير اعتياديا ان قيم عامل الرص لقابليات التشغيل المختلفة يمكن ملاحظتها في جدول رقم -2- المثبت في النشرة رقم 4 من ابحاث الطرق . وهذا الفحص يختلف عن فحص الهطول ، اذ ان تغير قابلية التشغيل في الخرسانة الجافة تسبب تغيرا كبيرا في عامل الرص ، اي ان هذا الفحص اكثر حساسية في حدود قابلية التشغيل الواطئة منها في حدود قابلية التشغيل العالية . ومع ذلك ، فأن الخلطات الجافة جدا تميل الى الالتصاق في احد او كلا الأناءين وبذلك يلزم تسهيل انسيابها بهدوء تحريكها بقضيب حديدي.</a:t>
            </a:r>
            <a:endParaRPr lang="en-US" sz="2000" dirty="0"/>
          </a:p>
        </p:txBody>
      </p:sp>
      <p:sp>
        <p:nvSpPr>
          <p:cNvPr id="4" name="Rectangle 5"/>
          <p:cNvSpPr>
            <a:spLocks noChangeArrowheads="1"/>
          </p:cNvSpPr>
          <p:nvPr/>
        </p:nvSpPr>
        <p:spPr bwMode="auto">
          <a:xfrm flipH="1">
            <a:off x="2195736" y="692497"/>
            <a:ext cx="6264693"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Low" rtl="1" eaLnBrk="0" hangingPunct="0">
              <a:defRPr/>
            </a:pPr>
            <a:r>
              <a:rPr lang="ar-IQ" sz="2800" b="1" dirty="0">
                <a:ea typeface="Calibri"/>
              </a:rPr>
              <a:t>فحص عامل الرص (</a:t>
            </a:r>
            <a:r>
              <a:rPr lang="en-US" sz="2800" b="1" dirty="0">
                <a:ea typeface="Calibri"/>
              </a:rPr>
              <a:t>Compacting Factor Test</a:t>
            </a:r>
            <a:r>
              <a:rPr lang="ar-IQ" sz="2800" b="1" dirty="0">
                <a:ea typeface="Calibri"/>
              </a:rPr>
              <a:t>)</a:t>
            </a:r>
            <a:endParaRPr lang="ar-SA" sz="2800" b="1" dirty="0">
              <a:solidFill>
                <a:schemeClr val="tx1"/>
              </a:solidFill>
              <a:latin typeface="Arial" pitchFamily="34" charset="0"/>
            </a:endParaRPr>
          </a:p>
        </p:txBody>
      </p:sp>
      <p:sp>
        <p:nvSpPr>
          <p:cNvPr id="3" name="Rectangle 2"/>
          <p:cNvSpPr/>
          <p:nvPr/>
        </p:nvSpPr>
        <p:spPr>
          <a:xfrm>
            <a:off x="179512" y="4221088"/>
            <a:ext cx="8568952" cy="1323439"/>
          </a:xfrm>
          <a:prstGeom prst="rect">
            <a:avLst/>
          </a:prstGeom>
        </p:spPr>
        <p:txBody>
          <a:bodyPr wrap="square">
            <a:spAutoFit/>
          </a:bodyPr>
          <a:lstStyle/>
          <a:p>
            <a:pPr algn="just" rtl="1"/>
            <a:r>
              <a:rPr lang="ar-IQ" sz="2000" b="1" dirty="0">
                <a:latin typeface="Calibri"/>
                <a:ea typeface="Calibri"/>
                <a:cs typeface="Arial"/>
              </a:rPr>
              <a:t>اضافة الى ذلك ، يظهر بانه في حالة الخرسانة ذات قابلية التشغيل الواطئة جدا، تعتمد الكمية الحقيقية للشغل اللازم للحصول على رص كلي على كمية الاسمنت في الخليط ، الخلطات الفقيرة بالإسمنت (</a:t>
            </a:r>
            <a:r>
              <a:rPr lang="en-US" sz="2000" b="1" dirty="0">
                <a:latin typeface="Calibri"/>
                <a:ea typeface="Calibri"/>
                <a:cs typeface="Arial"/>
              </a:rPr>
              <a:t>lean mixes</a:t>
            </a:r>
            <a:r>
              <a:rPr lang="ar-IQ" sz="2000" b="1" dirty="0">
                <a:latin typeface="Calibri"/>
                <a:ea typeface="Calibri"/>
                <a:cs typeface="Arial"/>
              </a:rPr>
              <a:t>) تحتاج الى شغل اكثر من الخلطات الغنية بالإسمنت (</a:t>
            </a:r>
            <a:r>
              <a:rPr lang="en-US" sz="2000" b="1" dirty="0">
                <a:latin typeface="Calibri"/>
                <a:ea typeface="Calibri"/>
                <a:cs typeface="Arial"/>
              </a:rPr>
              <a:t>rich mixes</a:t>
            </a:r>
            <a:r>
              <a:rPr lang="ar-IQ" sz="2000" b="1" dirty="0">
                <a:latin typeface="Calibri"/>
                <a:ea typeface="Calibri"/>
                <a:cs typeface="Arial"/>
              </a:rPr>
              <a:t>) ولكن فحص عامل الرص لا يظهر ذلك.</a:t>
            </a:r>
            <a:endParaRPr lang="en-US" sz="2000" dirty="0"/>
          </a:p>
        </p:txBody>
      </p:sp>
    </p:spTree>
    <p:extLst>
      <p:ext uri="{BB962C8B-B14F-4D97-AF65-F5344CB8AC3E}">
        <p14:creationId xmlns:p14="http://schemas.microsoft.com/office/powerpoint/2010/main" val="196903494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flipH="1">
            <a:off x="2483767" y="692497"/>
            <a:ext cx="6264693" cy="52322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justLow" rtl="1" eaLnBrk="0" hangingPunct="0">
              <a:defRPr/>
            </a:pPr>
            <a:r>
              <a:rPr lang="ar-IQ" sz="2800" b="1" dirty="0"/>
              <a:t>ج- فحص اعادة التشكيل (</a:t>
            </a:r>
            <a:r>
              <a:rPr lang="en-US" sz="2800" b="1" dirty="0"/>
              <a:t>Remolding Test</a:t>
            </a:r>
            <a:r>
              <a:rPr lang="ar-IQ" sz="2800" b="1" dirty="0"/>
              <a:t>)</a:t>
            </a:r>
            <a:r>
              <a:rPr lang="en-US" sz="2800" b="1" dirty="0"/>
              <a:t> </a:t>
            </a:r>
            <a:endParaRPr lang="ar-SA" sz="2800" b="1" dirty="0">
              <a:solidFill>
                <a:schemeClr val="tx1"/>
              </a:solidFill>
              <a:latin typeface="Arial" pitchFamily="34" charset="0"/>
            </a:endParaRPr>
          </a:p>
        </p:txBody>
      </p:sp>
      <p:sp>
        <p:nvSpPr>
          <p:cNvPr id="2" name="Rectangle 1"/>
          <p:cNvSpPr/>
          <p:nvPr/>
        </p:nvSpPr>
        <p:spPr>
          <a:xfrm>
            <a:off x="464492" y="3356992"/>
            <a:ext cx="8424936" cy="1938992"/>
          </a:xfrm>
          <a:prstGeom prst="rect">
            <a:avLst/>
          </a:prstGeom>
        </p:spPr>
        <p:txBody>
          <a:bodyPr wrap="square">
            <a:spAutoFit/>
          </a:bodyPr>
          <a:lstStyle/>
          <a:p>
            <a:pPr algn="just" rtl="1"/>
            <a:r>
              <a:rPr lang="ar-IQ" sz="2000" b="1" dirty="0"/>
              <a:t>في داخل الاسطوانة الرئيسية توجد حلقة داخلية ، قطرها 210 مم (4/1 8 انج) وارتفاعها 127 مم (5 انج) . يملى المخروط الناقص بالخرسانة بالطريقة القياسية ثم يزال القالب ويوضع قرص وزنه 1.9 كغم (43 باوند) على سطح الخرسانة يرفع القرص ويخفض بأسقاطه مسافة 6.3 مم (4/1 انج) وتكرر العملية عدة مرات حتى يهطل المخروط الخرساني مقدارا معينا مغيرا شكله الى شكل اسطواني وبذلك يعبر عدد الرجات الترددية عن الجهد اللازم لإعادة تشكيل الخرسانة والذي بدوره يعتبر كمقياس لقابلية تشغيل الخرسانة ، وهذا الجهد يزداد بزيادة جفاف الخليط .</a:t>
            </a:r>
            <a:endParaRPr lang="en-US" sz="2000" dirty="0"/>
          </a:p>
        </p:txBody>
      </p:sp>
      <p:sp>
        <p:nvSpPr>
          <p:cNvPr id="3" name="Rectangle 2"/>
          <p:cNvSpPr/>
          <p:nvPr/>
        </p:nvSpPr>
        <p:spPr>
          <a:xfrm>
            <a:off x="464492" y="1643896"/>
            <a:ext cx="8424936" cy="1323439"/>
          </a:xfrm>
          <a:prstGeom prst="rect">
            <a:avLst/>
          </a:prstGeom>
        </p:spPr>
        <p:txBody>
          <a:bodyPr wrap="square">
            <a:spAutoFit/>
          </a:bodyPr>
          <a:lstStyle/>
          <a:p>
            <a:pPr algn="just" rtl="1"/>
            <a:r>
              <a:rPr lang="ar-IQ" sz="2000" b="1" dirty="0">
                <a:solidFill>
                  <a:prstClr val="black"/>
                </a:solidFill>
              </a:rPr>
              <a:t>تقاس قابلية التشغيل في هذه الطريقة بالجهد اللازم لتغير شكل النموذج من الخرسانة من هيئة الى اخرى بواسطة الرج الترددي ، يجرى هذا الفحص بوضع مخروط ناقص، ابعاده مماثلة لذلك المستعمل في فحص الهطول ، في داخل القرص اسطوانة قطرها 305 مم (12 انج) وارتفاعها 203 مم (8  انج) ، مركبة بثبات على قرص الانسياب . </a:t>
            </a:r>
            <a:endParaRPr lang="en-US" dirty="0"/>
          </a:p>
        </p:txBody>
      </p:sp>
    </p:spTree>
    <p:extLst>
      <p:ext uri="{BB962C8B-B14F-4D97-AF65-F5344CB8AC3E}">
        <p14:creationId xmlns:p14="http://schemas.microsoft.com/office/powerpoint/2010/main" val="213886605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6"/>
          <p:cNvSpPr>
            <a:spLocks noChangeArrowheads="1"/>
          </p:cNvSpPr>
          <p:nvPr/>
        </p:nvSpPr>
        <p:spPr bwMode="auto">
          <a:xfrm>
            <a:off x="2411760" y="184600"/>
            <a:ext cx="6176947" cy="46166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spAutoFit/>
          </a:bodyPr>
          <a:lstStyle/>
          <a:p>
            <a:pPr rtl="1"/>
            <a:r>
              <a:rPr lang="ar-IQ" sz="2400" b="1" dirty="0"/>
              <a:t>د- فحص اعادة التشكيل بالاهتزازات الترددية (فحص </a:t>
            </a:r>
            <a:r>
              <a:rPr lang="en-US" sz="2400" b="1" dirty="0" err="1"/>
              <a:t>Vebe</a:t>
            </a:r>
            <a:r>
              <a:rPr lang="ar-IQ" sz="2400" b="1" dirty="0"/>
              <a:t>)</a:t>
            </a:r>
            <a:endParaRPr lang="en-US" sz="2400" dirty="0"/>
          </a:p>
        </p:txBody>
      </p:sp>
      <p:sp>
        <p:nvSpPr>
          <p:cNvPr id="2" name="Rectangle 1"/>
          <p:cNvSpPr/>
          <p:nvPr/>
        </p:nvSpPr>
        <p:spPr>
          <a:xfrm>
            <a:off x="251520" y="1084449"/>
            <a:ext cx="8424936" cy="1631216"/>
          </a:xfrm>
          <a:prstGeom prst="rect">
            <a:avLst/>
          </a:prstGeom>
        </p:spPr>
        <p:txBody>
          <a:bodyPr wrap="square">
            <a:spAutoFit/>
          </a:bodyPr>
          <a:lstStyle/>
          <a:p>
            <a:pPr algn="just" rtl="1"/>
            <a:r>
              <a:rPr lang="ar-IQ" sz="2000" b="1" dirty="0"/>
              <a:t>هذه الطريقة هي تعديل لطريقة اعادة التشكيل المبينة في البند (ج) ، حيث تحذف فيها الحلقة الداخلية وترص الخرسانة بالاهتزازات الترددية (</a:t>
            </a:r>
            <a:r>
              <a:rPr lang="en-US" sz="2000" b="1" dirty="0"/>
              <a:t>vibration</a:t>
            </a:r>
            <a:r>
              <a:rPr lang="ar-IQ" sz="2000" b="1" dirty="0"/>
              <a:t>) بدلا من الرجات الترددية (</a:t>
            </a:r>
            <a:r>
              <a:rPr lang="en-US" sz="2000" b="1" dirty="0"/>
              <a:t>jolting</a:t>
            </a:r>
            <a:r>
              <a:rPr lang="ar-IQ" sz="2000" b="1" dirty="0"/>
              <a:t>) باستعمال الجهاز المبين في شكل رقم -4- لقد سميت هذه الطريقة </a:t>
            </a:r>
            <a:r>
              <a:rPr lang="en-US" sz="2000" b="1" dirty="0" err="1"/>
              <a:t>vebe</a:t>
            </a:r>
            <a:r>
              <a:rPr lang="en-US" sz="2000" b="1" dirty="0"/>
              <a:t> </a:t>
            </a:r>
            <a:r>
              <a:rPr lang="ar-IQ" sz="2000" b="1" dirty="0"/>
              <a:t> نسبة الى الاولى للعالم السويدي (</a:t>
            </a:r>
            <a:r>
              <a:rPr lang="en-US" sz="2000" b="1" dirty="0" err="1"/>
              <a:t>V.Bahrner</a:t>
            </a:r>
            <a:r>
              <a:rPr lang="ar-IQ" sz="2000" b="1" dirty="0"/>
              <a:t>) الذي وضعها ، وتفاصيلها مبينة في المواصفات القياسية البريطانية (</a:t>
            </a:r>
            <a:r>
              <a:rPr lang="en-US" sz="2000" b="1" dirty="0"/>
              <a:t>B.S. 1881part  2:1970</a:t>
            </a:r>
            <a:r>
              <a:rPr lang="ar-IQ" sz="2000" b="1" dirty="0"/>
              <a:t>)</a:t>
            </a:r>
            <a:r>
              <a:rPr lang="en-US" sz="2000" b="1" dirty="0"/>
              <a:t>. </a:t>
            </a:r>
            <a:endParaRPr lang="en-US" sz="2000" dirty="0"/>
          </a:p>
        </p:txBody>
      </p:sp>
      <p:sp>
        <p:nvSpPr>
          <p:cNvPr id="3" name="Rectangle 2"/>
          <p:cNvSpPr/>
          <p:nvPr/>
        </p:nvSpPr>
        <p:spPr>
          <a:xfrm>
            <a:off x="395536" y="3140968"/>
            <a:ext cx="8193171" cy="2862322"/>
          </a:xfrm>
          <a:prstGeom prst="rect">
            <a:avLst/>
          </a:prstGeom>
        </p:spPr>
        <p:txBody>
          <a:bodyPr wrap="square">
            <a:spAutoFit/>
          </a:bodyPr>
          <a:lstStyle/>
          <a:p>
            <a:pPr algn="just" rtl="1"/>
            <a:r>
              <a:rPr lang="ar-IQ" sz="2000" b="1" dirty="0"/>
              <a:t>في هذا الفحص يملئ المخروط الناقص بالخرسانة باربع طبقات تقريبا وكل طبقة تدك بقضيب الرص القياسي 25 مرة موزعة بالتساوي على سطح الخرسانة ، ثم يسوى سطحه ويرفع مباشرة ، بعدئذ تعرض الخرسانة للاهتزازات الترددية باستعمال المنضدة الهزازة والتي تهتز بسرعة قدرها 3000 دورة / دقيقة. تقاس قابلية تشغيل الخرسانة بالجهد اللازم لاعادة تشكيلها من مخروط ناقص الى اسطوانة ، ويقدر ذلك الجهد بالزمن </a:t>
            </a:r>
            <a:r>
              <a:rPr lang="en-US" sz="2000" b="1" dirty="0"/>
              <a:t>T</a:t>
            </a:r>
            <a:r>
              <a:rPr lang="ar-IQ" sz="2000" b="1" dirty="0"/>
              <a:t> ثانية اللازم لإتمام اعادة التشكيل والذي يسمى عامل </a:t>
            </a:r>
            <a:r>
              <a:rPr lang="en-US" sz="2000" b="1" dirty="0" err="1"/>
              <a:t>Vebe</a:t>
            </a:r>
            <a:r>
              <a:rPr lang="ar-IQ" sz="2000" b="1" dirty="0"/>
              <a:t> . وفي بعض الاحيان يصحح هذا العامل بسبب تغير حجم الخرسانة من </a:t>
            </a:r>
            <a:r>
              <a:rPr lang="en-US" sz="2000" b="1" dirty="0"/>
              <a:t>V2</a:t>
            </a:r>
            <a:r>
              <a:rPr lang="ar-IQ" sz="2000" b="1" dirty="0"/>
              <a:t> قبل عملية الاهتزاز الى </a:t>
            </a:r>
            <a:r>
              <a:rPr lang="en-US" sz="2000" b="1" dirty="0"/>
              <a:t>V1</a:t>
            </a:r>
            <a:r>
              <a:rPr lang="ar-IQ" sz="2000" b="1" dirty="0"/>
              <a:t> بعد عملية الاهتزاز ، وذلك بضربه بالقيمة </a:t>
            </a:r>
            <a:r>
              <a:rPr lang="en-US" sz="2000" b="1" dirty="0"/>
              <a:t>V1</a:t>
            </a:r>
            <a:r>
              <a:rPr lang="ar-IQ" sz="2000" b="1" dirty="0"/>
              <a:t>/</a:t>
            </a:r>
            <a:r>
              <a:rPr lang="en-US" sz="2000" b="1" dirty="0"/>
              <a:t>V2</a:t>
            </a:r>
            <a:r>
              <a:rPr lang="ar-IQ" sz="2000" b="1" dirty="0"/>
              <a:t> اي : </a:t>
            </a:r>
            <a:r>
              <a:rPr lang="en-US" sz="2000" b="1" dirty="0" err="1"/>
              <a:t>Vebe</a:t>
            </a:r>
            <a:r>
              <a:rPr lang="en-US" sz="2000" b="1" dirty="0"/>
              <a:t>=  T. V2/V1</a:t>
            </a:r>
            <a:r>
              <a:rPr lang="ar-IQ" sz="2000" b="1" dirty="0"/>
              <a:t> وقيمة عامل التصحيح  </a:t>
            </a:r>
            <a:r>
              <a:rPr lang="en-US" sz="2000" b="1" dirty="0"/>
              <a:t>V2/V1</a:t>
            </a:r>
            <a:r>
              <a:rPr lang="ar-IQ" sz="2000" b="1" dirty="0"/>
              <a:t> لتغير الحجم غالبا ما تكون صغيرة جدا لذلك فان الزمن </a:t>
            </a:r>
            <a:r>
              <a:rPr lang="en-US" sz="2000" b="1" dirty="0"/>
              <a:t>T</a:t>
            </a:r>
            <a:r>
              <a:rPr lang="ar-IQ" sz="2000" b="1" dirty="0"/>
              <a:t> يعتبر كمقياس لقابلية تشغيل الخرسانة.</a:t>
            </a:r>
            <a:endParaRPr lang="en-US" sz="2000" dirty="0"/>
          </a:p>
        </p:txBody>
      </p:sp>
    </p:spTree>
    <p:extLst>
      <p:ext uri="{BB962C8B-B14F-4D97-AF65-F5344CB8AC3E}">
        <p14:creationId xmlns:p14="http://schemas.microsoft.com/office/powerpoint/2010/main" val="148461044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1"/>
                                          </p:val>
                                        </p:tav>
                                        <p:tav tm="100000">
                                          <p:val>
                                            <p:strVal val="#ppt_x"/>
                                          </p:val>
                                        </p:tav>
                                      </p:tavLst>
                                    </p:anim>
                                    <p:anim calcmode="lin" valueType="num">
                                      <p:cBhvr>
                                        <p:cTn id="9" dur="1000" fill="hold"/>
                                        <p:tgtEl>
                                          <p:spTgt spid="12292"/>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1"/>
          <p:cNvSpPr>
            <a:spLocks noChangeArrowheads="1"/>
          </p:cNvSpPr>
          <p:nvPr/>
        </p:nvSpPr>
        <p:spPr bwMode="auto">
          <a:xfrm>
            <a:off x="785842" y="404083"/>
            <a:ext cx="8178646"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rtl="1"/>
            <a:r>
              <a:rPr lang="ar-IQ" sz="2000" b="1" dirty="0"/>
              <a:t>فحص اعادة التشكيل بالاهتزازات الترددية (فحص </a:t>
            </a:r>
            <a:r>
              <a:rPr lang="en-US" sz="2000" b="1" dirty="0" err="1"/>
              <a:t>Vebe</a:t>
            </a:r>
            <a:r>
              <a:rPr lang="ar-IQ" sz="2000" b="1" dirty="0"/>
              <a:t>)</a:t>
            </a:r>
            <a:endParaRPr lang="en-US" sz="20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2838799" y="1052736"/>
            <a:ext cx="3528392" cy="4752528"/>
          </a:xfrm>
          <a:prstGeom prst="rect">
            <a:avLst/>
          </a:prstGeom>
          <a:noFill/>
          <a:ln>
            <a:noFill/>
          </a:ln>
        </p:spPr>
      </p:pic>
      <p:sp>
        <p:nvSpPr>
          <p:cNvPr id="5" name="Rectangle 4"/>
          <p:cNvSpPr/>
          <p:nvPr/>
        </p:nvSpPr>
        <p:spPr>
          <a:xfrm>
            <a:off x="3657062" y="5949280"/>
            <a:ext cx="1891865" cy="369332"/>
          </a:xfrm>
          <a:prstGeom prst="rect">
            <a:avLst/>
          </a:prstGeom>
        </p:spPr>
        <p:txBody>
          <a:bodyPr wrap="none">
            <a:spAutoFit/>
          </a:bodyPr>
          <a:lstStyle/>
          <a:p>
            <a:pPr algn="r" rtl="1"/>
            <a:r>
              <a:rPr lang="ar-IQ" b="1" dirty="0"/>
              <a:t>شكل (4) جهاز </a:t>
            </a:r>
            <a:r>
              <a:rPr lang="en-US" b="1" dirty="0" err="1"/>
              <a:t>vebe</a:t>
            </a:r>
            <a:endParaRPr lang="en-US" dirty="0"/>
          </a:p>
        </p:txBody>
      </p:sp>
    </p:spTree>
    <p:extLst>
      <p:ext uri="{BB962C8B-B14F-4D97-AF65-F5344CB8AC3E}">
        <p14:creationId xmlns:p14="http://schemas.microsoft.com/office/powerpoint/2010/main" val="13959966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38945"/>
                                        </p:tgtEl>
                                        <p:attrNameLst>
                                          <p:attrName>style.visibility</p:attrName>
                                        </p:attrNameLst>
                                      </p:cBhvr>
                                      <p:to>
                                        <p:strVal val="visible"/>
                                      </p:to>
                                    </p:set>
                                    <p:animEffect transition="in" filter="barn(inHorizontal)">
                                      <p:cBhvr>
                                        <p:cTn id="7" dur="500"/>
                                        <p:tgtEl>
                                          <p:spTgt spid="3389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1120676"/>
            <a:ext cx="7632848" cy="2246769"/>
          </a:xfrm>
          <a:prstGeom prst="rect">
            <a:avLst/>
          </a:prstGeom>
        </p:spPr>
        <p:txBody>
          <a:bodyPr wrap="square">
            <a:spAutoFit/>
          </a:bodyPr>
          <a:lstStyle/>
          <a:p>
            <a:pPr algn="just" rtl="1"/>
            <a:r>
              <a:rPr lang="ar-IQ" sz="2000" b="1" dirty="0"/>
              <a:t>تعتبر هذه الطرق من الطرق المختبرية الجيدة وخصوصا للخلطات الجافة جدا حيث لا تنصح لطرق الاخرى مثل طريقة عامل الرص . وهناك فائدة اخرى في استعمال هذا الفحص ، وهي ان طريقة معاملة الخرسانة اثناء الفحص مقاربة نسبيا الى طريقة رص الخرسانة فعليا في الواقع . ان العلاقة بين زمن (</a:t>
            </a:r>
            <a:r>
              <a:rPr lang="en-US" sz="2000" b="1" dirty="0" err="1"/>
              <a:t>Vebe</a:t>
            </a:r>
            <a:r>
              <a:rPr lang="ar-IQ" sz="2000" b="1" dirty="0"/>
              <a:t>) وعامل لرص يمكن ملاحظتها في شكل 4-9 ولكنها تنطبق فقط على الخلطات المستعملة ولا يجوز تطبيقها بصورة عامة لانها تعتمد على عدة عوامل </a:t>
            </a:r>
            <a:r>
              <a:rPr lang="ar-IQ" sz="2000" b="1"/>
              <a:t>مثل شكل </a:t>
            </a:r>
            <a:r>
              <a:rPr lang="ar-IQ" sz="2000" b="1" dirty="0"/>
              <a:t>الركام وملمسه السطحي ووجود الهواء المقصود (</a:t>
            </a:r>
            <a:r>
              <a:rPr lang="en-US" sz="2000" b="1" dirty="0"/>
              <a:t>entrained air</a:t>
            </a:r>
            <a:r>
              <a:rPr lang="ar-IQ" sz="2000" b="1" dirty="0"/>
              <a:t>) ونسب الخط. </a:t>
            </a:r>
            <a:endParaRPr lang="en-US" sz="2000" dirty="0"/>
          </a:p>
        </p:txBody>
      </p:sp>
      <p:sp>
        <p:nvSpPr>
          <p:cNvPr id="4" name="Rectangle 1"/>
          <p:cNvSpPr>
            <a:spLocks noChangeArrowheads="1"/>
          </p:cNvSpPr>
          <p:nvPr/>
        </p:nvSpPr>
        <p:spPr bwMode="auto">
          <a:xfrm>
            <a:off x="785842" y="404083"/>
            <a:ext cx="7386558" cy="40011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rtl="1"/>
            <a:r>
              <a:rPr lang="ar-IQ" sz="2000" b="1" dirty="0"/>
              <a:t>فحص اعادة التشكيل بالاهتزازات الترددية (فحص </a:t>
            </a:r>
            <a:r>
              <a:rPr lang="en-US" sz="2000" b="1" dirty="0" err="1"/>
              <a:t>Vebe</a:t>
            </a:r>
            <a:r>
              <a:rPr lang="ar-IQ" sz="2000" b="1" dirty="0"/>
              <a:t>)</a:t>
            </a:r>
            <a:endParaRPr lang="en-US" sz="2000" dirty="0"/>
          </a:p>
        </p:txBody>
      </p:sp>
    </p:spTree>
    <p:extLst>
      <p:ext uri="{BB962C8B-B14F-4D97-AF65-F5344CB8AC3E}">
        <p14:creationId xmlns:p14="http://schemas.microsoft.com/office/powerpoint/2010/main" val="331414399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8055" y="332656"/>
            <a:ext cx="4227439" cy="400110"/>
          </a:xfrm>
          <a:prstGeom prst="rect">
            <a:avLst/>
          </a:prstGeom>
        </p:spPr>
        <p:txBody>
          <a:bodyPr wrap="none">
            <a:spAutoFit/>
          </a:bodyPr>
          <a:lstStyle/>
          <a:p>
            <a:pPr algn="r" rtl="1"/>
            <a:r>
              <a:rPr lang="en-US" sz="2000" b="1" u="sng" dirty="0"/>
              <a:t>3</a:t>
            </a:r>
            <a:r>
              <a:rPr lang="ar-IQ" sz="2000" b="1" u="sng" dirty="0"/>
              <a:t>. العوامل المؤثرة على قابلية تشغيل الخرسانة: </a:t>
            </a:r>
            <a:endParaRPr lang="en-US" sz="2000"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51520" y="732767"/>
            <a:ext cx="8748464" cy="6125234"/>
          </a:xfrm>
          <a:prstGeom prst="rect">
            <a:avLst/>
          </a:prstGeom>
          <a:noFill/>
          <a:ln>
            <a:noFill/>
          </a:ln>
        </p:spPr>
      </p:pic>
    </p:spTree>
    <p:extLst>
      <p:ext uri="{BB962C8B-B14F-4D97-AF65-F5344CB8AC3E}">
        <p14:creationId xmlns:p14="http://schemas.microsoft.com/office/powerpoint/2010/main" val="304250018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714375"/>
            <a:ext cx="7772400" cy="1857375"/>
          </a:xfrm>
        </p:spPr>
        <p:txBody>
          <a:bodyPr>
            <a:normAutofit fontScale="90000"/>
          </a:bodyPr>
          <a:lstStyle/>
          <a:p>
            <a:pPr eaLnBrk="1" hangingPunct="1"/>
            <a:br>
              <a:rPr lang="ar-IQ" sz="4800" b="1" dirty="0">
                <a:latin typeface="Adobe Garamond Pro Bold" pitchFamily="18" charset="0"/>
              </a:rPr>
            </a:br>
            <a:br>
              <a:rPr lang="en-US" sz="4800" b="1" dirty="0">
                <a:latin typeface="Adobe Garamond Pro Bold" pitchFamily="18" charset="0"/>
              </a:rPr>
            </a:br>
            <a:br>
              <a:rPr lang="en-US" sz="4800" b="1" dirty="0">
                <a:latin typeface="Adobe Garamond Pro Bold" pitchFamily="18" charset="0"/>
              </a:rPr>
            </a:br>
            <a:br>
              <a:rPr lang="en-US"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ar-IQ" sz="4800" b="1" dirty="0">
                <a:latin typeface="Adobe Garamond Pro Bold" pitchFamily="18" charset="0"/>
              </a:rPr>
            </a:br>
            <a:br>
              <a:rPr lang="en-US" sz="4800" dirty="0"/>
            </a:br>
            <a:br>
              <a:rPr lang="ar-IQ" sz="4800" dirty="0"/>
            </a:br>
            <a:r>
              <a:rPr lang="en-US" sz="4800" b="1" dirty="0">
                <a:latin typeface="Adobe Garamond Pro Bold" pitchFamily="18" charset="0"/>
              </a:rPr>
              <a:t> </a:t>
            </a:r>
            <a:r>
              <a:rPr lang="en-US" sz="4800" b="1" dirty="0">
                <a:solidFill>
                  <a:schemeClr val="tx1"/>
                </a:solidFill>
                <a:latin typeface="Adobe Garamond Pro Bold" pitchFamily="18" charset="0"/>
              </a:rPr>
              <a:t>Concrete Technology</a:t>
            </a:r>
            <a:br>
              <a:rPr lang="en-US" sz="4800" dirty="0">
                <a:solidFill>
                  <a:schemeClr val="tx1"/>
                </a:solidFill>
              </a:rPr>
            </a:br>
            <a:endParaRPr lang="en-US" sz="4800" dirty="0">
              <a:solidFill>
                <a:schemeClr val="tx1"/>
              </a:solidFill>
            </a:endParaRPr>
          </a:p>
        </p:txBody>
      </p:sp>
      <p:sp>
        <p:nvSpPr>
          <p:cNvPr id="4" name="TextBox 3"/>
          <p:cNvSpPr txBox="1"/>
          <p:nvPr/>
        </p:nvSpPr>
        <p:spPr>
          <a:xfrm>
            <a:off x="571500" y="3357563"/>
            <a:ext cx="8001000" cy="1016000"/>
          </a:xfrm>
          <a:prstGeom prst="rect">
            <a:avLst/>
          </a:prstGeom>
        </p:spPr>
        <p:style>
          <a:lnRef idx="1">
            <a:schemeClr val="accent3"/>
          </a:lnRef>
          <a:fillRef idx="3">
            <a:schemeClr val="accent3"/>
          </a:fillRef>
          <a:effectRef idx="2">
            <a:schemeClr val="accent3"/>
          </a:effectRef>
          <a:fontRef idx="minor">
            <a:schemeClr val="lt1"/>
          </a:fontRef>
        </p:style>
        <p:txBody>
          <a:bodyPr>
            <a:spAutoFit/>
          </a:bodyPr>
          <a:lstStyle/>
          <a:p>
            <a:pPr algn="ctr" fontAlgn="auto">
              <a:spcBef>
                <a:spcPts val="0"/>
              </a:spcBef>
              <a:spcAft>
                <a:spcPts val="0"/>
              </a:spcAft>
              <a:defRPr/>
            </a:pPr>
            <a:r>
              <a:rPr lang="ar-IQ" sz="6000" dirty="0"/>
              <a:t>مراجعة عامة عن مواد الخرسانة</a:t>
            </a:r>
            <a:endParaRPr lang="en-US" sz="6000" dirty="0"/>
          </a:p>
        </p:txBody>
      </p:sp>
      <p:pic>
        <p:nvPicPr>
          <p:cNvPr id="141316" name="Picture 2" descr="C:\Program Files\Microsoft Office\MEDIA\OFFICE12\Bullets\BD21335_.gif"/>
          <p:cNvPicPr>
            <a:picLocks noChangeAspect="1" noChangeArrowheads="1"/>
          </p:cNvPicPr>
          <p:nvPr/>
        </p:nvPicPr>
        <p:blipFill>
          <a:blip r:embed="rId2"/>
          <a:srcRect/>
          <a:stretch>
            <a:fillRect/>
          </a:stretch>
        </p:blipFill>
        <p:spPr bwMode="auto">
          <a:xfrm>
            <a:off x="4429125" y="2286000"/>
            <a:ext cx="276225" cy="2762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8712968" cy="6552728"/>
          </a:xfrm>
          <a:prstGeom prst="rect">
            <a:avLst/>
          </a:prstGeom>
          <a:noFill/>
          <a:ln>
            <a:noFill/>
          </a:ln>
        </p:spPr>
      </p:pic>
    </p:spTree>
    <p:extLst>
      <p:ext uri="{BB962C8B-B14F-4D97-AF65-F5344CB8AC3E}">
        <p14:creationId xmlns:p14="http://schemas.microsoft.com/office/powerpoint/2010/main" val="274447787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476672"/>
            <a:ext cx="8208912" cy="707886"/>
          </a:xfrm>
          <a:prstGeom prst="rect">
            <a:avLst/>
          </a:prstGeom>
        </p:spPr>
        <p:txBody>
          <a:bodyPr wrap="square">
            <a:spAutoFit/>
          </a:bodyPr>
          <a:lstStyle/>
          <a:p>
            <a:pPr algn="ctr" rtl="1"/>
            <a:r>
              <a:rPr lang="ar-IQ" sz="2000" b="1" dirty="0"/>
              <a:t>الاسبوع الخامس والسادس: خواص الخرسانة الطرية: الانعزال، النزف، الانفصال، الانكماش اللدن، ووحدة الوزن في الخرسانة الطرية.</a:t>
            </a:r>
            <a:endParaRPr lang="en-US" sz="2000" dirty="0"/>
          </a:p>
        </p:txBody>
      </p:sp>
      <p:sp>
        <p:nvSpPr>
          <p:cNvPr id="4" name="Rectangle 3"/>
          <p:cNvSpPr/>
          <p:nvPr/>
        </p:nvSpPr>
        <p:spPr>
          <a:xfrm>
            <a:off x="5940152" y="1340768"/>
            <a:ext cx="2957861" cy="400110"/>
          </a:xfrm>
          <a:prstGeom prst="rect">
            <a:avLst/>
          </a:prstGeom>
        </p:spPr>
        <p:txBody>
          <a:bodyPr wrap="none">
            <a:spAutoFit/>
          </a:bodyPr>
          <a:lstStyle/>
          <a:p>
            <a:pPr lvl="0" rtl="1"/>
            <a:r>
              <a:rPr lang="ar-IQ" sz="2000" b="1" u="sng" dirty="0"/>
              <a:t>1. الانعزال  (</a:t>
            </a:r>
            <a:r>
              <a:rPr lang="en-US" sz="2000" b="1" u="sng" dirty="0"/>
              <a:t>Segregation</a:t>
            </a:r>
            <a:r>
              <a:rPr lang="ar-IQ" sz="2000" b="1" u="sng" dirty="0"/>
              <a:t>) </a:t>
            </a:r>
            <a:endParaRPr lang="en-US" sz="2000" dirty="0"/>
          </a:p>
        </p:txBody>
      </p:sp>
      <p:sp>
        <p:nvSpPr>
          <p:cNvPr id="6" name="Rectangle 5"/>
          <p:cNvSpPr/>
          <p:nvPr/>
        </p:nvSpPr>
        <p:spPr>
          <a:xfrm>
            <a:off x="467544" y="1988840"/>
            <a:ext cx="8208912" cy="1631216"/>
          </a:xfrm>
          <a:prstGeom prst="rect">
            <a:avLst/>
          </a:prstGeom>
        </p:spPr>
        <p:txBody>
          <a:bodyPr wrap="square">
            <a:spAutoFit/>
          </a:bodyPr>
          <a:lstStyle/>
          <a:p>
            <a:pPr algn="just" rtl="1"/>
            <a:r>
              <a:rPr lang="ar-IQ" sz="2000" b="1" dirty="0"/>
              <a:t>يمكن تعريف الانعزال بانه انفصال مكونات الخليط الغير متجانس والمتباين التركيب (</a:t>
            </a:r>
            <a:r>
              <a:rPr lang="en-US" sz="2000" b="1" dirty="0"/>
              <a:t>heterogeneous</a:t>
            </a:r>
            <a:r>
              <a:rPr lang="ar-IQ" sz="2000" b="1" dirty="0"/>
              <a:t>) بحيث يصبح توزيعها غير منتظم . وفي حالة الخلطات الخرسانية ، فأن الاسباب الرئيسية لحصول الانعزال هي الاختلاف في المقاس الحبيبي والوزن النوعي لمكوناتها. لذلك فمن الممكن التحكم في مدى الانعزال باختيار التدرج المناسب للركام بالاضافة الى ذلك يلزم العناية بعمليات نقل وصب ورص الخرسانة الطرية.</a:t>
            </a:r>
            <a:endParaRPr lang="en-US" sz="2000" dirty="0"/>
          </a:p>
        </p:txBody>
      </p:sp>
    </p:spTree>
    <p:extLst>
      <p:ext uri="{BB962C8B-B14F-4D97-AF65-F5344CB8AC3E}">
        <p14:creationId xmlns:p14="http://schemas.microsoft.com/office/powerpoint/2010/main" val="235965231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alem\Desktop\concrete-28-7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60648"/>
            <a:ext cx="6480719" cy="640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47830"/>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alem\Desktop\Improper-Concrete-Mix-Some-Facts-Behi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76672"/>
            <a:ext cx="7416824" cy="561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53154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lem\Desktop\proportions-of-concrete-19-6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76672"/>
            <a:ext cx="7200800" cy="5688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95301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alem\Desktop\Segregation_thumb[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620688"/>
            <a:ext cx="6808123" cy="576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4087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196752"/>
            <a:ext cx="8280920" cy="3046988"/>
          </a:xfrm>
          <a:prstGeom prst="rect">
            <a:avLst/>
          </a:prstGeom>
        </p:spPr>
        <p:txBody>
          <a:bodyPr wrap="square">
            <a:spAutoFit/>
          </a:bodyPr>
          <a:lstStyle/>
          <a:p>
            <a:pPr algn="just" rtl="1"/>
            <a:r>
              <a:rPr lang="ar-IQ" sz="2400" b="1" dirty="0"/>
              <a:t>النضح هو ظاهرة ارتفاع بعض الماء الموجود في الخليط الى سطح الخرسانة الحديث الصب ويطلق عليه أيضا ظاهرة اكتساب الماء (</a:t>
            </a:r>
            <a:r>
              <a:rPr lang="en-US" sz="2400" b="1" dirty="0"/>
              <a:t>water gain</a:t>
            </a:r>
            <a:r>
              <a:rPr lang="ar-IQ" sz="2400" b="1" dirty="0"/>
              <a:t>). تحصل هذه الظاهرة بسبب عدم امكانية المكونات الصلبة في الخليط للاحتفاظ بجميع ماء الخلط عندما تترسب الى الاسفل. لقد اعتبر (</a:t>
            </a:r>
            <a:r>
              <a:rPr lang="en-US" sz="2400" b="1" dirty="0"/>
              <a:t>Powers</a:t>
            </a:r>
            <a:r>
              <a:rPr lang="ar-IQ" sz="2400" b="1" dirty="0"/>
              <a:t>) بأن النضح هو حالة خاصة من حالات الترسيب (</a:t>
            </a:r>
            <a:r>
              <a:rPr lang="en-US" sz="2400" b="1" dirty="0"/>
              <a:t>sedimentation</a:t>
            </a:r>
            <a:r>
              <a:rPr lang="ar-IQ" sz="2400" b="1" dirty="0"/>
              <a:t>) حيث يمكن التعبير عنه كميا بالهبوط الكلي لوحدة الارتفاع الخرسانة. يمكن تعيين سعة النضح (</a:t>
            </a:r>
            <a:r>
              <a:rPr lang="en-US" sz="2400" b="1" dirty="0"/>
              <a:t>bleeding capacity</a:t>
            </a:r>
            <a:r>
              <a:rPr lang="ar-IQ" sz="2400" b="1" dirty="0"/>
              <a:t>) ومعدل سرعته بموجب الطريقة المبينة في المواصفات القياسية الامريكية (</a:t>
            </a:r>
            <a:r>
              <a:rPr lang="en-US" sz="2400" b="1" dirty="0"/>
              <a:t>ASTM Standard C 232-71</a:t>
            </a:r>
            <a:r>
              <a:rPr lang="ar-IQ" sz="2400" b="1" dirty="0"/>
              <a:t>)</a:t>
            </a:r>
            <a:r>
              <a:rPr lang="en-US" sz="2400" b="1" dirty="0"/>
              <a:t>. </a:t>
            </a:r>
            <a:endParaRPr lang="en-US" sz="2400" dirty="0"/>
          </a:p>
        </p:txBody>
      </p:sp>
      <p:sp>
        <p:nvSpPr>
          <p:cNvPr id="3" name="Rectangle 2"/>
          <p:cNvSpPr/>
          <p:nvPr/>
        </p:nvSpPr>
        <p:spPr>
          <a:xfrm>
            <a:off x="5971703" y="620688"/>
            <a:ext cx="2170787" cy="369332"/>
          </a:xfrm>
          <a:prstGeom prst="rect">
            <a:avLst/>
          </a:prstGeom>
        </p:spPr>
        <p:txBody>
          <a:bodyPr wrap="none">
            <a:spAutoFit/>
          </a:bodyPr>
          <a:lstStyle/>
          <a:p>
            <a:pPr lvl="0" algn="r" rtl="1"/>
            <a:r>
              <a:rPr lang="ar-IQ" b="1" u="sng" dirty="0">
                <a:solidFill>
                  <a:prstClr val="black"/>
                </a:solidFill>
              </a:rPr>
              <a:t> </a:t>
            </a:r>
            <a:r>
              <a:rPr lang="en-US" b="1" u="sng" dirty="0">
                <a:solidFill>
                  <a:prstClr val="black"/>
                </a:solidFill>
              </a:rPr>
              <a:t>2</a:t>
            </a:r>
            <a:r>
              <a:rPr lang="ar-IQ" b="1" u="sng" dirty="0">
                <a:solidFill>
                  <a:prstClr val="black"/>
                </a:solidFill>
              </a:rPr>
              <a:t>. النضح (</a:t>
            </a:r>
            <a:r>
              <a:rPr lang="en-US" b="1" u="sng" dirty="0">
                <a:solidFill>
                  <a:prstClr val="black"/>
                </a:solidFill>
              </a:rPr>
              <a:t>Bleeding</a:t>
            </a:r>
            <a:r>
              <a:rPr lang="ar-IQ" b="1" u="sng" dirty="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229271455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293096"/>
            <a:ext cx="8424936" cy="1785104"/>
          </a:xfrm>
          <a:prstGeom prst="rect">
            <a:avLst/>
          </a:prstGeom>
        </p:spPr>
        <p:txBody>
          <a:bodyPr wrap="square">
            <a:spAutoFit/>
          </a:bodyPr>
          <a:lstStyle/>
          <a:p>
            <a:pPr algn="just" rtl="1"/>
            <a:r>
              <a:rPr lang="ar-IQ" sz="2200" b="1" dirty="0">
                <a:solidFill>
                  <a:srgbClr val="7030A0"/>
                </a:solidFill>
              </a:rPr>
              <a:t>ومن التأثيرات الاخرى لعملية النضح هو انه عند ارتفاع الماء الى الاعلى ، يحمل معه كمية كبيرة من حبيبات الاسمنت الناعمة والتي تظهر على السطح غثاء الاسمنت (</a:t>
            </a:r>
            <a:r>
              <a:rPr lang="en-US" sz="2200" b="1" dirty="0">
                <a:solidFill>
                  <a:srgbClr val="7030A0"/>
                </a:solidFill>
              </a:rPr>
              <a:t>laitance</a:t>
            </a:r>
            <a:r>
              <a:rPr lang="ar-IQ" sz="2200" b="1" dirty="0">
                <a:solidFill>
                  <a:srgbClr val="7030A0"/>
                </a:solidFill>
              </a:rPr>
              <a:t>)  مكونا طبقة سطحية هشة بعد جفاف الماء . ان هذه الطبقة تقلل تماسك الطبقة العليا بالتي تحتها لذلك يلزم ازالتها قبل الاستمرار بصب الخرسانة باستعمال فرشاة ومن ثم غسل السطح بعناية. </a:t>
            </a:r>
            <a:endParaRPr lang="en-US" sz="2200" dirty="0">
              <a:solidFill>
                <a:srgbClr val="7030A0"/>
              </a:solidFill>
            </a:endParaRPr>
          </a:p>
        </p:txBody>
      </p:sp>
      <p:sp>
        <p:nvSpPr>
          <p:cNvPr id="3" name="Rectangle 2"/>
          <p:cNvSpPr/>
          <p:nvPr/>
        </p:nvSpPr>
        <p:spPr>
          <a:xfrm>
            <a:off x="179512" y="260648"/>
            <a:ext cx="8568951" cy="1323439"/>
          </a:xfrm>
          <a:prstGeom prst="rect">
            <a:avLst/>
          </a:prstGeom>
        </p:spPr>
        <p:txBody>
          <a:bodyPr wrap="square">
            <a:spAutoFit/>
          </a:bodyPr>
          <a:lstStyle/>
          <a:p>
            <a:pPr algn="just" rtl="1"/>
            <a:r>
              <a:rPr lang="ar-IQ" sz="2000" b="1" dirty="0">
                <a:solidFill>
                  <a:srgbClr val="7030A0"/>
                </a:solidFill>
              </a:rPr>
              <a:t>ونتيجة لحدوث النضح فأن الطبقة العليا من الخرسانة تكون طبقة مبتلة جدا وتحوي نسبة عالية من الماء / الاسمنت (</a:t>
            </a:r>
            <a:r>
              <a:rPr lang="en-US" sz="2000" b="1" dirty="0">
                <a:solidFill>
                  <a:srgbClr val="7030A0"/>
                </a:solidFill>
              </a:rPr>
              <a:t>w/c</a:t>
            </a:r>
            <a:r>
              <a:rPr lang="ar-IQ" sz="2000" b="1" dirty="0">
                <a:solidFill>
                  <a:srgbClr val="7030A0"/>
                </a:solidFill>
              </a:rPr>
              <a:t>) مما يؤدي الى تكون فراغات بهذه الطبقة، بعد تبخر الماء منها، وجعلها مسامية وبالتالي تكون الخرسانة الناتجة ضعيفة المقاومة وغير متينة واذا كانت سرعة تبخر الماء من الخلطة اعلى من سرعة النضح، يحصل الانكماش اللدن (</a:t>
            </a:r>
            <a:r>
              <a:rPr lang="en-US" sz="2000" b="1" dirty="0">
                <a:solidFill>
                  <a:srgbClr val="FF0000"/>
                </a:solidFill>
              </a:rPr>
              <a:t>plastic shrinkage</a:t>
            </a:r>
            <a:r>
              <a:rPr lang="ar-IQ" sz="2000" b="1" dirty="0">
                <a:solidFill>
                  <a:srgbClr val="7030A0"/>
                </a:solidFill>
              </a:rPr>
              <a:t>) مسببا تشقق الخرسانة. </a:t>
            </a:r>
            <a:endParaRPr lang="en-US" sz="2000" dirty="0"/>
          </a:p>
        </p:txBody>
      </p:sp>
      <p:sp>
        <p:nvSpPr>
          <p:cNvPr id="4" name="Rectangle 3"/>
          <p:cNvSpPr/>
          <p:nvPr/>
        </p:nvSpPr>
        <p:spPr>
          <a:xfrm>
            <a:off x="179512" y="1720840"/>
            <a:ext cx="8424936" cy="2246769"/>
          </a:xfrm>
          <a:prstGeom prst="rect">
            <a:avLst/>
          </a:prstGeom>
        </p:spPr>
        <p:txBody>
          <a:bodyPr wrap="square">
            <a:spAutoFit/>
          </a:bodyPr>
          <a:lstStyle/>
          <a:p>
            <a:pPr algn="just" rtl="1"/>
            <a:r>
              <a:rPr lang="ar-IQ" sz="2000" b="1" dirty="0">
                <a:solidFill>
                  <a:srgbClr val="7030A0"/>
                </a:solidFill>
              </a:rPr>
              <a:t>في بعض الاحيان يستعمل مسحوق الالمنيوم الذي يسبب تمدد عجينة الاسمنت قليلا لتجنب تأثير الانكماش الحاصل نتيجة للنضح. كما وانه اثناء عملية النضح قد ينحصر قسما من الماء المرتفع الى الاعلى تحت حبيبات الركام الخشن وقضبان حديد التسليح الافقية مكونا فراغات داخل الخرسانة ومؤديا الى اضعاف التماسك بين حبيبات الركام وعجينة الاسمنت من جهة وبين الخرسانة وحديد التسليح من جهة اخرى كما وتسبب تلك الفراغات زيادة نفاذية (</a:t>
            </a:r>
            <a:r>
              <a:rPr lang="en-US" sz="2000" b="1" dirty="0">
                <a:solidFill>
                  <a:srgbClr val="7030A0"/>
                </a:solidFill>
              </a:rPr>
              <a:t>permeability</a:t>
            </a:r>
            <a:r>
              <a:rPr lang="ar-IQ" sz="2000" b="1" dirty="0">
                <a:solidFill>
                  <a:srgbClr val="7030A0"/>
                </a:solidFill>
              </a:rPr>
              <a:t>) الخرسانة بالاتجاه الافقي ومن ثم تقليل متانتها. ان النضح غالبا ما يحصل في البلاطات الرقيقة (</a:t>
            </a:r>
            <a:r>
              <a:rPr lang="en-US" sz="2000" b="1" dirty="0">
                <a:solidFill>
                  <a:srgbClr val="7030A0"/>
                </a:solidFill>
              </a:rPr>
              <a:t>thin slabs</a:t>
            </a:r>
            <a:r>
              <a:rPr lang="ar-IQ" sz="2000" b="1" dirty="0">
                <a:solidFill>
                  <a:srgbClr val="7030A0"/>
                </a:solidFill>
              </a:rPr>
              <a:t>)، مثل بلاطات الطرق التي يكون خطر الانجماد فيها كبيرا. </a:t>
            </a:r>
            <a:endParaRPr lang="en-US" sz="2000" dirty="0"/>
          </a:p>
        </p:txBody>
      </p:sp>
    </p:spTree>
    <p:extLst>
      <p:ext uri="{BB962C8B-B14F-4D97-AF65-F5344CB8AC3E}">
        <p14:creationId xmlns:p14="http://schemas.microsoft.com/office/powerpoint/2010/main" val="64628152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1787565"/>
            <a:ext cx="8136904" cy="954107"/>
          </a:xfrm>
          <a:prstGeom prst="rect">
            <a:avLst/>
          </a:prstGeom>
        </p:spPr>
        <p:txBody>
          <a:bodyPr wrap="square">
            <a:spAutoFit/>
          </a:bodyPr>
          <a:lstStyle/>
          <a:p>
            <a:pPr lvl="0" algn="just" rtl="1"/>
            <a:r>
              <a:rPr lang="ar-IQ" sz="2000" b="1" u="sng" dirty="0"/>
              <a:t>1. تاثير الفراغات الهوائية على خواص الخرسانة الطرية وكيفية قياسها:</a:t>
            </a:r>
            <a:endParaRPr lang="en-US" sz="2000" dirty="0"/>
          </a:p>
          <a:p>
            <a:pPr algn="just"/>
            <a:r>
              <a:rPr lang="en-US" b="1" dirty="0"/>
              <a:t>Measurements &amp; Effect of Entrained air on the properties of fresh concrete</a:t>
            </a:r>
            <a:endParaRPr lang="en-US" dirty="0"/>
          </a:p>
        </p:txBody>
      </p:sp>
      <p:sp>
        <p:nvSpPr>
          <p:cNvPr id="4" name="Rectangle 2"/>
          <p:cNvSpPr>
            <a:spLocks noChangeArrowheads="1"/>
          </p:cNvSpPr>
          <p:nvPr/>
        </p:nvSpPr>
        <p:spPr bwMode="auto">
          <a:xfrm>
            <a:off x="467544" y="151472"/>
            <a:ext cx="8352928" cy="1477328"/>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nchor="ctr">
            <a:spAutoFit/>
          </a:bodyPr>
          <a:lstStyle/>
          <a:p>
            <a:pPr algn="ctr" rtl="1">
              <a:defRPr/>
            </a:pPr>
            <a:r>
              <a:rPr lang="ar-IQ" sz="2200" b="1" dirty="0">
                <a:solidFill>
                  <a:schemeClr val="tx1"/>
                </a:solidFill>
              </a:rPr>
              <a:t>الاسبوع السابع والثامن: تأثير الفراغات الهوائية وطرق قياسها، حساب وحدة الوزن، النتاج، عامل الاسمنت في الخرسانة الطرية، معادلة الكثافة ومعادلة الحجوم المطلقة لحساب مكونات الخرسانة.</a:t>
            </a:r>
            <a:endParaRPr lang="en-US" sz="2200" dirty="0">
              <a:solidFill>
                <a:schemeClr val="tx1"/>
              </a:solidFill>
            </a:endParaRPr>
          </a:p>
          <a:p>
            <a:pPr>
              <a:defRPr/>
            </a:pPr>
            <a:endParaRPr lang="ar-SA" sz="2400" u="sng" dirty="0"/>
          </a:p>
        </p:txBody>
      </p:sp>
      <p:sp>
        <p:nvSpPr>
          <p:cNvPr id="5" name="Rectangle 4"/>
          <p:cNvSpPr/>
          <p:nvPr/>
        </p:nvSpPr>
        <p:spPr>
          <a:xfrm>
            <a:off x="683568" y="2681625"/>
            <a:ext cx="8136904" cy="1323439"/>
          </a:xfrm>
          <a:prstGeom prst="rect">
            <a:avLst/>
          </a:prstGeom>
        </p:spPr>
        <p:txBody>
          <a:bodyPr wrap="square">
            <a:spAutoFit/>
          </a:bodyPr>
          <a:lstStyle/>
          <a:p>
            <a:pPr algn="just" rtl="1"/>
            <a:r>
              <a:rPr lang="ar-IQ" sz="2000" b="1" dirty="0"/>
              <a:t>للفراغات الهوائية وبكميات مناسبة تاثير على درجة المطاوعة</a:t>
            </a:r>
            <a:r>
              <a:rPr lang="en-US" sz="2000" b="1" dirty="0"/>
              <a:t> (PLASTIC)  </a:t>
            </a:r>
            <a:r>
              <a:rPr lang="ar-IQ" sz="2000" b="1" dirty="0"/>
              <a:t>وعلى خفض مقدار انفصال (</a:t>
            </a:r>
            <a:r>
              <a:rPr lang="en-US" sz="2000" b="1" dirty="0"/>
              <a:t>segregation</a:t>
            </a:r>
            <a:r>
              <a:rPr lang="ar-IQ" sz="2000" b="1" dirty="0"/>
              <a:t>) الخلطات الخرسانية. هناك مواد مضافة للخرسانة (</a:t>
            </a:r>
            <a:r>
              <a:rPr lang="en-US" sz="2000" b="1" dirty="0"/>
              <a:t>Admixture</a:t>
            </a:r>
            <a:r>
              <a:rPr lang="ar-IQ" sz="2000" b="1" dirty="0"/>
              <a:t>) تعطي هذه الحالة لتحسين قابلية العمل (</a:t>
            </a:r>
            <a:r>
              <a:rPr lang="en-US" sz="2000" b="1" dirty="0"/>
              <a:t>Workability</a:t>
            </a:r>
            <a:r>
              <a:rPr lang="ar-IQ" sz="2000" b="1" dirty="0"/>
              <a:t>). اما طرق قياس نسبة هذه الفراغات في الخرسانة فتكون بثلاث طرق:</a:t>
            </a:r>
            <a:endParaRPr lang="en-US" sz="2000" dirty="0"/>
          </a:p>
        </p:txBody>
      </p:sp>
      <p:sp>
        <p:nvSpPr>
          <p:cNvPr id="6" name="Rectangle 5"/>
          <p:cNvSpPr/>
          <p:nvPr/>
        </p:nvSpPr>
        <p:spPr>
          <a:xfrm>
            <a:off x="2915816" y="4149080"/>
            <a:ext cx="5904656" cy="1015663"/>
          </a:xfrm>
          <a:prstGeom prst="rect">
            <a:avLst/>
          </a:prstGeom>
        </p:spPr>
        <p:txBody>
          <a:bodyPr wrap="square">
            <a:spAutoFit/>
          </a:bodyPr>
          <a:lstStyle/>
          <a:p>
            <a:pPr marL="285750" lvl="0" indent="-285750" algn="r" rtl="1">
              <a:buFont typeface="Wingdings" pitchFamily="2" charset="2"/>
              <a:buChar char="ü"/>
            </a:pPr>
            <a:r>
              <a:rPr lang="ar-IQ" sz="2000" b="1" dirty="0"/>
              <a:t>طريقة الحجم</a:t>
            </a:r>
            <a:r>
              <a:rPr lang="en-US" sz="2000" b="1" dirty="0"/>
              <a:t>            </a:t>
            </a:r>
            <a:r>
              <a:rPr lang="ar-IQ" sz="2000" b="1" dirty="0"/>
              <a:t> </a:t>
            </a:r>
            <a:r>
              <a:rPr lang="en-US" sz="2000" b="1" dirty="0"/>
              <a:t>                Volumetric Method</a:t>
            </a:r>
            <a:r>
              <a:rPr lang="ar-IQ" sz="2000" b="1" dirty="0"/>
              <a:t>  </a:t>
            </a:r>
            <a:endParaRPr lang="en-US" sz="2000" dirty="0"/>
          </a:p>
          <a:p>
            <a:pPr marL="285750" lvl="0" indent="-285750" algn="r" rtl="1">
              <a:buFont typeface="Wingdings" pitchFamily="2" charset="2"/>
              <a:buChar char="ü"/>
            </a:pPr>
            <a:r>
              <a:rPr lang="ar-IQ" sz="2000" b="1" dirty="0"/>
              <a:t>طريقة النقل النوعي </a:t>
            </a:r>
            <a:r>
              <a:rPr lang="en-US" sz="2000" b="1" dirty="0"/>
              <a:t> </a:t>
            </a:r>
            <a:r>
              <a:rPr lang="ar-IQ" sz="2000" b="1" dirty="0"/>
              <a:t>  </a:t>
            </a:r>
            <a:r>
              <a:rPr lang="en-US" sz="2000" b="1" dirty="0"/>
              <a:t>Gravimetric Method</a:t>
            </a:r>
            <a:endParaRPr lang="en-US" sz="2000" dirty="0"/>
          </a:p>
          <a:p>
            <a:pPr marL="285750" lvl="0" indent="-285750" algn="r" rtl="1">
              <a:buFont typeface="Wingdings" pitchFamily="2" charset="2"/>
              <a:buChar char="ü"/>
            </a:pPr>
            <a:r>
              <a:rPr lang="ar-IQ" sz="2000" b="1" dirty="0"/>
              <a:t>طريقة الضغط    </a:t>
            </a:r>
            <a:r>
              <a:rPr lang="en-US" sz="2000" b="1" dirty="0"/>
              <a:t>Pressure Method           </a:t>
            </a:r>
            <a:endParaRPr lang="en-US" sz="2000" dirty="0"/>
          </a:p>
        </p:txBody>
      </p:sp>
    </p:spTree>
    <p:extLst>
      <p:ext uri="{BB962C8B-B14F-4D97-AF65-F5344CB8AC3E}">
        <p14:creationId xmlns:p14="http://schemas.microsoft.com/office/powerpoint/2010/main" val="3755276998"/>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circle(in)">
                                      <p:cBhvr>
                                        <p:cTn id="36" dur="20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674657" y="431197"/>
            <a:ext cx="8223311"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just" rtl="1"/>
            <a:r>
              <a:rPr lang="ar-IQ" sz="2000" b="1" dirty="0"/>
              <a:t>الطريقة الاولى تدعى تدعى طريقة الحجم وذلك بايجاد وحدة الوزن لكتلة معينة من الخرسانة وبعد ذلك يتم ايجاد حجم المواد الصلبة (</a:t>
            </a:r>
            <a:r>
              <a:rPr lang="en-US" sz="2000" b="1" dirty="0"/>
              <a:t>Volume of Solids</a:t>
            </a:r>
            <a:r>
              <a:rPr lang="ar-IQ" sz="2000" b="1" dirty="0"/>
              <a:t>) بطريقة الازاحة في الماء باستعمال بكنومتر (</a:t>
            </a:r>
            <a:r>
              <a:rPr lang="en-US" sz="2000" b="1" dirty="0" err="1"/>
              <a:t>Pycno</a:t>
            </a:r>
            <a:r>
              <a:rPr lang="en-US" sz="2000" b="1" dirty="0"/>
              <a:t>-meter</a:t>
            </a:r>
            <a:r>
              <a:rPr lang="ar-IQ" sz="2000" b="1" dirty="0"/>
              <a:t>) ان دقة العمل ضرورية لابعاد حدوث الاخطاء في القياس (</a:t>
            </a:r>
            <a:r>
              <a:rPr lang="en-US" sz="2000" b="1" dirty="0"/>
              <a:t>ASTM C173</a:t>
            </a:r>
            <a:r>
              <a:rPr lang="ar-IQ" sz="2000" b="1" dirty="0"/>
              <a:t>)</a:t>
            </a:r>
            <a:r>
              <a:rPr lang="en-US" sz="2000" b="1" dirty="0"/>
              <a:t>.</a:t>
            </a:r>
            <a:endParaRPr lang="en-US" sz="2000" dirty="0"/>
          </a:p>
        </p:txBody>
      </p:sp>
      <p:sp>
        <p:nvSpPr>
          <p:cNvPr id="21" name="TextBox 20"/>
          <p:cNvSpPr txBox="1"/>
          <p:nvPr/>
        </p:nvSpPr>
        <p:spPr>
          <a:xfrm>
            <a:off x="674657" y="2060848"/>
            <a:ext cx="8223311"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just" rtl="1"/>
            <a:r>
              <a:rPr lang="ar-IQ" sz="2000" b="1" dirty="0"/>
              <a:t>اما طريقة النقل النوعي فتحسب بايجاد وزن نموذج معين وبايجاد حجم المواد الصلبة من نسبها والوزن النوعي لهذه المواد. فيكون حجم الفراعات هو الفرق بين الحجم الظاهري وحجم المواد الصلبة وحدوث الخطأ في هذه الطريقة يزداد وبنسبة اكثر من 1% وذلك لان الوزن النوعي للمواد ونسب المواد لاتكون دقيقة القياس.</a:t>
            </a:r>
            <a:endParaRPr lang="en-US" sz="2000" dirty="0"/>
          </a:p>
        </p:txBody>
      </p:sp>
      <p:sp>
        <p:nvSpPr>
          <p:cNvPr id="22" name="TextBox 21"/>
          <p:cNvSpPr txBox="1"/>
          <p:nvPr/>
        </p:nvSpPr>
        <p:spPr>
          <a:xfrm>
            <a:off x="674658" y="3702331"/>
            <a:ext cx="8223310" cy="1631216"/>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just" rtl="1"/>
            <a:r>
              <a:rPr lang="ar-IQ" sz="2000" b="1" dirty="0"/>
              <a:t>وبطريقة الضغط يستخدم الجهاز المبين في الشكل رقم -1- والذي يحتوي على اناء متصل بانبوب زجاجي شفاف. يملأ الاناء بالخرسانة الطرية وثم يملأ الانبوب بالماء الى اعلى سطحه وبتأثير الضغط الخارجي المسلط على هذا الانبوب المملوء بالماء الذي ينزل مستواه اخذا حجم الفقاعات الموجودة في الخرسانة. يحسب حجم الفقاعات باستعمال قانون بويل. تعتبر هذه الطريقة من الطرق المعتمدة في ايجاد نسبة حجم الفراغات في الخرسانة الطرية (</a:t>
            </a:r>
            <a:r>
              <a:rPr lang="en-US" sz="2000" b="1" dirty="0"/>
              <a:t>ASTM C231</a:t>
            </a:r>
            <a:r>
              <a:rPr lang="ar-IQ" sz="2000" b="1" dirty="0"/>
              <a:t>)</a:t>
            </a:r>
            <a:r>
              <a:rPr lang="en-US" sz="2000" b="1" dirty="0"/>
              <a:t>.</a:t>
            </a:r>
            <a:endParaRPr lang="en-US" sz="2000" dirty="0"/>
          </a:p>
        </p:txBody>
      </p:sp>
    </p:spTree>
    <p:extLst>
      <p:ext uri="{BB962C8B-B14F-4D97-AF65-F5344CB8AC3E}">
        <p14:creationId xmlns:p14="http://schemas.microsoft.com/office/powerpoint/2010/main" val="315409542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
                                        <p:tgtEl>
                                          <p:spTgt spid="20"/>
                                        </p:tgtEl>
                                      </p:cBhvr>
                                    </p:animEffect>
                                    <p:anim calcmode="lin" valueType="num">
                                      <p:cBhvr>
                                        <p:cTn id="8" dur="400" fill="hold"/>
                                        <p:tgtEl>
                                          <p:spTgt spid="20"/>
                                        </p:tgtEl>
                                        <p:attrNameLst>
                                          <p:attrName>ppt_x</p:attrName>
                                        </p:attrNameLst>
                                      </p:cBhvr>
                                      <p:tavLst>
                                        <p:tav tm="0">
                                          <p:val>
                                            <p:strVal val="#ppt_x"/>
                                          </p:val>
                                        </p:tav>
                                        <p:tav tm="100000">
                                          <p:val>
                                            <p:strVal val="#ppt_x"/>
                                          </p:val>
                                        </p:tav>
                                      </p:tavLst>
                                    </p:anim>
                                    <p:anim calcmode="lin" valueType="num">
                                      <p:cBhvr>
                                        <p:cTn id="9" dur="400" fill="hold"/>
                                        <p:tgtEl>
                                          <p:spTgt spid="2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800" decel="100000"/>
                                        <p:tgtEl>
                                          <p:spTgt spid="21"/>
                                        </p:tgtEl>
                                      </p:cBhvr>
                                    </p:animEffect>
                                    <p:anim calcmode="lin" valueType="num">
                                      <p:cBhvr>
                                        <p:cTn id="17" dur="800" decel="100000" fill="hold"/>
                                        <p:tgtEl>
                                          <p:spTgt spid="21"/>
                                        </p:tgtEl>
                                        <p:attrNameLst>
                                          <p:attrName>style.rotation</p:attrName>
                                        </p:attrNameLst>
                                      </p:cBhvr>
                                      <p:tavLst>
                                        <p:tav tm="0">
                                          <p:val>
                                            <p:fltVal val="-90"/>
                                          </p:val>
                                        </p:tav>
                                        <p:tav tm="100000">
                                          <p:val>
                                            <p:fltVal val="0"/>
                                          </p:val>
                                        </p:tav>
                                      </p:tavLst>
                                    </p:anim>
                                    <p:anim calcmode="lin" valueType="num">
                                      <p:cBhvr>
                                        <p:cTn id="18" dur="800" decel="100000" fill="hold"/>
                                        <p:tgtEl>
                                          <p:spTgt spid="21"/>
                                        </p:tgtEl>
                                        <p:attrNameLst>
                                          <p:attrName>ppt_x</p:attrName>
                                        </p:attrNameLst>
                                      </p:cBhvr>
                                      <p:tavLst>
                                        <p:tav tm="0">
                                          <p:val>
                                            <p:strVal val="#ppt_x+0.4"/>
                                          </p:val>
                                        </p:tav>
                                        <p:tav tm="100000">
                                          <p:val>
                                            <p:strVal val="#ppt_x-0.05"/>
                                          </p:val>
                                        </p:tav>
                                      </p:tavLst>
                                    </p:anim>
                                    <p:anim calcmode="lin" valueType="num">
                                      <p:cBhvr>
                                        <p:cTn id="19" dur="800" decel="100000" fill="hold"/>
                                        <p:tgtEl>
                                          <p:spTgt spid="2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800" decel="100000"/>
                                        <p:tgtEl>
                                          <p:spTgt spid="22"/>
                                        </p:tgtEl>
                                      </p:cBhvr>
                                    </p:animEffect>
                                    <p:anim calcmode="lin" valueType="num">
                                      <p:cBhvr>
                                        <p:cTn id="27" dur="800" decel="100000" fill="hold"/>
                                        <p:tgtEl>
                                          <p:spTgt spid="22"/>
                                        </p:tgtEl>
                                        <p:attrNameLst>
                                          <p:attrName>style.rotation</p:attrName>
                                        </p:attrNameLst>
                                      </p:cBhvr>
                                      <p:tavLst>
                                        <p:tav tm="0">
                                          <p:val>
                                            <p:fltVal val="-90"/>
                                          </p:val>
                                        </p:tav>
                                        <p:tav tm="100000">
                                          <p:val>
                                            <p:fltVal val="0"/>
                                          </p:val>
                                        </p:tav>
                                      </p:tavLst>
                                    </p:anim>
                                    <p:anim calcmode="lin" valueType="num">
                                      <p:cBhvr>
                                        <p:cTn id="28" dur="800" decel="100000" fill="hold"/>
                                        <p:tgtEl>
                                          <p:spTgt spid="22"/>
                                        </p:tgtEl>
                                        <p:attrNameLst>
                                          <p:attrName>ppt_x</p:attrName>
                                        </p:attrNameLst>
                                      </p:cBhvr>
                                      <p:tavLst>
                                        <p:tav tm="0">
                                          <p:val>
                                            <p:strVal val="#ppt_x+0.4"/>
                                          </p:val>
                                        </p:tav>
                                        <p:tav tm="100000">
                                          <p:val>
                                            <p:strVal val="#ppt_x-0.05"/>
                                          </p:val>
                                        </p:tav>
                                      </p:tavLst>
                                    </p:anim>
                                    <p:anim calcmode="lin" valueType="num">
                                      <p:cBhvr>
                                        <p:cTn id="29" dur="800" decel="100000" fill="hold"/>
                                        <p:tgtEl>
                                          <p:spTgt spid="22"/>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300192" y="686002"/>
            <a:ext cx="1680854" cy="584775"/>
          </a:xfrm>
          <a:prstGeom prst="rect">
            <a:avLst/>
          </a:prstGeom>
          <a:noFill/>
          <a:ln w="9525">
            <a:noFill/>
            <a:miter lim="800000"/>
            <a:headEnd/>
            <a:tailEnd/>
          </a:ln>
        </p:spPr>
        <p:txBody>
          <a:bodyPr wrap="square" anchor="ctr">
            <a:spAutoFit/>
          </a:bodyPr>
          <a:lstStyle/>
          <a:p>
            <a:pPr algn="r" rtl="1"/>
            <a:r>
              <a:rPr lang="ar-SA" sz="3200" b="1" u="sng" dirty="0"/>
              <a:t>مقدمة:</a:t>
            </a:r>
            <a:endParaRPr lang="en-US" sz="3200" dirty="0"/>
          </a:p>
        </p:txBody>
      </p:sp>
      <p:sp>
        <p:nvSpPr>
          <p:cNvPr id="11267" name="Rectangle 3"/>
          <p:cNvSpPr>
            <a:spLocks noChangeArrowheads="1"/>
          </p:cNvSpPr>
          <p:nvPr/>
        </p:nvSpPr>
        <p:spPr bwMode="auto">
          <a:xfrm>
            <a:off x="755576" y="2071882"/>
            <a:ext cx="7815213" cy="1631216"/>
          </a:xfrm>
          <a:prstGeom prst="rect">
            <a:avLst/>
          </a:prstGeom>
          <a:noFill/>
          <a:ln w="9525">
            <a:noFill/>
            <a:miter lim="800000"/>
            <a:headEnd/>
            <a:tailEnd/>
          </a:ln>
        </p:spPr>
        <p:txBody>
          <a:bodyPr wrap="square" anchor="ctr">
            <a:spAutoFit/>
          </a:bodyPr>
          <a:lstStyle/>
          <a:p>
            <a:pPr algn="just" rtl="1"/>
            <a:r>
              <a:rPr lang="ar-SA" sz="2000" b="1" dirty="0"/>
              <a:t>الخرسانة </a:t>
            </a:r>
            <a:r>
              <a:rPr lang="en-US" sz="2000" b="1" dirty="0"/>
              <a:t>Concrete </a:t>
            </a:r>
            <a:r>
              <a:rPr lang="ar-SA" sz="2000" b="1" dirty="0"/>
              <a:t>: </a:t>
            </a:r>
            <a:r>
              <a:rPr lang="ar-IQ" sz="2000" b="1" dirty="0"/>
              <a:t>هي بنيان </a:t>
            </a:r>
            <a:r>
              <a:rPr lang="en-US" sz="2000" b="1" dirty="0"/>
              <a:t>Structures</a:t>
            </a:r>
            <a:r>
              <a:rPr lang="ar-IQ" sz="2000" b="1" dirty="0"/>
              <a:t> يتركب من عدة مواد </a:t>
            </a:r>
            <a:r>
              <a:rPr lang="en-US" sz="2000" b="1" dirty="0"/>
              <a:t>Materials </a:t>
            </a:r>
            <a:r>
              <a:rPr lang="ar-IQ" sz="2000" b="1" dirty="0"/>
              <a:t> والجزء الاكبر في هذا البنيان هو الركام الذي يتماسك مع بعضه في صورة شبيهة بالكتلة الحجرية وذلك بفعل العجينة الاسمنتية المغلفة للركام والتي تتصلد نتيجة التفاعل الكيميائي بين الاسمنت والماء.</a:t>
            </a:r>
            <a:endParaRPr lang="en-US" sz="2000" dirty="0"/>
          </a:p>
          <a:p>
            <a:pPr algn="ctr" rtl="1"/>
            <a:r>
              <a:rPr lang="ar-SA" sz="2000" b="1" dirty="0"/>
              <a:t>ونسب توزيع المواد المختلفة المكونة للخرسانة (بالحجم) فى أغلب الأحوال هى</a:t>
            </a:r>
            <a:r>
              <a:rPr lang="en-US" sz="2000" b="1" dirty="0"/>
              <a:t>:</a:t>
            </a:r>
            <a:endParaRPr lang="en-US" sz="2000" dirty="0"/>
          </a:p>
        </p:txBody>
      </p:sp>
      <p:sp>
        <p:nvSpPr>
          <p:cNvPr id="14" name="Flowchart: Punched Tape 13"/>
          <p:cNvSpPr/>
          <p:nvPr/>
        </p:nvSpPr>
        <p:spPr bwMode="auto">
          <a:xfrm>
            <a:off x="1259632" y="747556"/>
            <a:ext cx="1571636" cy="1214446"/>
          </a:xfrm>
          <a:prstGeom prst="flowChartPunchedTap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rtl="1"/>
            <a:r>
              <a:rPr lang="en-US" b="1" dirty="0">
                <a:ea typeface="Times New Roman" pitchFamily="18" charset="0"/>
                <a:cs typeface="Simplified Arabic" pitchFamily="2" charset="-78"/>
              </a:rPr>
              <a:t>Concrete</a:t>
            </a:r>
          </a:p>
          <a:p>
            <a:pPr algn="ctr" rtl="1"/>
            <a:r>
              <a:rPr lang="en-US" b="1" dirty="0">
                <a:ea typeface="Times New Roman" pitchFamily="18" charset="0"/>
                <a:cs typeface="Simplified Arabic" pitchFamily="2" charset="-78"/>
              </a:rPr>
              <a:t>Technology</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05383095"/>
              </p:ext>
            </p:extLst>
          </p:nvPr>
        </p:nvGraphicFramePr>
        <p:xfrm>
          <a:off x="1115616" y="4077072"/>
          <a:ext cx="7344815" cy="822960"/>
        </p:xfrm>
        <a:graphic>
          <a:graphicData uri="http://schemas.openxmlformats.org/drawingml/2006/table">
            <a:tbl>
              <a:tblPr rtl="1" firstRow="1" firstCol="1" bandRow="1"/>
              <a:tblGrid>
                <a:gridCol w="2433612">
                  <a:extLst>
                    <a:ext uri="{9D8B030D-6E8A-4147-A177-3AD203B41FA5}">
                      <a16:colId xmlns:a16="http://schemas.microsoft.com/office/drawing/2014/main" val="20000"/>
                    </a:ext>
                  </a:extLst>
                </a:gridCol>
                <a:gridCol w="2712157">
                  <a:extLst>
                    <a:ext uri="{9D8B030D-6E8A-4147-A177-3AD203B41FA5}">
                      <a16:colId xmlns:a16="http://schemas.microsoft.com/office/drawing/2014/main" val="20001"/>
                    </a:ext>
                  </a:extLst>
                </a:gridCol>
                <a:gridCol w="2199046">
                  <a:extLst>
                    <a:ext uri="{9D8B030D-6E8A-4147-A177-3AD203B41FA5}">
                      <a16:colId xmlns:a16="http://schemas.microsoft.com/office/drawing/2014/main" val="20002"/>
                    </a:ext>
                  </a:extLst>
                </a:gridCol>
              </a:tblGrid>
              <a:tr h="0">
                <a:tc>
                  <a:txBody>
                    <a:bodyPr/>
                    <a:lstStyle/>
                    <a:p>
                      <a:pPr marL="0" marR="0" algn="ctr" rtl="1">
                        <a:lnSpc>
                          <a:spcPct val="150000"/>
                        </a:lnSpc>
                        <a:spcBef>
                          <a:spcPts val="0"/>
                        </a:spcBef>
                        <a:spcAft>
                          <a:spcPts val="0"/>
                        </a:spcAft>
                        <a:tabLst>
                          <a:tab pos="2162175" algn="l"/>
                          <a:tab pos="3429000" algn="ctr"/>
                          <a:tab pos="4971415" algn="l"/>
                        </a:tabLst>
                      </a:pPr>
                      <a:r>
                        <a:rPr lang="ar-SA" sz="1800" b="1" dirty="0">
                          <a:effectLst/>
                          <a:latin typeface="TimesNewRoman,Bold"/>
                          <a:ea typeface="Calibri"/>
                          <a:cs typeface="TimesNewRoman,Bold"/>
                        </a:rPr>
                        <a:t>ركام كبير وصغير</a:t>
                      </a:r>
                      <a:endParaRPr lang="en-US" sz="16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tabLst>
                          <a:tab pos="2162175" algn="l"/>
                          <a:tab pos="3429000" algn="ctr"/>
                          <a:tab pos="4971415" algn="l"/>
                        </a:tabLst>
                      </a:pPr>
                      <a:r>
                        <a:rPr lang="ar-SA" sz="1800" b="1">
                          <a:effectLst/>
                          <a:latin typeface="TimesNewRoman,Bold"/>
                          <a:ea typeface="Calibri"/>
                          <a:cs typeface="TimesNewRoman,Bold"/>
                        </a:rPr>
                        <a:t>عجينة الأسمنت</a:t>
                      </a:r>
                      <a:endParaRPr lang="en-US" sz="16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tabLst>
                          <a:tab pos="2162175" algn="l"/>
                          <a:tab pos="3429000" algn="ctr"/>
                          <a:tab pos="4971415" algn="l"/>
                        </a:tabLst>
                      </a:pPr>
                      <a:r>
                        <a:rPr lang="ar-SA" sz="1800" b="1" dirty="0">
                          <a:effectLst/>
                          <a:latin typeface="TimesNewRoman,Bold"/>
                          <a:ea typeface="Calibri"/>
                          <a:cs typeface="TimesNewRoman,Bold"/>
                        </a:rPr>
                        <a:t>فراغات</a:t>
                      </a:r>
                      <a:endParaRPr lang="en-US" sz="16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marL="0" marR="0" algn="ctr" rtl="1">
                        <a:lnSpc>
                          <a:spcPct val="150000"/>
                        </a:lnSpc>
                        <a:spcBef>
                          <a:spcPts val="0"/>
                        </a:spcBef>
                        <a:spcAft>
                          <a:spcPts val="0"/>
                        </a:spcAft>
                        <a:tabLst>
                          <a:tab pos="2162175" algn="l"/>
                          <a:tab pos="3429000" algn="ctr"/>
                          <a:tab pos="4971415" algn="l"/>
                        </a:tabLst>
                      </a:pPr>
                      <a:r>
                        <a:rPr lang="ar-IQ" sz="1800" b="1" dirty="0">
                          <a:effectLst/>
                          <a:latin typeface="Calibri"/>
                          <a:ea typeface="Calibri"/>
                          <a:cs typeface="Arial"/>
                        </a:rPr>
                        <a:t>60 – 70 %</a:t>
                      </a:r>
                      <a:endParaRPr lang="en-US" sz="16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tabLst>
                          <a:tab pos="2162175" algn="l"/>
                          <a:tab pos="3429000" algn="ctr"/>
                          <a:tab pos="4971415" algn="l"/>
                        </a:tabLst>
                      </a:pPr>
                      <a:r>
                        <a:rPr lang="ar-IQ" sz="1800" b="1">
                          <a:effectLst/>
                          <a:latin typeface="Calibri"/>
                          <a:ea typeface="Calibri"/>
                          <a:cs typeface="Arial"/>
                        </a:rPr>
                        <a:t>30 – 40 %</a:t>
                      </a:r>
                      <a:endParaRPr lang="en-US" sz="16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50000"/>
                        </a:lnSpc>
                        <a:spcBef>
                          <a:spcPts val="0"/>
                        </a:spcBef>
                        <a:spcAft>
                          <a:spcPts val="0"/>
                        </a:spcAft>
                        <a:tabLst>
                          <a:tab pos="2162175" algn="l"/>
                          <a:tab pos="3429000" algn="ctr"/>
                          <a:tab pos="4971415" algn="l"/>
                        </a:tabLst>
                      </a:pPr>
                      <a:r>
                        <a:rPr lang="ar-IQ" sz="1800" b="1" dirty="0">
                          <a:effectLst/>
                          <a:latin typeface="Calibri"/>
                          <a:ea typeface="Calibri"/>
                          <a:cs typeface="Arial"/>
                        </a:rPr>
                        <a:t>1 – 2 %</a:t>
                      </a:r>
                      <a:endParaRPr lang="en-US" sz="16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3" name="Rectangle 2"/>
          <p:cNvSpPr/>
          <p:nvPr/>
        </p:nvSpPr>
        <p:spPr>
          <a:xfrm>
            <a:off x="755577" y="4941168"/>
            <a:ext cx="7815212" cy="1323439"/>
          </a:xfrm>
          <a:prstGeom prst="rect">
            <a:avLst/>
          </a:prstGeom>
        </p:spPr>
        <p:txBody>
          <a:bodyPr wrap="square">
            <a:spAutoFit/>
          </a:bodyPr>
          <a:lstStyle/>
          <a:p>
            <a:pPr algn="just" rtl="1"/>
            <a:r>
              <a:rPr lang="ar-SA" sz="2000" b="1" dirty="0"/>
              <a:t>ويتضح من ذلك أن الركام هو المكون الأساسى لجسم الخرسانة حيث يحتل حوالى من 2/3 الى 3/4 من حجم الخرسانة. والركام يعتبر مادة رخيصة نسبياً بالإضافة إلى أنه يعمل على تقليل التغيرالحجمي. أما عجينة الأسمنت فتقوم بوظيفة فعالة وذلك بإيجاد التماسك بين الركام وإعطاء الخرسانة المقاومة.</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slide(fromBottom)">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additive="base">
                                        <p:cTn id="12" dur="500" fill="hold"/>
                                        <p:tgtEl>
                                          <p:spTgt spid="11267"/>
                                        </p:tgtEl>
                                        <p:attrNameLst>
                                          <p:attrName>ppt_x</p:attrName>
                                        </p:attrNameLst>
                                      </p:cBhvr>
                                      <p:tavLst>
                                        <p:tav tm="0">
                                          <p:val>
                                            <p:strVal val="#ppt_x"/>
                                          </p:val>
                                        </p:tav>
                                        <p:tav tm="100000">
                                          <p:val>
                                            <p:strVal val="#ppt_x"/>
                                          </p:val>
                                        </p:tav>
                                      </p:tavLst>
                                    </p:anim>
                                    <p:anim calcmode="lin" valueType="num">
                                      <p:cBhvr additive="base">
                                        <p:cTn id="13"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848872"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55575" y="5411107"/>
            <a:ext cx="7848873" cy="400110"/>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rtl="1"/>
            <a:r>
              <a:rPr lang="ar-IQ" sz="2000" b="1" dirty="0"/>
              <a:t>تدهور حالة الخرسانة بسبب تأثير دورات الانجماد والذوبان في الخرسانة غير المهواة</a:t>
            </a:r>
            <a:endParaRPr lang="en-US" sz="2000" b="1" dirty="0"/>
          </a:p>
        </p:txBody>
      </p:sp>
    </p:spTree>
    <p:extLst>
      <p:ext uri="{BB962C8B-B14F-4D97-AF65-F5344CB8AC3E}">
        <p14:creationId xmlns:p14="http://schemas.microsoft.com/office/powerpoint/2010/main" val="1217036324"/>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51520" y="260648"/>
            <a:ext cx="8568952"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lvl="0" algn="just" rtl="1"/>
            <a:r>
              <a:rPr lang="en-US" sz="2000" b="1" u="sng" dirty="0"/>
              <a:t>2</a:t>
            </a:r>
            <a:r>
              <a:rPr lang="ar-IQ" sz="2000" b="1" u="sng" dirty="0"/>
              <a:t>. حساب وحدة الوزن، النتاج، عامل الاسمنت في الخرسانة الطرية.</a:t>
            </a:r>
            <a:endParaRPr lang="en-US" sz="2000" dirty="0"/>
          </a:p>
          <a:p>
            <a:pPr rtl="1"/>
            <a:r>
              <a:rPr lang="en-US" sz="2000" b="1" dirty="0"/>
              <a:t>Unit Weight, Cement Content and Yield of Fresh Concrete </a:t>
            </a:r>
            <a:endParaRPr lang="en-US" sz="2000" dirty="0"/>
          </a:p>
          <a:p>
            <a:pPr algn="just" rtl="1"/>
            <a:r>
              <a:rPr lang="ar-IQ" sz="2000" b="1" dirty="0"/>
              <a:t>يتم ايجاد حجم الخرسانة بحساب مجموع الحجوم الصلبة (</a:t>
            </a:r>
            <a:r>
              <a:rPr lang="en-US" sz="2000" b="1" dirty="0"/>
              <a:t>Solid Volume</a:t>
            </a:r>
            <a:r>
              <a:rPr lang="ar-IQ" sz="2000" b="1" dirty="0"/>
              <a:t>) الاسمنت والحصى والرمل والماء في الخلطة ويضاف من 1% - 2% من مجموع هذه الحجوم لحساب الهواء المحصور (</a:t>
            </a:r>
            <a:r>
              <a:rPr lang="en-US" sz="2000" b="1" dirty="0"/>
              <a:t>Entrapped Air</a:t>
            </a:r>
            <a:r>
              <a:rPr lang="ar-IQ" sz="2000" b="1" dirty="0"/>
              <a:t>) والمثال ادناه يبين اسلوب ايجاد هذه القيم.</a:t>
            </a:r>
            <a:endParaRPr lang="en-US" sz="2000" dirty="0"/>
          </a:p>
          <a:p>
            <a:pPr algn="just">
              <a:defRPr/>
            </a:pPr>
            <a:endParaRPr lang="ar-IQ" sz="2000" dirty="0"/>
          </a:p>
        </p:txBody>
      </p:sp>
      <p:sp>
        <p:nvSpPr>
          <p:cNvPr id="21" name="TextBox 20"/>
          <p:cNvSpPr txBox="1"/>
          <p:nvPr/>
        </p:nvSpPr>
        <p:spPr>
          <a:xfrm>
            <a:off x="251520" y="2708920"/>
            <a:ext cx="8568951"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just" rtl="1"/>
            <a:r>
              <a:rPr lang="ar-IQ" sz="2000" b="1" dirty="0"/>
              <a:t> </a:t>
            </a:r>
            <a:endParaRPr lang="en-US" sz="2000" dirty="0"/>
          </a:p>
          <a:p>
            <a:pPr rtl="1"/>
            <a:r>
              <a:rPr lang="en-US" sz="2000" b="1" dirty="0"/>
              <a:t>Ex:</a:t>
            </a:r>
            <a:endParaRPr lang="en-US" sz="2000" dirty="0"/>
          </a:p>
          <a:p>
            <a:pPr algn="just" rtl="1"/>
            <a:r>
              <a:rPr lang="ar-IQ" sz="2000" b="1" dirty="0"/>
              <a:t>المطلوب ايجاد وحدة الوزن والنتاج وكمية السمنت لخلطة خرسانية بنسبة 1:2:4 بالوزن وهي نسبة السمنت الى الرمل الى الحصو وان كمية ماء الخلطة هي 26 لتر لكل كيس من السمنت علما ان وزن الكيس الواحد من السمنت هو 50 كغم.</a:t>
            </a:r>
            <a:endParaRPr lang="en-US" sz="2000" dirty="0"/>
          </a:p>
          <a:p>
            <a:pPr algn="just">
              <a:defRPr/>
            </a:pPr>
            <a:endParaRPr lang="ar-IQ"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800" decel="100000"/>
                                        <p:tgtEl>
                                          <p:spTgt spid="20"/>
                                        </p:tgtEl>
                                      </p:cBhvr>
                                    </p:animEffect>
                                    <p:anim calcmode="lin" valueType="num">
                                      <p:cBhvr>
                                        <p:cTn id="8" dur="800" decel="100000" fill="hold"/>
                                        <p:tgtEl>
                                          <p:spTgt spid="20"/>
                                        </p:tgtEl>
                                        <p:attrNameLst>
                                          <p:attrName>style.rotation</p:attrName>
                                        </p:attrNameLst>
                                      </p:cBhvr>
                                      <p:tavLst>
                                        <p:tav tm="0">
                                          <p:val>
                                            <p:fltVal val="-90"/>
                                          </p:val>
                                        </p:tav>
                                        <p:tav tm="100000">
                                          <p:val>
                                            <p:fltVal val="0"/>
                                          </p:val>
                                        </p:tav>
                                      </p:tavLst>
                                    </p:anim>
                                    <p:anim calcmode="lin" valueType="num">
                                      <p:cBhvr>
                                        <p:cTn id="9" dur="800" decel="100000" fill="hold"/>
                                        <p:tgtEl>
                                          <p:spTgt spid="20"/>
                                        </p:tgtEl>
                                        <p:attrNameLst>
                                          <p:attrName>ppt_x</p:attrName>
                                        </p:attrNameLst>
                                      </p:cBhvr>
                                      <p:tavLst>
                                        <p:tav tm="0">
                                          <p:val>
                                            <p:strVal val="#ppt_x+0.4"/>
                                          </p:val>
                                        </p:tav>
                                        <p:tav tm="100000">
                                          <p:val>
                                            <p:strVal val="#ppt_x-0.05"/>
                                          </p:val>
                                        </p:tav>
                                      </p:tavLst>
                                    </p:anim>
                                    <p:anim calcmode="lin" valueType="num">
                                      <p:cBhvr>
                                        <p:cTn id="10" dur="800" decel="100000" fill="hold"/>
                                        <p:tgtEl>
                                          <p:spTgt spid="2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800" decel="100000"/>
                                        <p:tgtEl>
                                          <p:spTgt spid="21"/>
                                        </p:tgtEl>
                                      </p:cBhvr>
                                    </p:animEffect>
                                    <p:anim calcmode="lin" valueType="num">
                                      <p:cBhvr>
                                        <p:cTn id="18" dur="800" decel="100000" fill="hold"/>
                                        <p:tgtEl>
                                          <p:spTgt spid="21"/>
                                        </p:tgtEl>
                                        <p:attrNameLst>
                                          <p:attrName>style.rotation</p:attrName>
                                        </p:attrNameLst>
                                      </p:cBhvr>
                                      <p:tavLst>
                                        <p:tav tm="0">
                                          <p:val>
                                            <p:fltVal val="-90"/>
                                          </p:val>
                                        </p:tav>
                                        <p:tav tm="100000">
                                          <p:val>
                                            <p:fltVal val="0"/>
                                          </p:val>
                                        </p:tav>
                                      </p:tavLst>
                                    </p:anim>
                                    <p:anim calcmode="lin" valueType="num">
                                      <p:cBhvr>
                                        <p:cTn id="19" dur="800" decel="100000" fill="hold"/>
                                        <p:tgtEl>
                                          <p:spTgt spid="21"/>
                                        </p:tgtEl>
                                        <p:attrNameLst>
                                          <p:attrName>ppt_x</p:attrName>
                                        </p:attrNameLst>
                                      </p:cBhvr>
                                      <p:tavLst>
                                        <p:tav tm="0">
                                          <p:val>
                                            <p:strVal val="#ppt_x+0.4"/>
                                          </p:val>
                                        </p:tav>
                                        <p:tav tm="100000">
                                          <p:val>
                                            <p:strVal val="#ppt_x-0.05"/>
                                          </p:val>
                                        </p:tav>
                                      </p:tavLst>
                                    </p:anim>
                                    <p:anim calcmode="lin" valueType="num">
                                      <p:cBhvr>
                                        <p:cTn id="20" dur="800" decel="100000" fill="hold"/>
                                        <p:tgtEl>
                                          <p:spTgt spid="2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74805942"/>
              </p:ext>
            </p:extLst>
          </p:nvPr>
        </p:nvGraphicFramePr>
        <p:xfrm>
          <a:off x="611560" y="257843"/>
          <a:ext cx="8208910" cy="2880319"/>
        </p:xfrm>
        <a:graphic>
          <a:graphicData uri="http://schemas.openxmlformats.org/drawingml/2006/table">
            <a:tbl>
              <a:tblPr rtl="1" firstRow="1" firstCol="1" bandRow="1"/>
              <a:tblGrid>
                <a:gridCol w="1641633">
                  <a:extLst>
                    <a:ext uri="{9D8B030D-6E8A-4147-A177-3AD203B41FA5}">
                      <a16:colId xmlns:a16="http://schemas.microsoft.com/office/drawing/2014/main" val="20000"/>
                    </a:ext>
                  </a:extLst>
                </a:gridCol>
                <a:gridCol w="1641633">
                  <a:extLst>
                    <a:ext uri="{9D8B030D-6E8A-4147-A177-3AD203B41FA5}">
                      <a16:colId xmlns:a16="http://schemas.microsoft.com/office/drawing/2014/main" val="20001"/>
                    </a:ext>
                  </a:extLst>
                </a:gridCol>
                <a:gridCol w="1641633">
                  <a:extLst>
                    <a:ext uri="{9D8B030D-6E8A-4147-A177-3AD203B41FA5}">
                      <a16:colId xmlns:a16="http://schemas.microsoft.com/office/drawing/2014/main" val="20002"/>
                    </a:ext>
                  </a:extLst>
                </a:gridCol>
                <a:gridCol w="1641633">
                  <a:extLst>
                    <a:ext uri="{9D8B030D-6E8A-4147-A177-3AD203B41FA5}">
                      <a16:colId xmlns:a16="http://schemas.microsoft.com/office/drawing/2014/main" val="20003"/>
                    </a:ext>
                  </a:extLst>
                </a:gridCol>
                <a:gridCol w="1642378">
                  <a:extLst>
                    <a:ext uri="{9D8B030D-6E8A-4147-A177-3AD203B41FA5}">
                      <a16:colId xmlns:a16="http://schemas.microsoft.com/office/drawing/2014/main" val="20004"/>
                    </a:ext>
                  </a:extLst>
                </a:gridCol>
              </a:tblGrid>
              <a:tr h="411474">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 </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الماء</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السمنت</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الرمل</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الحصو</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11474">
                <a:tc>
                  <a:txBody>
                    <a:bodyPr/>
                    <a:lstStyle/>
                    <a:p>
                      <a:pPr marL="0" marR="0" algn="ctr" rtl="1">
                        <a:lnSpc>
                          <a:spcPct val="115000"/>
                        </a:lnSpc>
                        <a:spcBef>
                          <a:spcPts val="0"/>
                        </a:spcBef>
                        <a:spcAft>
                          <a:spcPts val="0"/>
                        </a:spcAft>
                      </a:pPr>
                      <a:r>
                        <a:rPr lang="ar-IQ" sz="1600" b="1">
                          <a:effectLst/>
                          <a:latin typeface="Calibri"/>
                          <a:ea typeface="Calibri"/>
                          <a:cs typeface="Times New Roman"/>
                        </a:rPr>
                        <a:t>النسب بالوزن</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 </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1</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2</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4</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34423">
                <a:tc>
                  <a:txBody>
                    <a:bodyPr/>
                    <a:lstStyle/>
                    <a:p>
                      <a:pPr marL="0" marR="0" algn="ctr" rtl="1">
                        <a:lnSpc>
                          <a:spcPct val="115000"/>
                        </a:lnSpc>
                        <a:spcBef>
                          <a:spcPts val="0"/>
                        </a:spcBef>
                        <a:spcAft>
                          <a:spcPts val="0"/>
                        </a:spcAft>
                      </a:pPr>
                      <a:r>
                        <a:rPr lang="ar-IQ" sz="1600" b="1">
                          <a:effectLst/>
                          <a:latin typeface="Calibri"/>
                          <a:ea typeface="Calibri"/>
                          <a:cs typeface="Times New Roman"/>
                        </a:rPr>
                        <a:t>وزن الخلطة على اساس كيس واحد من السمنت كغم</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0.52×50</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1×50</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2×50</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4×50</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11474">
                <a:tc>
                  <a:txBody>
                    <a:bodyPr/>
                    <a:lstStyle/>
                    <a:p>
                      <a:pPr marL="0" marR="0" algn="ctr" rtl="1">
                        <a:lnSpc>
                          <a:spcPct val="115000"/>
                        </a:lnSpc>
                        <a:spcBef>
                          <a:spcPts val="0"/>
                        </a:spcBef>
                        <a:spcAft>
                          <a:spcPts val="0"/>
                        </a:spcAft>
                      </a:pPr>
                      <a:r>
                        <a:rPr lang="ar-IQ" sz="1600" b="1">
                          <a:effectLst/>
                          <a:latin typeface="Calibri"/>
                          <a:ea typeface="Calibri"/>
                          <a:cs typeface="Times New Roman"/>
                        </a:rPr>
                        <a:t>الوزن النوعي</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1</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3.1</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2.65</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a:effectLst/>
                          <a:latin typeface="Calibri"/>
                          <a:ea typeface="Calibri"/>
                          <a:cs typeface="Times New Roman"/>
                        </a:rPr>
                        <a:t>2.65</a:t>
                      </a:r>
                      <a:endParaRPr lang="en-US" sz="140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11474">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الحجم الصلب م</a:t>
                      </a:r>
                      <a:r>
                        <a:rPr lang="ar-IQ" sz="1600" b="1" baseline="30000" dirty="0">
                          <a:effectLst/>
                          <a:latin typeface="Calibri"/>
                          <a:ea typeface="Calibri"/>
                          <a:cs typeface="Times New Roman"/>
                        </a:rPr>
                        <a:t>3</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0.026</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0.016</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0.0378</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rtl="1">
                        <a:lnSpc>
                          <a:spcPct val="115000"/>
                        </a:lnSpc>
                        <a:spcBef>
                          <a:spcPts val="0"/>
                        </a:spcBef>
                        <a:spcAft>
                          <a:spcPts val="0"/>
                        </a:spcAft>
                      </a:pPr>
                      <a:r>
                        <a:rPr lang="ar-IQ" sz="1600" b="1" dirty="0">
                          <a:effectLst/>
                          <a:latin typeface="Calibri"/>
                          <a:ea typeface="Calibri"/>
                          <a:cs typeface="Times New Roman"/>
                        </a:rPr>
                        <a:t>0.0756</a:t>
                      </a:r>
                      <a:endParaRPr lang="en-US" sz="1400" dirty="0">
                        <a:effectLst/>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AlternateContent xmlns:mc="http://schemas.openxmlformats.org/markup-compatibility/2006" xmlns:a14="http://schemas.microsoft.com/office/drawing/2010/main">
        <mc:Choice Requires="a14">
          <p:sp>
            <p:nvSpPr>
              <p:cNvPr id="4" name="Rectangle 3"/>
              <p:cNvSpPr/>
              <p:nvPr/>
            </p:nvSpPr>
            <p:spPr>
              <a:xfrm>
                <a:off x="467544" y="3140968"/>
                <a:ext cx="8208912" cy="3728265"/>
              </a:xfrm>
              <a:prstGeom prst="rect">
                <a:avLst/>
              </a:prstGeom>
            </p:spPr>
            <p:txBody>
              <a:bodyPr wrap="square">
                <a:spAutoFit/>
              </a:bodyPr>
              <a:lstStyle/>
              <a:p>
                <a:pPr algn="r" rtl="1"/>
                <a:r>
                  <a:rPr lang="ar-IQ" sz="2000" b="1" dirty="0">
                    <a:solidFill>
                      <a:srgbClr val="C00000"/>
                    </a:solidFill>
                  </a:rPr>
                  <a:t>مجموع الاحجام الصلبة = 0.1554 متر مكعب</a:t>
                </a:r>
                <a:endParaRPr lang="en-US" sz="2000" b="1" dirty="0">
                  <a:solidFill>
                    <a:srgbClr val="C00000"/>
                  </a:solidFill>
                </a:endParaRPr>
              </a:p>
              <a:p>
                <a:pPr algn="r" rtl="1"/>
                <a:r>
                  <a:rPr lang="ar-IQ" sz="2000" b="1" dirty="0">
                    <a:solidFill>
                      <a:srgbClr val="FF0000"/>
                    </a:solidFill>
                  </a:rPr>
                  <a:t>حجم الخرسانة = 0.158 متر مكعب بفرض 1.5% فراغات</a:t>
                </a:r>
                <a:endParaRPr lang="en-US" sz="2000" b="1" dirty="0">
                  <a:solidFill>
                    <a:srgbClr val="FF0000"/>
                  </a:solidFill>
                </a:endParaRPr>
              </a:p>
              <a:p>
                <a:pPr algn="r" rtl="1"/>
                <a:r>
                  <a:rPr lang="ar-IQ" sz="2000" b="1" dirty="0">
                    <a:solidFill>
                      <a:srgbClr val="0070C0"/>
                    </a:solidFill>
                  </a:rPr>
                  <a:t>الوزن الكلي للخلطة = 376 كغم</a:t>
                </a:r>
                <a:endParaRPr lang="en-US" sz="2000" b="1" dirty="0">
                  <a:solidFill>
                    <a:srgbClr val="0070C0"/>
                  </a:solidFill>
                </a:endParaRPr>
              </a:p>
              <a:p>
                <a:pPr algn="r" rtl="1"/>
                <a:r>
                  <a:rPr lang="ar-IQ" sz="2000" b="1" dirty="0">
                    <a:solidFill>
                      <a:srgbClr val="7030A0"/>
                    </a:solidFill>
                  </a:rPr>
                  <a:t>وحدة الوزن = </a:t>
                </a:r>
                <a14:m>
                  <m:oMath xmlns:m="http://schemas.openxmlformats.org/officeDocument/2006/math">
                    <m:f>
                      <m:fPr>
                        <m:ctrlPr>
                          <a:rPr lang="en-US" sz="2000" b="1" i="1">
                            <a:solidFill>
                              <a:srgbClr val="7030A0"/>
                            </a:solidFill>
                            <a:latin typeface="Cambria Math"/>
                          </a:rPr>
                        </m:ctrlPr>
                      </m:fPr>
                      <m:num>
                        <m:r>
                          <a:rPr lang="en-US" sz="2000" b="1" i="1">
                            <a:solidFill>
                              <a:srgbClr val="7030A0"/>
                            </a:solidFill>
                            <a:latin typeface="Cambria Math"/>
                          </a:rPr>
                          <m:t>𝟎</m:t>
                        </m:r>
                        <m:r>
                          <a:rPr lang="en-US" sz="2000" b="1" i="1">
                            <a:solidFill>
                              <a:srgbClr val="7030A0"/>
                            </a:solidFill>
                            <a:latin typeface="Cambria Math"/>
                          </a:rPr>
                          <m:t>.</m:t>
                        </m:r>
                        <m:r>
                          <a:rPr lang="en-US" sz="2000" b="1" i="1">
                            <a:solidFill>
                              <a:srgbClr val="7030A0"/>
                            </a:solidFill>
                            <a:latin typeface="Cambria Math"/>
                          </a:rPr>
                          <m:t>𝟑𝟕𝟔</m:t>
                        </m:r>
                      </m:num>
                      <m:den>
                        <m:r>
                          <a:rPr lang="en-US" sz="2000" b="1" i="1">
                            <a:solidFill>
                              <a:srgbClr val="7030A0"/>
                            </a:solidFill>
                            <a:latin typeface="Cambria Math"/>
                          </a:rPr>
                          <m:t>𝟎</m:t>
                        </m:r>
                        <m:r>
                          <a:rPr lang="en-US" sz="2000" b="1" i="1">
                            <a:solidFill>
                              <a:srgbClr val="7030A0"/>
                            </a:solidFill>
                            <a:latin typeface="Cambria Math"/>
                          </a:rPr>
                          <m:t>.</m:t>
                        </m:r>
                        <m:r>
                          <a:rPr lang="en-US" sz="2000" b="1" i="1">
                            <a:solidFill>
                              <a:srgbClr val="7030A0"/>
                            </a:solidFill>
                            <a:latin typeface="Cambria Math"/>
                          </a:rPr>
                          <m:t>𝟏𝟓𝟖</m:t>
                        </m:r>
                      </m:den>
                    </m:f>
                  </m:oMath>
                </a14:m>
                <a:r>
                  <a:rPr lang="ar-IQ" sz="2000" b="1" dirty="0">
                    <a:solidFill>
                      <a:srgbClr val="7030A0"/>
                    </a:solidFill>
                  </a:rPr>
                  <a:t> = 2.38 طن/متر مكعب</a:t>
                </a:r>
                <a:endParaRPr lang="en-US" sz="2000" b="1" dirty="0">
                  <a:solidFill>
                    <a:srgbClr val="7030A0"/>
                  </a:solidFill>
                </a:endParaRPr>
              </a:p>
              <a:p>
                <a:pPr algn="r" rtl="1"/>
                <a:r>
                  <a:rPr lang="ar-IQ" sz="2000" b="1" dirty="0"/>
                  <a:t>ان النتاج (</a:t>
                </a:r>
                <a:r>
                  <a:rPr lang="en-US" sz="2000" b="1" dirty="0"/>
                  <a:t>Yield</a:t>
                </a:r>
                <a:r>
                  <a:rPr lang="ar-IQ" sz="2000" b="1" dirty="0"/>
                  <a:t>) للخرسانة الطرية هي كمية الخرسانة الطرية الناتجة عن استعمال كيس واحد من السمنت ويحسب بالطريقة التالية:</a:t>
                </a:r>
                <a:endParaRPr lang="en-US" sz="2000" b="1" dirty="0"/>
              </a:p>
              <a:p>
                <a:pPr algn="r" rtl="1"/>
                <a:r>
                  <a:rPr lang="ar-IQ" sz="2000" b="1" dirty="0">
                    <a:solidFill>
                      <a:srgbClr val="FF0000"/>
                    </a:solidFill>
                  </a:rPr>
                  <a:t>النتاج = </a:t>
                </a:r>
                <a14:m>
                  <m:oMath xmlns:m="http://schemas.openxmlformats.org/officeDocument/2006/math">
                    <m:f>
                      <m:fPr>
                        <m:ctrlPr>
                          <a:rPr lang="en-US" sz="2000" b="1" i="1">
                            <a:solidFill>
                              <a:srgbClr val="FF0000"/>
                            </a:solidFill>
                            <a:latin typeface="Cambria Math"/>
                          </a:rPr>
                        </m:ctrlPr>
                      </m:fPr>
                      <m:num>
                        <m:r>
                          <a:rPr lang="ar-IQ" sz="2000" b="1">
                            <a:solidFill>
                              <a:srgbClr val="FF0000"/>
                            </a:solidFill>
                            <a:latin typeface="Cambria Math"/>
                          </a:rPr>
                          <m:t>الكلي</m:t>
                        </m:r>
                        <m:r>
                          <a:rPr lang="ar-IQ" sz="2000" b="1" i="1">
                            <a:solidFill>
                              <a:srgbClr val="FF0000"/>
                            </a:solidFill>
                            <a:latin typeface="Cambria Math"/>
                          </a:rPr>
                          <m:t> </m:t>
                        </m:r>
                        <m:r>
                          <a:rPr lang="ar-IQ" sz="2000" b="1">
                            <a:solidFill>
                              <a:srgbClr val="FF0000"/>
                            </a:solidFill>
                            <a:latin typeface="Cambria Math"/>
                          </a:rPr>
                          <m:t>الحجم</m:t>
                        </m:r>
                      </m:num>
                      <m:den>
                        <m:r>
                          <a:rPr lang="ar-IQ" sz="2000" b="1">
                            <a:solidFill>
                              <a:srgbClr val="FF0000"/>
                            </a:solidFill>
                            <a:latin typeface="Cambria Math"/>
                          </a:rPr>
                          <m:t>الخلطة</m:t>
                        </m:r>
                        <m:r>
                          <a:rPr lang="ar-IQ" sz="2000" b="1" i="1">
                            <a:solidFill>
                              <a:srgbClr val="FF0000"/>
                            </a:solidFill>
                            <a:latin typeface="Cambria Math"/>
                          </a:rPr>
                          <m:t> </m:t>
                        </m:r>
                        <m:r>
                          <a:rPr lang="ar-IQ" sz="2000" b="1">
                            <a:solidFill>
                              <a:srgbClr val="FF0000"/>
                            </a:solidFill>
                            <a:latin typeface="Cambria Math"/>
                          </a:rPr>
                          <m:t>في</m:t>
                        </m:r>
                        <m:r>
                          <a:rPr lang="ar-IQ" sz="2000" b="1" i="1">
                            <a:solidFill>
                              <a:srgbClr val="FF0000"/>
                            </a:solidFill>
                            <a:latin typeface="Cambria Math"/>
                          </a:rPr>
                          <m:t> </m:t>
                        </m:r>
                        <m:r>
                          <a:rPr lang="ar-IQ" sz="2000" b="1">
                            <a:solidFill>
                              <a:srgbClr val="FF0000"/>
                            </a:solidFill>
                            <a:latin typeface="Cambria Math"/>
                          </a:rPr>
                          <m:t>المستعملة</m:t>
                        </m:r>
                        <m:r>
                          <a:rPr lang="ar-IQ" sz="2000" b="1" i="1">
                            <a:solidFill>
                              <a:srgbClr val="FF0000"/>
                            </a:solidFill>
                            <a:latin typeface="Cambria Math"/>
                          </a:rPr>
                          <m:t> </m:t>
                        </m:r>
                        <m:r>
                          <a:rPr lang="ar-IQ" sz="2000" b="1">
                            <a:solidFill>
                              <a:srgbClr val="FF0000"/>
                            </a:solidFill>
                            <a:latin typeface="Cambria Math"/>
                          </a:rPr>
                          <m:t>السمنت</m:t>
                        </m:r>
                        <m:r>
                          <a:rPr lang="ar-IQ" sz="2000" b="1" i="1">
                            <a:solidFill>
                              <a:srgbClr val="FF0000"/>
                            </a:solidFill>
                            <a:latin typeface="Cambria Math"/>
                          </a:rPr>
                          <m:t> </m:t>
                        </m:r>
                        <m:r>
                          <a:rPr lang="ar-IQ" sz="2000" b="1">
                            <a:solidFill>
                              <a:srgbClr val="FF0000"/>
                            </a:solidFill>
                            <a:latin typeface="Cambria Math"/>
                          </a:rPr>
                          <m:t>اكياس</m:t>
                        </m:r>
                        <m:r>
                          <a:rPr lang="ar-IQ" sz="2000" b="1" i="1">
                            <a:solidFill>
                              <a:srgbClr val="FF0000"/>
                            </a:solidFill>
                            <a:latin typeface="Cambria Math"/>
                          </a:rPr>
                          <m:t> </m:t>
                        </m:r>
                        <m:r>
                          <a:rPr lang="ar-IQ" sz="2000" b="1">
                            <a:solidFill>
                              <a:srgbClr val="FF0000"/>
                            </a:solidFill>
                            <a:latin typeface="Cambria Math"/>
                          </a:rPr>
                          <m:t>عدد</m:t>
                        </m:r>
                      </m:den>
                    </m:f>
                  </m:oMath>
                </a14:m>
                <a:r>
                  <a:rPr lang="ar-IQ" sz="2000" b="1" dirty="0">
                    <a:solidFill>
                      <a:srgbClr val="FF0000"/>
                    </a:solidFill>
                  </a:rPr>
                  <a:t> = </a:t>
                </a:r>
                <a14:m>
                  <m:oMath xmlns:m="http://schemas.openxmlformats.org/officeDocument/2006/math">
                    <m:f>
                      <m:fPr>
                        <m:ctrlPr>
                          <a:rPr lang="en-US" sz="2000" b="1" i="1">
                            <a:solidFill>
                              <a:srgbClr val="FF0000"/>
                            </a:solidFill>
                            <a:latin typeface="Cambria Math"/>
                          </a:rPr>
                        </m:ctrlPr>
                      </m:fPr>
                      <m:num>
                        <m:r>
                          <a:rPr lang="en-US" sz="2000" b="1" i="1">
                            <a:solidFill>
                              <a:srgbClr val="FF0000"/>
                            </a:solidFill>
                            <a:latin typeface="Cambria Math"/>
                          </a:rPr>
                          <m:t>𝟎</m:t>
                        </m:r>
                        <m:r>
                          <a:rPr lang="en-US" sz="2000" b="1" i="1">
                            <a:solidFill>
                              <a:srgbClr val="FF0000"/>
                            </a:solidFill>
                            <a:latin typeface="Cambria Math"/>
                          </a:rPr>
                          <m:t>.</m:t>
                        </m:r>
                        <m:r>
                          <a:rPr lang="en-US" sz="2000" b="1" i="1">
                            <a:solidFill>
                              <a:srgbClr val="FF0000"/>
                            </a:solidFill>
                            <a:latin typeface="Cambria Math"/>
                          </a:rPr>
                          <m:t>𝟏𝟓𝟖</m:t>
                        </m:r>
                      </m:num>
                      <m:den>
                        <m:r>
                          <a:rPr lang="en-US" sz="2000" b="1" i="1">
                            <a:solidFill>
                              <a:srgbClr val="FF0000"/>
                            </a:solidFill>
                            <a:latin typeface="Cambria Math"/>
                          </a:rPr>
                          <m:t>𝟏</m:t>
                        </m:r>
                      </m:den>
                    </m:f>
                  </m:oMath>
                </a14:m>
                <a:r>
                  <a:rPr lang="ar-IQ" sz="2000" b="1" dirty="0">
                    <a:solidFill>
                      <a:srgbClr val="FF0000"/>
                    </a:solidFill>
                  </a:rPr>
                  <a:t> = 0.158</a:t>
                </a:r>
                <a:endParaRPr lang="en-US" sz="2000" b="1" dirty="0">
                  <a:solidFill>
                    <a:srgbClr val="FF0000"/>
                  </a:solidFill>
                </a:endParaRPr>
              </a:p>
              <a:p>
                <a:pPr algn="r" rtl="1"/>
                <a:r>
                  <a:rPr lang="ar-IQ" sz="2000" b="1" dirty="0"/>
                  <a:t>اما عامل السمنت للخلطة الخرسانية فهو كمية السمنت معبرة بالاكياس لكل متر مكعب من الخرسانة وحسابها كما يلي.</a:t>
                </a:r>
                <a:endParaRPr lang="en-US" sz="2000" b="1" dirty="0"/>
              </a:p>
              <a:p>
                <a:pPr algn="r" rtl="1"/>
                <a:r>
                  <a:rPr lang="ar-IQ" sz="2000" b="1" dirty="0">
                    <a:solidFill>
                      <a:srgbClr val="0070C0"/>
                    </a:solidFill>
                  </a:rPr>
                  <a:t>عامل السمنت = </a:t>
                </a:r>
                <a14:m>
                  <m:oMath xmlns:m="http://schemas.openxmlformats.org/officeDocument/2006/math">
                    <m:f>
                      <m:fPr>
                        <m:ctrlPr>
                          <a:rPr lang="en-US" sz="2000" b="1" i="1">
                            <a:solidFill>
                              <a:srgbClr val="0070C0"/>
                            </a:solidFill>
                            <a:latin typeface="Cambria Math"/>
                          </a:rPr>
                        </m:ctrlPr>
                      </m:fPr>
                      <m:num>
                        <m:r>
                          <a:rPr lang="en-US" sz="2000" b="1" i="1">
                            <a:solidFill>
                              <a:srgbClr val="0070C0"/>
                            </a:solidFill>
                            <a:latin typeface="Cambria Math"/>
                          </a:rPr>
                          <m:t>𝟏</m:t>
                        </m:r>
                      </m:num>
                      <m:den>
                        <m:r>
                          <a:rPr lang="ar-IQ" sz="2000" b="1">
                            <a:solidFill>
                              <a:srgbClr val="0070C0"/>
                            </a:solidFill>
                            <a:latin typeface="Cambria Math"/>
                          </a:rPr>
                          <m:t>النتاج</m:t>
                        </m:r>
                      </m:den>
                    </m:f>
                  </m:oMath>
                </a14:m>
                <a:r>
                  <a:rPr lang="ar-IQ" sz="2000" b="1" dirty="0">
                    <a:solidFill>
                      <a:srgbClr val="0070C0"/>
                    </a:solidFill>
                  </a:rPr>
                  <a:t> = 6.33 كيس سمنت لكل متر مكعب من الخرسانة.</a:t>
                </a:r>
                <a:endParaRPr lang="en-US" sz="2000" b="1" dirty="0">
                  <a:solidFill>
                    <a:srgbClr val="0070C0"/>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467544" y="3140968"/>
                <a:ext cx="8208912" cy="3728265"/>
              </a:xfrm>
              <a:prstGeom prst="rect">
                <a:avLst/>
              </a:prstGeom>
              <a:blipFill rotWithShape="1">
                <a:blip r:embed="rId2"/>
                <a:stretch>
                  <a:fillRect t="-654" r="-74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214" name="Rectangle 2"/>
          <p:cNvSpPr>
            <a:spLocks noChangeArrowheads="1"/>
          </p:cNvSpPr>
          <p:nvPr/>
        </p:nvSpPr>
        <p:spPr bwMode="auto">
          <a:xfrm>
            <a:off x="319100" y="260648"/>
            <a:ext cx="8352928" cy="1200329"/>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wrap="square" anchor="ctr">
            <a:spAutoFit/>
          </a:bodyPr>
          <a:lstStyle/>
          <a:p>
            <a:pPr algn="ctr" rtl="1"/>
            <a:r>
              <a:rPr lang="ar-IQ" sz="2400" b="1" dirty="0"/>
              <a:t>الاسبوع التاسع والعاشر: نقل وصب ورص الخرسانة الاعتيادية، انضاج (معالجة) الخرسانة، الصب في المناخ الحار والبارد.</a:t>
            </a:r>
            <a:endParaRPr lang="en-US" sz="2400" dirty="0"/>
          </a:p>
          <a:p>
            <a:pPr algn="ctr">
              <a:defRPr/>
            </a:pPr>
            <a:endParaRPr lang="ar-SA" sz="2400" u="sng" dirty="0"/>
          </a:p>
        </p:txBody>
      </p:sp>
      <p:sp>
        <p:nvSpPr>
          <p:cNvPr id="24" name="TextBox 23"/>
          <p:cNvSpPr txBox="1"/>
          <p:nvPr/>
        </p:nvSpPr>
        <p:spPr>
          <a:xfrm>
            <a:off x="323528" y="4365104"/>
            <a:ext cx="8643813" cy="2354491"/>
          </a:xfrm>
          <a:prstGeom prst="rect">
            <a:avLst/>
          </a:prstGeom>
          <a:ln>
            <a:noFill/>
          </a:ln>
          <a:effectLst>
            <a:glow rad="101600">
              <a:schemeClr val="accent2">
                <a:satMod val="175000"/>
                <a:alpha val="40000"/>
              </a:schemeClr>
            </a:glow>
            <a:outerShdw blurRad="184150" dist="241300" dir="11520000" sx="110000" sy="110000" algn="ctr">
              <a:srgbClr val="000000">
                <a:alpha val="18000"/>
              </a:srgbClr>
            </a:outerShdw>
          </a:effectLst>
          <a:scene3d>
            <a:camera prst="perspectiveAbove"/>
            <a:lightRig rig="threePt" dir="t"/>
          </a:scene3d>
        </p:spPr>
        <p:style>
          <a:lnRef idx="1">
            <a:schemeClr val="accent3"/>
          </a:lnRef>
          <a:fillRef idx="2">
            <a:schemeClr val="accent3"/>
          </a:fillRef>
          <a:effectRef idx="1">
            <a:schemeClr val="accent3"/>
          </a:effectRef>
          <a:fontRef idx="minor">
            <a:schemeClr val="dk1"/>
          </a:fontRef>
        </p:style>
        <p:txBody>
          <a:bodyPr wrap="square" rtlCol="1">
            <a:spAutoFit/>
          </a:bodyPr>
          <a:lstStyle/>
          <a:p>
            <a:pPr lvl="0" algn="just" rtl="1"/>
            <a:r>
              <a:rPr lang="ar-IQ" sz="2100" b="1" dirty="0"/>
              <a:t>وباستعمال هزازات يمكن استعمال خلطات اجف  قواما (عامل الرص اقل من حوالي </a:t>
            </a:r>
            <a:r>
              <a:rPr lang="en-US" sz="2100" b="1" dirty="0"/>
              <a:t>0.75</a:t>
            </a:r>
            <a:r>
              <a:rPr lang="ar-IQ" sz="2100" b="1" dirty="0"/>
              <a:t> قد يصل الى </a:t>
            </a:r>
            <a:r>
              <a:rPr lang="en-US" sz="2100" b="1" dirty="0"/>
              <a:t>0.6</a:t>
            </a:r>
            <a:r>
              <a:rPr lang="ar-IQ" sz="2100" b="1" dirty="0"/>
              <a:t> ) من تلك المرصوصة يدويا وبذلك يمكن الحصول على مميزات عديدة: كزيادة </a:t>
            </a:r>
            <a:r>
              <a:rPr lang="ar-IQ" sz="2100" b="1" dirty="0">
                <a:solidFill>
                  <a:srgbClr val="FF0000"/>
                </a:solidFill>
              </a:rPr>
              <a:t>مقاومة الخرسانة للانضغاط والانثناء وزيادة كثافة الخرسانة وتقليل درجة الامتصاص وزيادة مقاومة الخرسانة للعوامل الجوية وزيادة تماسك والترابط بين مكونات الخرسانة وزياة تماسك والترابط بين الخرسانة وحديد التسليح وتقليل التغيرات الحجمية</a:t>
            </a:r>
            <a:r>
              <a:rPr lang="ar-IQ" sz="2100" b="1" dirty="0"/>
              <a:t>. كما وأن استعمال الخلطات الخرسانية التي تقل فيها كمية ماء الخلط يقلل من احتمال حدوث الانعزال لمكونات الخرسانة او تجمع ماء خلط على سطحها بعد عملية صبها ورصها. </a:t>
            </a:r>
            <a:endParaRPr lang="en-US" sz="2100" dirty="0"/>
          </a:p>
        </p:txBody>
      </p:sp>
      <p:sp>
        <p:nvSpPr>
          <p:cNvPr id="2" name="Rectangle 1"/>
          <p:cNvSpPr/>
          <p:nvPr/>
        </p:nvSpPr>
        <p:spPr>
          <a:xfrm>
            <a:off x="319590" y="1628800"/>
            <a:ext cx="8352928" cy="1323439"/>
          </a:xfrm>
          <a:prstGeom prst="rect">
            <a:avLst/>
          </a:prstGeom>
        </p:spPr>
        <p:txBody>
          <a:bodyPr wrap="square">
            <a:spAutoFit/>
          </a:bodyPr>
          <a:lstStyle/>
          <a:p>
            <a:pPr lvl="0" algn="just" rtl="1"/>
            <a:r>
              <a:rPr lang="ar-IQ" sz="2000" b="1" u="sng" dirty="0"/>
              <a:t> رص الخرسانة (</a:t>
            </a:r>
            <a:r>
              <a:rPr lang="en-US" sz="2000" b="1" u="sng" dirty="0"/>
              <a:t>Compaction of Concrete</a:t>
            </a:r>
            <a:r>
              <a:rPr lang="ar-IQ" sz="2000" b="1" u="sng" dirty="0"/>
              <a:t>)</a:t>
            </a:r>
            <a:endParaRPr lang="en-US" sz="2000" dirty="0"/>
          </a:p>
          <a:p>
            <a:pPr algn="just" rtl="1"/>
            <a:r>
              <a:rPr lang="ar-IQ" sz="2000" b="1" dirty="0"/>
              <a:t>ترص الخرسانة ، بصورة رئيسية ، لطرد الهواء المحصور (</a:t>
            </a:r>
            <a:r>
              <a:rPr lang="en-US" sz="2000" b="1" dirty="0"/>
              <a:t>entrapped air</a:t>
            </a:r>
            <a:r>
              <a:rPr lang="ar-IQ" sz="2000" b="1" dirty="0"/>
              <a:t>) وللحصول على اقصى كثافة ولزيادة قوى الربط بين مكونات الخرسانة من جهة وبين الخرسانة وحديد التسليح من جهة اخرى.</a:t>
            </a:r>
            <a:endParaRPr lang="en-US" sz="2000" dirty="0"/>
          </a:p>
        </p:txBody>
      </p:sp>
      <p:sp>
        <p:nvSpPr>
          <p:cNvPr id="3" name="Rectangle 2"/>
          <p:cNvSpPr/>
          <p:nvPr/>
        </p:nvSpPr>
        <p:spPr>
          <a:xfrm>
            <a:off x="319590" y="2996952"/>
            <a:ext cx="8352928" cy="1015663"/>
          </a:xfrm>
          <a:prstGeom prst="rect">
            <a:avLst/>
          </a:prstGeom>
        </p:spPr>
        <p:txBody>
          <a:bodyPr wrap="square">
            <a:spAutoFit/>
          </a:bodyPr>
          <a:lstStyle/>
          <a:p>
            <a:pPr algn="just" rtl="1"/>
            <a:r>
              <a:rPr lang="ar-IQ" sz="2000" b="1" dirty="0"/>
              <a:t> تجري هذه العملية اما بالطريقة اليدوية او الميكانيكية ، باستخدام الهزازات الميكانيكية (</a:t>
            </a:r>
            <a:r>
              <a:rPr lang="en-US" sz="2000" b="1" dirty="0"/>
              <a:t>vibrators</a:t>
            </a:r>
            <a:r>
              <a:rPr lang="ar-IQ" sz="2000" b="1" dirty="0"/>
              <a:t>). تستعمل الطرق اليدوية في الاحوال الاعتيادية وفي الخلطات المبتلة القوام بينما تستعمل بالطرق الميكانيكية في الاعمال الهامة والكبيرة والتي يراد فيها الحصول على خرسانة جيدة. </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64214"/>
                                        </p:tgtEl>
                                        <p:attrNameLst>
                                          <p:attrName>style.visibility</p:attrName>
                                        </p:attrNameLst>
                                      </p:cBhvr>
                                      <p:to>
                                        <p:strVal val="visible"/>
                                      </p:to>
                                    </p:set>
                                    <p:animEffect transition="in" filter="wipe(down)">
                                      <p:cBhvr>
                                        <p:cTn id="7" dur="580">
                                          <p:stCondLst>
                                            <p:cond delay="0"/>
                                          </p:stCondLst>
                                        </p:cTn>
                                        <p:tgtEl>
                                          <p:spTgt spid="264214"/>
                                        </p:tgtEl>
                                      </p:cBhvr>
                                    </p:animEffect>
                                    <p:anim calcmode="lin" valueType="num">
                                      <p:cBhvr>
                                        <p:cTn id="8" dur="1822" tmFilter="0,0; 0.14,0.36; 0.43,0.73; 0.71,0.91; 1.0,1.0">
                                          <p:stCondLst>
                                            <p:cond delay="0"/>
                                          </p:stCondLst>
                                        </p:cTn>
                                        <p:tgtEl>
                                          <p:spTgt spid="2642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642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642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642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64214"/>
                                        </p:tgtEl>
                                        <p:attrNameLst>
                                          <p:attrName>ppt_y</p:attrName>
                                        </p:attrNameLst>
                                      </p:cBhvr>
                                      <p:tavLst>
                                        <p:tav tm="0" fmla="#ppt_y-sin(pi*$)/81">
                                          <p:val>
                                            <p:fltVal val="0"/>
                                          </p:val>
                                        </p:tav>
                                        <p:tav tm="100000">
                                          <p:val>
                                            <p:fltVal val="1"/>
                                          </p:val>
                                        </p:tav>
                                      </p:tavLst>
                                    </p:anim>
                                    <p:animScale>
                                      <p:cBhvr>
                                        <p:cTn id="13" dur="26">
                                          <p:stCondLst>
                                            <p:cond delay="650"/>
                                          </p:stCondLst>
                                        </p:cTn>
                                        <p:tgtEl>
                                          <p:spTgt spid="264214"/>
                                        </p:tgtEl>
                                      </p:cBhvr>
                                      <p:to x="100000" y="60000"/>
                                    </p:animScale>
                                    <p:animScale>
                                      <p:cBhvr>
                                        <p:cTn id="14" dur="166" decel="50000">
                                          <p:stCondLst>
                                            <p:cond delay="676"/>
                                          </p:stCondLst>
                                        </p:cTn>
                                        <p:tgtEl>
                                          <p:spTgt spid="264214"/>
                                        </p:tgtEl>
                                      </p:cBhvr>
                                      <p:to x="100000" y="100000"/>
                                    </p:animScale>
                                    <p:animScale>
                                      <p:cBhvr>
                                        <p:cTn id="15" dur="26">
                                          <p:stCondLst>
                                            <p:cond delay="1312"/>
                                          </p:stCondLst>
                                        </p:cTn>
                                        <p:tgtEl>
                                          <p:spTgt spid="264214"/>
                                        </p:tgtEl>
                                      </p:cBhvr>
                                      <p:to x="100000" y="80000"/>
                                    </p:animScale>
                                    <p:animScale>
                                      <p:cBhvr>
                                        <p:cTn id="16" dur="166" decel="50000">
                                          <p:stCondLst>
                                            <p:cond delay="1338"/>
                                          </p:stCondLst>
                                        </p:cTn>
                                        <p:tgtEl>
                                          <p:spTgt spid="264214"/>
                                        </p:tgtEl>
                                      </p:cBhvr>
                                      <p:to x="100000" y="100000"/>
                                    </p:animScale>
                                    <p:animScale>
                                      <p:cBhvr>
                                        <p:cTn id="17" dur="26">
                                          <p:stCondLst>
                                            <p:cond delay="1642"/>
                                          </p:stCondLst>
                                        </p:cTn>
                                        <p:tgtEl>
                                          <p:spTgt spid="264214"/>
                                        </p:tgtEl>
                                      </p:cBhvr>
                                      <p:to x="100000" y="90000"/>
                                    </p:animScale>
                                    <p:animScale>
                                      <p:cBhvr>
                                        <p:cTn id="18" dur="166" decel="50000">
                                          <p:stCondLst>
                                            <p:cond delay="1668"/>
                                          </p:stCondLst>
                                        </p:cTn>
                                        <p:tgtEl>
                                          <p:spTgt spid="264214"/>
                                        </p:tgtEl>
                                      </p:cBhvr>
                                      <p:to x="100000" y="100000"/>
                                    </p:animScale>
                                    <p:animScale>
                                      <p:cBhvr>
                                        <p:cTn id="19" dur="26">
                                          <p:stCondLst>
                                            <p:cond delay="1808"/>
                                          </p:stCondLst>
                                        </p:cTn>
                                        <p:tgtEl>
                                          <p:spTgt spid="264214"/>
                                        </p:tgtEl>
                                      </p:cBhvr>
                                      <p:to x="100000" y="95000"/>
                                    </p:animScale>
                                    <p:animScale>
                                      <p:cBhvr>
                                        <p:cTn id="20" dur="166" decel="50000">
                                          <p:stCondLst>
                                            <p:cond delay="1834"/>
                                          </p:stCondLst>
                                        </p:cTn>
                                        <p:tgtEl>
                                          <p:spTgt spid="2642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circle(in)">
                                      <p:cBhvr>
                                        <p:cTn id="36"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14" grpId="0" animBg="1"/>
      <p:bldP spid="24" grpId="0" animBg="1"/>
      <p:bldP spid="2"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31215" y="233814"/>
            <a:ext cx="4792687"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ctr">
              <a:defRPr/>
            </a:pPr>
            <a:r>
              <a:rPr lang="ar-IQ" sz="2400" b="1" dirty="0"/>
              <a:t>يمكن تصنيف الهزازات الى الانواع التالية </a:t>
            </a:r>
            <a:endParaRPr lang="ar-IQ" sz="2400" dirty="0"/>
          </a:p>
        </p:txBody>
      </p:sp>
      <p:sp>
        <p:nvSpPr>
          <p:cNvPr id="2" name="Rectangle 1"/>
          <p:cNvSpPr/>
          <p:nvPr/>
        </p:nvSpPr>
        <p:spPr>
          <a:xfrm>
            <a:off x="379087" y="836712"/>
            <a:ext cx="8496943" cy="1631216"/>
          </a:xfrm>
          <a:prstGeom prst="rect">
            <a:avLst/>
          </a:prstGeom>
        </p:spPr>
        <p:txBody>
          <a:bodyPr wrap="square">
            <a:spAutoFit/>
          </a:bodyPr>
          <a:lstStyle/>
          <a:p>
            <a:pPr algn="just" rtl="1"/>
            <a:r>
              <a:rPr lang="ar-IQ" sz="2000" b="1" dirty="0"/>
              <a:t>أ. الهزازات الداخلية (</a:t>
            </a:r>
            <a:r>
              <a:rPr lang="en-US" sz="2000" b="1" dirty="0"/>
              <a:t>Internal vibrators</a:t>
            </a:r>
            <a:r>
              <a:rPr lang="ar-IQ" sz="2000" b="1" dirty="0"/>
              <a:t>) : تكون على شكل اسطوانة تحتوي على ثقل دوار لامركزي ، تغطس وقتيا في الخرسانة الطرية لتوليد قوى توافقية (</a:t>
            </a:r>
            <a:r>
              <a:rPr lang="en-US" sz="2000" b="1" dirty="0"/>
              <a:t>harmonic forces</a:t>
            </a:r>
            <a:r>
              <a:rPr lang="ar-IQ" sz="2000" b="1" dirty="0"/>
              <a:t>) لذا تعرف بالهزازت الغاطسة(</a:t>
            </a:r>
            <a:r>
              <a:rPr lang="en-US" sz="2000" b="1" dirty="0"/>
              <a:t>immersion vibrators</a:t>
            </a:r>
            <a:r>
              <a:rPr lang="ar-IQ" sz="2000" b="1" dirty="0"/>
              <a:t>) يصل الحد الاعلى للاهتزازات الترددية في هذه الهزازات الى حد 12000 دورة اهتزازية في الدقيقة والحد الادنى يتراوح بين 3500-5000 دورة اهتزازية في الدقيقة. </a:t>
            </a:r>
            <a:endParaRPr lang="en-US" sz="2000" dirty="0"/>
          </a:p>
        </p:txBody>
      </p:sp>
      <p:pic>
        <p:nvPicPr>
          <p:cNvPr id="6" name="Picture 5" descr="http://www.mywebermt.de/english/images/action-iv_efu.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467928"/>
            <a:ext cx="5381639" cy="4129424"/>
          </a:xfrm>
          <a:prstGeom prst="rect">
            <a:avLst/>
          </a:prstGeom>
          <a:noFill/>
          <a:ln>
            <a:noFill/>
          </a:ln>
        </p:spPr>
      </p:pic>
      <p:pic>
        <p:nvPicPr>
          <p:cNvPr id="8" name="Picture 7" descr="http://image.made-in-china.com/2f0j00EMWTeVvhhlqk/Gasoline-Engine-Concrete-Vibrator-ZXH-.jpg"/>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558758"/>
            <a:ext cx="3024336" cy="32465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376" y="4437112"/>
            <a:ext cx="8496944"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just" rtl="1"/>
            <a:r>
              <a:rPr lang="ar-IQ" sz="2200" b="1" dirty="0">
                <a:solidFill>
                  <a:srgbClr val="FF0000"/>
                </a:solidFill>
              </a:rPr>
              <a:t>وهذه الهزازات هي افضل انواع الهزازات المستعملة لرص الخرسانة وذلك لأنها تؤثر بصورة مباشرة على الخرسانة كما يمكن تحريكها بسهولة داخل الخرسانة لتوزيع الحركة الاهتزازية خلالها. وقد يصل القطر الاسطواني لهذه الهزازات الى حد 20 مم (4\3 انج) وبذلك يمكن استعمالها بسهولة في المقاطع الخرسانية الكثيفة التسليح.</a:t>
            </a:r>
            <a:endParaRPr lang="en-US" sz="2200" dirty="0">
              <a:solidFill>
                <a:srgbClr val="FF0000"/>
              </a:solidFill>
            </a:endParaRPr>
          </a:p>
        </p:txBody>
      </p:sp>
      <p:sp>
        <p:nvSpPr>
          <p:cNvPr id="5" name="Rectangle 4"/>
          <p:cNvSpPr/>
          <p:nvPr/>
        </p:nvSpPr>
        <p:spPr>
          <a:xfrm>
            <a:off x="251520" y="620688"/>
            <a:ext cx="8496943" cy="738664"/>
          </a:xfrm>
          <a:prstGeom prst="rect">
            <a:avLst/>
          </a:prstGeom>
        </p:spPr>
        <p:txBody>
          <a:bodyPr wrap="square">
            <a:spAutoFit/>
          </a:bodyPr>
          <a:lstStyle/>
          <a:p>
            <a:pPr algn="just" rtl="1"/>
            <a:r>
              <a:rPr lang="ar-IQ" sz="2100" b="1" dirty="0">
                <a:solidFill>
                  <a:srgbClr val="FF0000"/>
                </a:solidFill>
              </a:rPr>
              <a:t>تجرى عملية الرص لكل </a:t>
            </a:r>
            <a:r>
              <a:rPr lang="en-US" sz="2100" b="1" dirty="0">
                <a:solidFill>
                  <a:srgbClr val="FF0000"/>
                </a:solidFill>
              </a:rPr>
              <a:t>0.5</a:t>
            </a:r>
            <a:r>
              <a:rPr lang="ar-IQ" sz="2100" b="1" dirty="0">
                <a:solidFill>
                  <a:srgbClr val="FF0000"/>
                </a:solidFill>
              </a:rPr>
              <a:t>-1 م (2-3 قدم) من الخرسانة ولمدة 5-30 </a:t>
            </a:r>
            <a:r>
              <a:rPr lang="ar-IQ" sz="2100" b="1" u="sng" dirty="0">
                <a:solidFill>
                  <a:srgbClr val="FF0000"/>
                </a:solidFill>
              </a:rPr>
              <a:t>ثانية</a:t>
            </a:r>
            <a:r>
              <a:rPr lang="ar-IQ" sz="2100" b="1" dirty="0">
                <a:solidFill>
                  <a:srgbClr val="FF0000"/>
                </a:solidFill>
              </a:rPr>
              <a:t> وحسب قوام الخليط وقد تحتاج بعض الخلطات فترة دقيقتين تقريبا.</a:t>
            </a:r>
            <a:r>
              <a:rPr lang="ar-IQ" sz="2100" b="1" dirty="0"/>
              <a:t> </a:t>
            </a:r>
            <a:endParaRPr lang="en-US" sz="2100" dirty="0"/>
          </a:p>
        </p:txBody>
      </p:sp>
      <p:sp>
        <p:nvSpPr>
          <p:cNvPr id="2" name="Rectangle 1"/>
          <p:cNvSpPr/>
          <p:nvPr/>
        </p:nvSpPr>
        <p:spPr>
          <a:xfrm>
            <a:off x="370377" y="1844824"/>
            <a:ext cx="8496943" cy="2123658"/>
          </a:xfrm>
          <a:prstGeom prst="rect">
            <a:avLst/>
          </a:prstGeom>
        </p:spPr>
        <p:txBody>
          <a:bodyPr wrap="square">
            <a:spAutoFit/>
          </a:bodyPr>
          <a:lstStyle/>
          <a:p>
            <a:pPr lvl="0" algn="just" rtl="1"/>
            <a:r>
              <a:rPr lang="ar-IQ" sz="2200" b="1" dirty="0"/>
              <a:t>ان الانهاء الفعلي لعملية الرص يعتمد على مظهر الخرسانة والذي يجب ان يكون خاليا من الفجوات او يحتوي المزيد من المونة. ومن المفضل سحب الهزازة من الخرسانة بمعدل حوالي 80 مم \ ثانية (3 انج\ ثانية) بحيث يمتلأ الفراغ كليا ولا يحصر هواء في الداخل ، كما وانه من الضروري تغطيس الهزازة خلال العمق الكلي لطبقة الخرسانة الطرية الموضوعة حديثا والى الطبقة التي فيها اذا كانت لدنه وبذلك يمكن تجنب المستويات الضعيفة في طبقة اتصال الطبقتين والحصول على كتلة خرسانية واحدة .</a:t>
            </a:r>
            <a:endParaRPr lang="en-US" sz="2200" dirty="0"/>
          </a:p>
        </p:txBody>
      </p:sp>
    </p:spTree>
    <p:extLst>
      <p:ext uri="{BB962C8B-B14F-4D97-AF65-F5344CB8AC3E}">
        <p14:creationId xmlns:p14="http://schemas.microsoft.com/office/powerpoint/2010/main" val="305361989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04664"/>
            <a:ext cx="8391848" cy="1938992"/>
          </a:xfrm>
          <a:prstGeom prst="rect">
            <a:avLst/>
          </a:prstGeom>
        </p:spPr>
        <p:txBody>
          <a:bodyPr wrap="square">
            <a:spAutoFit/>
          </a:bodyPr>
          <a:lstStyle/>
          <a:p>
            <a:pPr algn="just" rtl="1"/>
            <a:r>
              <a:rPr lang="ar-IQ" sz="2400" b="1" dirty="0"/>
              <a:t>ب. الهزازت الخارجية (</a:t>
            </a:r>
            <a:r>
              <a:rPr lang="en-US" sz="2400" b="1" dirty="0"/>
              <a:t>External Vibrators</a:t>
            </a:r>
            <a:r>
              <a:rPr lang="ar-IQ" sz="2400" b="1" dirty="0"/>
              <a:t>): تثبت هذه الهزازت باحكام على سطوح القوالب بواسطة ماسكات خاصة فتتم عملية الاهتزاز للقوالب والخرسانة سوية وذلك سيفقد جزء من الشغل المنجز اللازم للحصول على رص متكامل للخرسانة في رج جوانب القالب المثبت باحكام لمنع تسرب الماء الموجود بالخرسانة الى الخارج. </a:t>
            </a:r>
            <a:endParaRPr lang="en-US" sz="2400" dirty="0"/>
          </a:p>
        </p:txBody>
      </p:sp>
      <p:pic>
        <p:nvPicPr>
          <p:cNvPr id="4" name="Picture 3" descr="http://img.directindustry.com/images_di/photo-g/external-vibrator-electrical-concrete-41156-4945929.jpg"/>
          <p:cNvPicPr/>
          <p:nvPr/>
        </p:nvPicPr>
        <p:blipFill>
          <a:blip r:embed="rId2">
            <a:extLst>
              <a:ext uri="{28A0092B-C50C-407E-A947-70E740481C1C}">
                <a14:useLocalDpi xmlns:a14="http://schemas.microsoft.com/office/drawing/2010/main" val="0"/>
              </a:ext>
            </a:extLst>
          </a:blip>
          <a:srcRect/>
          <a:stretch>
            <a:fillRect/>
          </a:stretch>
        </p:blipFill>
        <p:spPr bwMode="auto">
          <a:xfrm>
            <a:off x="35496" y="2487672"/>
            <a:ext cx="5616624" cy="3992488"/>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359172"/>
            <a:ext cx="2952328"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2636912"/>
            <a:ext cx="8391848"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lvl="0" algn="just" rtl="1"/>
            <a:r>
              <a:rPr lang="ar-IQ" sz="2400" b="1" dirty="0"/>
              <a:t>تستعمل هذه الهزازات في عملية رص الوحدات الخرسانة المسبقة الصب (</a:t>
            </a:r>
            <a:r>
              <a:rPr lang="en-US" sz="2400" b="1" dirty="0"/>
              <a:t>precast</a:t>
            </a:r>
            <a:r>
              <a:rPr lang="ar-IQ" sz="2400" b="1" dirty="0"/>
              <a:t>) او في رص المقاطع الخرسانية المصبوبة في الموقع والتي يكون عرضها او سمكها قليلا بحيث لا يمكن استعمال الهزازات الداخلية فيها. وعند استعمال الهزازات الخارجية يلزم صب الخرسانة بطبقات مناسبة العمق وذلك لصعوبة طرد الهواء من الطبقات الخرسانية السميكة العمق وكما يجب تبديل موقع الهزازة بين فترة واخرى لتوزيع الحركة الاهتزازية خلال الكتلة الخرسانية.</a:t>
            </a:r>
            <a:endParaRPr lang="en-US" sz="2400" dirty="0"/>
          </a:p>
        </p:txBody>
      </p:sp>
      <p:sp>
        <p:nvSpPr>
          <p:cNvPr id="2" name="Rectangle 1"/>
          <p:cNvSpPr/>
          <p:nvPr/>
        </p:nvSpPr>
        <p:spPr>
          <a:xfrm>
            <a:off x="539552" y="788511"/>
            <a:ext cx="8391848" cy="1200329"/>
          </a:xfrm>
          <a:prstGeom prst="rect">
            <a:avLst/>
          </a:prstGeom>
        </p:spPr>
        <p:txBody>
          <a:bodyPr wrap="square">
            <a:spAutoFit/>
          </a:bodyPr>
          <a:lstStyle/>
          <a:p>
            <a:pPr algn="just" rtl="1"/>
            <a:r>
              <a:rPr lang="ar-IQ" sz="2400" b="1" dirty="0">
                <a:solidFill>
                  <a:prstClr val="black"/>
                </a:solidFill>
                <a:latin typeface="Calibri"/>
                <a:cs typeface="Arial"/>
              </a:rPr>
              <a:t>ان مبدأ الهزازات الخارجية مماثل للهزازات الداخلية ولكن الاهتزازات الترددية غالبا ما تتراوح بين 3000-6000 دورة اهتزازية في الدقيقة وقد تصل في بعض الهزازات الى 9000 دورة اهتزازية في الدقيقة. </a:t>
            </a:r>
            <a:endParaRPr lang="en-US" dirty="0"/>
          </a:p>
        </p:txBody>
      </p:sp>
    </p:spTree>
    <p:extLst>
      <p:ext uri="{BB962C8B-B14F-4D97-AF65-F5344CB8AC3E}">
        <p14:creationId xmlns:p14="http://schemas.microsoft.com/office/powerpoint/2010/main" val="1486300129"/>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388" y="548680"/>
            <a:ext cx="8856984" cy="2677656"/>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lvl="0" algn="just" rtl="1"/>
            <a:r>
              <a:rPr lang="ar-IQ" sz="2400" b="1" dirty="0"/>
              <a:t>ج. المنضدة الهزازة (</a:t>
            </a:r>
            <a:r>
              <a:rPr lang="en-US" sz="2400" b="1" dirty="0"/>
              <a:t>Vibrating Table</a:t>
            </a:r>
            <a:r>
              <a:rPr lang="ar-IQ" sz="2400" b="1" dirty="0"/>
              <a:t>): عند استعمال هذه الهزازة بوضع قوالب على سطحها لعكس الحالة عند استعمال الهزازة الخارجية حيث تثبت الهزازة على السطح الخارجي للقالب ، ولكن يتم ايضا رص الخرسانة والقالب معا وبذلك يفقد جزء من الشغل المفقود للحصول على رص كلي للخرسانة في رج القالب . تختلف حجوم مناضد الاهتزاز وتكون عادة مزودة باثقال لا مركزية يمكن ضبطها للتحكم في سرعتها وسعة ذبذبتها وتستخدم هذه المناضد في رص وحدات الخرسانة المسبقة اثناء انتاجها حيث تمتاز برص الخرسانة بصورة متجانسة.</a:t>
            </a:r>
            <a:endParaRPr lang="en-US" sz="2400" dirty="0"/>
          </a:p>
        </p:txBody>
      </p:sp>
      <p:pic>
        <p:nvPicPr>
          <p:cNvPr id="5" name="Picture 4" descr="http://www.exen.co.jp/english/image/industrial/tv900p_head1.jpg"/>
          <p:cNvPicPr/>
          <p:nvPr/>
        </p:nvPicPr>
        <p:blipFill rotWithShape="1">
          <a:blip r:embed="rId2">
            <a:extLst>
              <a:ext uri="{28A0092B-C50C-407E-A947-70E740481C1C}">
                <a14:useLocalDpi xmlns:a14="http://schemas.microsoft.com/office/drawing/2010/main" val="0"/>
              </a:ext>
            </a:extLst>
          </a:blip>
          <a:srcRect b="12174"/>
          <a:stretch/>
        </p:blipFill>
        <p:spPr bwMode="auto">
          <a:xfrm>
            <a:off x="1691680" y="3429000"/>
            <a:ext cx="5904655" cy="3168352"/>
          </a:xfrm>
          <a:prstGeom prst="rect">
            <a:avLst/>
          </a:prstGeom>
          <a:noFill/>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0" y="0"/>
            <a:ext cx="9144000" cy="6900863"/>
          </a:xfrm>
          <a:prstGeom prst="rect">
            <a:avLst/>
          </a:prstGeom>
          <a:noFill/>
          <a:ln w="9525">
            <a:noFill/>
            <a:miter lim="800000"/>
            <a:headEnd/>
            <a:tailEnd/>
          </a:ln>
        </p:spPr>
      </p:pic>
      <p:sp>
        <p:nvSpPr>
          <p:cNvPr id="4" name="Rectangle 1"/>
          <p:cNvSpPr>
            <a:spLocks noChangeArrowheads="1"/>
          </p:cNvSpPr>
          <p:nvPr/>
        </p:nvSpPr>
        <p:spPr bwMode="auto">
          <a:xfrm>
            <a:off x="2699792" y="537939"/>
            <a:ext cx="6205345" cy="461665"/>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square" anchor="ctr">
            <a:spAutoFit/>
          </a:bodyPr>
          <a:lstStyle/>
          <a:p>
            <a:pPr lvl="0" algn="just" rtl="1"/>
            <a:r>
              <a:rPr lang="ar-IQ" sz="2400" b="1" u="sng" dirty="0"/>
              <a:t>2.  اعادة رج الخرسانة  (</a:t>
            </a:r>
            <a:r>
              <a:rPr lang="en-US" sz="2400" b="1" u="sng" dirty="0" err="1"/>
              <a:t>Revibration</a:t>
            </a:r>
            <a:r>
              <a:rPr lang="en-US" sz="2400" b="1" u="sng" dirty="0"/>
              <a:t> of Concrete</a:t>
            </a:r>
            <a:r>
              <a:rPr lang="ar-IQ" sz="2400" b="1" u="sng" dirty="0"/>
              <a:t>)</a:t>
            </a:r>
            <a:endParaRPr lang="en-US" sz="2400" dirty="0"/>
          </a:p>
        </p:txBody>
      </p:sp>
      <p:sp>
        <p:nvSpPr>
          <p:cNvPr id="2" name="Rectangle 1"/>
          <p:cNvSpPr/>
          <p:nvPr/>
        </p:nvSpPr>
        <p:spPr>
          <a:xfrm>
            <a:off x="689249" y="4005064"/>
            <a:ext cx="8365585" cy="1569660"/>
          </a:xfrm>
          <a:prstGeom prst="rect">
            <a:avLst/>
          </a:prstGeom>
        </p:spPr>
        <p:txBody>
          <a:bodyPr wrap="square">
            <a:spAutoFit/>
          </a:bodyPr>
          <a:lstStyle/>
          <a:p>
            <a:pPr algn="just" rtl="1"/>
            <a:endParaRPr lang="en-US" sz="2400" dirty="0"/>
          </a:p>
          <a:p>
            <a:pPr algn="r"/>
            <a:r>
              <a:rPr lang="ar-IQ" sz="2400" b="1" dirty="0"/>
              <a:t>وقد بينت النتائج المختبرية بأنه يمكن اعادة رج الخرسانة الى حد حوالي 4 ساعات من وقت الخلط. كما انه وجد بأن اعادة رج الخرسانة بعد 1-2 ساعة من وضعها في القالب يؤدي الى زيادة مقاومتها للانضغاط بعمر28. </a:t>
            </a:r>
            <a:endParaRPr lang="en-US" sz="2400" dirty="0"/>
          </a:p>
        </p:txBody>
      </p:sp>
      <p:sp>
        <p:nvSpPr>
          <p:cNvPr id="5" name="Rectangle 4"/>
          <p:cNvSpPr/>
          <p:nvPr/>
        </p:nvSpPr>
        <p:spPr>
          <a:xfrm>
            <a:off x="683569" y="1196752"/>
            <a:ext cx="8221568" cy="1938992"/>
          </a:xfrm>
          <a:prstGeom prst="rect">
            <a:avLst/>
          </a:prstGeom>
        </p:spPr>
        <p:txBody>
          <a:bodyPr wrap="square">
            <a:spAutoFit/>
          </a:bodyPr>
          <a:lstStyle/>
          <a:p>
            <a:pPr algn="just" rtl="1"/>
            <a:r>
              <a:rPr lang="ar-IQ" sz="2400" b="1" dirty="0"/>
              <a:t>من المعتاد ان ترص الخرسانة مباشرة بعد وضعها بالقالب كي يتم انهاء عملية الرص قبل تجمدها ومع ذلك فقد لوحظ بأن عملية اعادة الرج تقلل من التشققات الناتجة عن التسريب المتفاوت (</a:t>
            </a:r>
            <a:r>
              <a:rPr lang="en-US" sz="2400" b="1" dirty="0"/>
              <a:t>differential settlement</a:t>
            </a:r>
            <a:r>
              <a:rPr lang="ar-IQ" sz="2400" b="1" dirty="0"/>
              <a:t>) للخرسانة الطرية والحاصل بسبب وجود المواد العائقة لعملية الترسيب كالحصى او حديد التسليح . </a:t>
            </a:r>
            <a:endParaRPr lang="en-US" sz="2400" dirty="0"/>
          </a:p>
        </p:txBody>
      </p:sp>
      <p:sp>
        <p:nvSpPr>
          <p:cNvPr id="6" name="Rectangle 5"/>
          <p:cNvSpPr/>
          <p:nvPr/>
        </p:nvSpPr>
        <p:spPr>
          <a:xfrm>
            <a:off x="683569" y="3092767"/>
            <a:ext cx="8221567" cy="1200329"/>
          </a:xfrm>
          <a:prstGeom prst="rect">
            <a:avLst/>
          </a:prstGeom>
        </p:spPr>
        <p:txBody>
          <a:bodyPr wrap="square">
            <a:spAutoFit/>
          </a:bodyPr>
          <a:lstStyle/>
          <a:p>
            <a:pPr algn="just" rtl="1"/>
            <a:r>
              <a:rPr lang="ar-IQ" sz="2400" b="1" dirty="0"/>
              <a:t>كما وتقلل من التأثيرات الداخلية الحاصلة نتيجة النضح كما وتؤدي الى تخفيف اجهادات الانكماش اللدن حول حبيبات الركام وبذلك يتم الحصول على تلاصق جيد بين مكونات الخرسانة من جهة وبين الخرسانة وحديد التسليح من جهة اخرى . </a:t>
            </a: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455" y="188640"/>
            <a:ext cx="3888432" cy="1224136"/>
          </a:xfrm>
        </p:spPr>
        <p:txBody>
          <a:bodyPr/>
          <a:lstStyle/>
          <a:p>
            <a:pPr algn="ctr" rtl="1"/>
            <a:r>
              <a:rPr lang="en-US" dirty="0">
                <a:solidFill>
                  <a:srgbClr val="002060"/>
                </a:solidFill>
                <a:ea typeface="Times New Roman" pitchFamily="18" charset="0"/>
                <a:cs typeface="Simplified Arabic" pitchFamily="2" charset="-78"/>
              </a:rPr>
              <a:t>Concrete</a:t>
            </a:r>
            <a:br>
              <a:rPr lang="en-US" dirty="0">
                <a:solidFill>
                  <a:srgbClr val="002060"/>
                </a:solidFill>
                <a:ea typeface="Times New Roman" pitchFamily="18" charset="0"/>
                <a:cs typeface="Simplified Arabic" pitchFamily="2" charset="-78"/>
              </a:rPr>
            </a:br>
            <a:r>
              <a:rPr lang="en-US" dirty="0">
                <a:solidFill>
                  <a:srgbClr val="002060"/>
                </a:solidFill>
                <a:ea typeface="Times New Roman" pitchFamily="18" charset="0"/>
                <a:cs typeface="Simplified Arabic" pitchFamily="2" charset="-78"/>
              </a:rPr>
              <a:t>Technology</a:t>
            </a:r>
            <a:endParaRPr lang="en-US" b="0" dirty="0">
              <a:solidFill>
                <a:srgbClr val="002060"/>
              </a:solidFill>
              <a:latin typeface="Arial" pitchFamily="34" charset="0"/>
              <a:cs typeface="Arial" pitchFamily="34" charset="0"/>
            </a:endParaRPr>
          </a:p>
        </p:txBody>
      </p:sp>
      <p:pic>
        <p:nvPicPr>
          <p:cNvPr id="5" name="Picture 2" descr="C:\Program Files\Microsoft Office\MEDIA\OFFICE12\Lines\BD14538_.gif"/>
          <p:cNvPicPr>
            <a:picLocks noChangeAspect="1" noChangeArrowheads="1"/>
          </p:cNvPicPr>
          <p:nvPr/>
        </p:nvPicPr>
        <p:blipFill>
          <a:blip r:embed="rId2"/>
          <a:srcRect/>
          <a:stretch>
            <a:fillRect/>
          </a:stretch>
        </p:blipFill>
        <p:spPr bwMode="auto">
          <a:xfrm>
            <a:off x="683568" y="1412776"/>
            <a:ext cx="2428875" cy="288032"/>
          </a:xfrm>
          <a:prstGeom prst="rect">
            <a:avLst/>
          </a:prstGeom>
          <a:noFill/>
          <a:ln w="9525">
            <a:noFill/>
            <a:miter lim="800000"/>
            <a:headEnd/>
            <a:tailEnd/>
          </a:ln>
        </p:spPr>
      </p:pic>
      <p:sp>
        <p:nvSpPr>
          <p:cNvPr id="6" name="Rectangle 5"/>
          <p:cNvSpPr/>
          <p:nvPr/>
        </p:nvSpPr>
        <p:spPr>
          <a:xfrm>
            <a:off x="4499992" y="404664"/>
            <a:ext cx="3393878" cy="584775"/>
          </a:xfrm>
          <a:prstGeom prst="rect">
            <a:avLst/>
          </a:prstGeom>
        </p:spPr>
        <p:txBody>
          <a:bodyPr wrap="none">
            <a:spAutoFit/>
          </a:bodyPr>
          <a:lstStyle/>
          <a:p>
            <a:pPr algn="just" rtl="1"/>
            <a:r>
              <a:rPr lang="ar-SA" sz="3200" b="1" u="sng" dirty="0"/>
              <a:t>الخرسانة كمادة انشائية:</a:t>
            </a:r>
            <a:endParaRPr lang="en-US" sz="3200" dirty="0"/>
          </a:p>
        </p:txBody>
      </p:sp>
      <p:sp>
        <p:nvSpPr>
          <p:cNvPr id="7" name="Rectangle 6"/>
          <p:cNvSpPr/>
          <p:nvPr/>
        </p:nvSpPr>
        <p:spPr>
          <a:xfrm>
            <a:off x="683568" y="1782621"/>
            <a:ext cx="8064896" cy="1200329"/>
          </a:xfrm>
          <a:prstGeom prst="rect">
            <a:avLst/>
          </a:prstGeom>
        </p:spPr>
        <p:txBody>
          <a:bodyPr wrap="square">
            <a:spAutoFit/>
          </a:bodyPr>
          <a:lstStyle/>
          <a:p>
            <a:pPr algn="just" rtl="1"/>
            <a:r>
              <a:rPr lang="ar-SA" sz="2400" b="1" dirty="0"/>
              <a:t>الخرسانة فى حالتها المتصلدة تبدو كمادة صخرية ذات مقاومة عالية </a:t>
            </a:r>
            <a:r>
              <a:rPr lang="ar-SA" sz="2400" b="1" u="sng" dirty="0"/>
              <a:t>للضغط</a:t>
            </a:r>
            <a:r>
              <a:rPr lang="ar-SA" sz="2400" b="1" dirty="0"/>
              <a:t> أما فى حالتها الطازجة فلها خاصية اللدونة التى تسمح بتشكلها فى أى قالب معماري مطلوب. </a:t>
            </a:r>
            <a:endParaRPr lang="en-US" sz="2400" dirty="0"/>
          </a:p>
        </p:txBody>
      </p:sp>
      <p:sp>
        <p:nvSpPr>
          <p:cNvPr id="8" name="Rectangle 7"/>
          <p:cNvSpPr/>
          <p:nvPr/>
        </p:nvSpPr>
        <p:spPr>
          <a:xfrm>
            <a:off x="683568" y="2828836"/>
            <a:ext cx="8064896" cy="1200329"/>
          </a:xfrm>
          <a:prstGeom prst="rect">
            <a:avLst/>
          </a:prstGeom>
        </p:spPr>
        <p:txBody>
          <a:bodyPr wrap="square">
            <a:spAutoFit/>
          </a:bodyPr>
          <a:lstStyle/>
          <a:p>
            <a:pPr algn="just" rtl="1"/>
            <a:r>
              <a:rPr lang="ar-SA" sz="2400" b="1" dirty="0"/>
              <a:t>وتعتبر الخرسانة مع حديد التسليح من اكثر المواد الإنشائية شيوعاً وإستعمالاً فى عصرنا الحديث وذلك لسهولة تواجدها والرخص النسبى للمواد المكونة لها وأيضا لسهولة ورخص تصنيعها. </a:t>
            </a:r>
            <a:endParaRPr lang="en-US" sz="2400" b="1" dirty="0"/>
          </a:p>
        </p:txBody>
      </p:sp>
      <p:sp>
        <p:nvSpPr>
          <p:cNvPr id="9" name="Rectangle 8"/>
          <p:cNvSpPr/>
          <p:nvPr/>
        </p:nvSpPr>
        <p:spPr>
          <a:xfrm>
            <a:off x="683568" y="4029165"/>
            <a:ext cx="8064896" cy="2308324"/>
          </a:xfrm>
          <a:prstGeom prst="rect">
            <a:avLst/>
          </a:prstGeom>
        </p:spPr>
        <p:txBody>
          <a:bodyPr wrap="square">
            <a:spAutoFit/>
          </a:bodyPr>
          <a:lstStyle/>
          <a:p>
            <a:pPr algn="just" rtl="1"/>
            <a:r>
              <a:rPr lang="ar-SA" sz="2400" b="1" dirty="0"/>
              <a:t>ويمكن إستعمال الخرسانة بالإشتراك مع مواد أخرى لتكوين قطاعات مركبة </a:t>
            </a:r>
            <a:r>
              <a:rPr lang="en-US" sz="2400" b="1" dirty="0"/>
              <a:t>Composite Sections</a:t>
            </a:r>
            <a:r>
              <a:rPr lang="ar-SA" sz="2400" b="1" dirty="0"/>
              <a:t> كما في حالة إستخدام قطاعات الحديد مع الخرسانة أو لتكوين مواد مركبة </a:t>
            </a:r>
            <a:r>
              <a:rPr lang="en-US" sz="2400" b="1" dirty="0"/>
              <a:t>Composite Materials</a:t>
            </a:r>
            <a:r>
              <a:rPr lang="ar-SA" sz="2400" b="1" dirty="0"/>
              <a:t> كما فى حالة إضافة أنواع معينة من الألياف الى الخرسانة أثناء خلطها لتحسين بعض الخصائص المرغوبة. وتعتبر الخرسانة مع حديد التسليح مادتين متكاملتين من حيث الخواص ويتضح ذلك كما في الشكل التالي:</a:t>
            </a:r>
            <a:endParaRPr lang="en-US" sz="2400" dirty="0"/>
          </a:p>
        </p:txBody>
      </p:sp>
    </p:spTree>
    <p:extLst>
      <p:ext uri="{BB962C8B-B14F-4D97-AF65-F5344CB8AC3E}">
        <p14:creationId xmlns:p14="http://schemas.microsoft.com/office/powerpoint/2010/main" val="807390973"/>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536" y="188640"/>
            <a:ext cx="8496944" cy="1323439"/>
          </a:xfrm>
          <a:prstGeom prst="rect">
            <a:avLst/>
          </a:prstGeom>
          <a:ln>
            <a:headEnd/>
            <a:tailEnd/>
          </a:ln>
        </p:spPr>
        <p:style>
          <a:lnRef idx="3">
            <a:schemeClr val="lt1"/>
          </a:lnRef>
          <a:fillRef idx="1">
            <a:schemeClr val="accent4"/>
          </a:fillRef>
          <a:effectRef idx="1">
            <a:schemeClr val="accent4"/>
          </a:effectRef>
          <a:fontRef idx="minor">
            <a:schemeClr val="lt1"/>
          </a:fontRef>
        </p:style>
        <p:txBody>
          <a:bodyPr wrap="square" anchor="ctr">
            <a:spAutoFit/>
          </a:bodyPr>
          <a:lstStyle/>
          <a:p>
            <a:pPr lvl="0" algn="just" rtl="1"/>
            <a:r>
              <a:rPr lang="ar-IQ" sz="2000" b="1" u="sng" dirty="0"/>
              <a:t> 3. صناعة الخرسانة في الجو الحار (</a:t>
            </a:r>
            <a:r>
              <a:rPr lang="en-US" sz="2000" b="1" u="sng" dirty="0"/>
              <a:t>Concreting  in Hot Weather</a:t>
            </a:r>
            <a:r>
              <a:rPr lang="ar-IQ" sz="2000" b="1" u="sng" dirty="0"/>
              <a:t>)</a:t>
            </a:r>
            <a:endParaRPr lang="en-US" sz="2000" dirty="0"/>
          </a:p>
          <a:p>
            <a:pPr algn="just" rtl="1"/>
            <a:r>
              <a:rPr lang="ar-IQ" sz="2000" b="1" dirty="0"/>
              <a:t>تحصل هناك بعض المشاكل في تحضير الخرسانة في الجو الحار وتنشأ عن ارتفاع درجة حرارة الخرسانة وعن زيادة معدل سرعة تبخر الماء من الخرسانة الطرية وهذه المشاكل ترافق عملية خلط الخرسانة وصبها ومعالجتها. </a:t>
            </a:r>
            <a:endParaRPr lang="en-US" sz="2000" dirty="0"/>
          </a:p>
        </p:txBody>
      </p:sp>
      <p:sp>
        <p:nvSpPr>
          <p:cNvPr id="5" name="TextBox 4"/>
          <p:cNvSpPr txBox="1"/>
          <p:nvPr/>
        </p:nvSpPr>
        <p:spPr>
          <a:xfrm>
            <a:off x="6516216" y="1772816"/>
            <a:ext cx="2376264"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1">
            <a:spAutoFit/>
          </a:bodyPr>
          <a:lstStyle/>
          <a:p>
            <a:pPr algn="r">
              <a:defRPr/>
            </a:pPr>
            <a:r>
              <a:rPr lang="ar-IQ" sz="2400" b="1" dirty="0"/>
              <a:t>زيادة سرعة التجمد </a:t>
            </a:r>
            <a:endParaRPr lang="ar-IQ" sz="2400" dirty="0">
              <a:solidFill>
                <a:schemeClr val="tx1"/>
              </a:solidFill>
            </a:endParaRPr>
          </a:p>
        </p:txBody>
      </p:sp>
      <p:sp>
        <p:nvSpPr>
          <p:cNvPr id="6" name="TextBox 5"/>
          <p:cNvSpPr txBox="1"/>
          <p:nvPr/>
        </p:nvSpPr>
        <p:spPr>
          <a:xfrm>
            <a:off x="454943" y="1772816"/>
            <a:ext cx="5989265"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1">
            <a:spAutoFit/>
          </a:bodyPr>
          <a:lstStyle/>
          <a:p>
            <a:pPr algn="r">
              <a:defRPr/>
            </a:pPr>
            <a:r>
              <a:rPr lang="ar-IQ" sz="2400" b="1" dirty="0"/>
              <a:t>ارتفاع درجة الحرارة  تقلل من مقاومة الخرسانة المتصلبة</a:t>
            </a:r>
            <a:endParaRPr lang="ar-IQ" sz="2400" dirty="0">
              <a:solidFill>
                <a:schemeClr val="tx1"/>
              </a:solidFill>
            </a:endParaRPr>
          </a:p>
        </p:txBody>
      </p:sp>
      <p:sp>
        <p:nvSpPr>
          <p:cNvPr id="7" name="TextBox 6"/>
          <p:cNvSpPr txBox="1"/>
          <p:nvPr/>
        </p:nvSpPr>
        <p:spPr>
          <a:xfrm>
            <a:off x="454944" y="2420888"/>
            <a:ext cx="8534168" cy="830997"/>
          </a:xfrm>
          <a:prstGeom prst="rect">
            <a:avLst/>
          </a:prstGeom>
        </p:spPr>
        <p:style>
          <a:lnRef idx="3">
            <a:schemeClr val="lt1"/>
          </a:lnRef>
          <a:fillRef idx="1">
            <a:schemeClr val="accent5"/>
          </a:fillRef>
          <a:effectRef idx="1">
            <a:schemeClr val="accent5"/>
          </a:effectRef>
          <a:fontRef idx="minor">
            <a:schemeClr val="lt1"/>
          </a:fontRef>
        </p:style>
        <p:txBody>
          <a:bodyPr wrap="square" rtlCol="1">
            <a:spAutoFit/>
          </a:bodyPr>
          <a:lstStyle/>
          <a:p>
            <a:pPr algn="r" rtl="1">
              <a:defRPr/>
            </a:pPr>
            <a:r>
              <a:rPr lang="ar-IQ" sz="2400" b="1" dirty="0"/>
              <a:t>زيادة سرعة تبخر الماء من الخرسانة الطرية يؤدي الى حصول التقلص اللدن وتشقق الخرسانة .</a:t>
            </a:r>
            <a:endParaRPr lang="ar-IQ" sz="2400" dirty="0">
              <a:solidFill>
                <a:schemeClr val="tx1"/>
              </a:solidFill>
            </a:endParaRPr>
          </a:p>
        </p:txBody>
      </p:sp>
      <p:sp>
        <p:nvSpPr>
          <p:cNvPr id="8" name="TextBox 7"/>
          <p:cNvSpPr txBox="1"/>
          <p:nvPr/>
        </p:nvSpPr>
        <p:spPr>
          <a:xfrm>
            <a:off x="454944" y="5589240"/>
            <a:ext cx="8534168"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just" rtl="1"/>
            <a:r>
              <a:rPr lang="ar-IQ" sz="2400" b="1" dirty="0"/>
              <a:t>اما تبريد الركام فيكون اكثر صعوبة وذلك لان الحرارة النوعية (</a:t>
            </a:r>
            <a:r>
              <a:rPr lang="en-US" sz="2400" b="1" dirty="0"/>
              <a:t>Specific heat</a:t>
            </a:r>
            <a:r>
              <a:rPr lang="ar-IQ" sz="2400" b="1" dirty="0"/>
              <a:t>) بالصخر تكون اقل تأثرا وعلى اية حال يلزم حفظ درجة حرارة الخرسانة التي تصب في الجو الحار الى اقل من 20 م. </a:t>
            </a:r>
            <a:endParaRPr lang="en-US" sz="2400" dirty="0"/>
          </a:p>
        </p:txBody>
      </p:sp>
      <p:sp>
        <p:nvSpPr>
          <p:cNvPr id="2" name="Rectangle 1"/>
          <p:cNvSpPr/>
          <p:nvPr/>
        </p:nvSpPr>
        <p:spPr>
          <a:xfrm>
            <a:off x="3860141" y="3429000"/>
            <a:ext cx="5155579" cy="461665"/>
          </a:xfrm>
          <a:prstGeom prst="rect">
            <a:avLst/>
          </a:prstGeom>
        </p:spPr>
        <p:txBody>
          <a:bodyPr wrap="none">
            <a:spAutoFit/>
          </a:bodyPr>
          <a:lstStyle/>
          <a:p>
            <a:r>
              <a:rPr lang="ar-IQ" sz="2400" b="1" dirty="0"/>
              <a:t>هناك عدد من الاجراءات العلاجية يمكن الاخذ بها: </a:t>
            </a:r>
            <a:endParaRPr lang="en-US" sz="2400" dirty="0"/>
          </a:p>
        </p:txBody>
      </p:sp>
      <p:sp>
        <p:nvSpPr>
          <p:cNvPr id="9" name="Rectangle 8"/>
          <p:cNvSpPr/>
          <p:nvPr/>
        </p:nvSpPr>
        <p:spPr>
          <a:xfrm>
            <a:off x="481552" y="3933056"/>
            <a:ext cx="8534168" cy="461665"/>
          </a:xfrm>
          <a:prstGeom prst="rect">
            <a:avLst/>
          </a:prstGeom>
        </p:spPr>
        <p:txBody>
          <a:bodyPr wrap="square">
            <a:spAutoFit/>
          </a:bodyPr>
          <a:lstStyle/>
          <a:p>
            <a:pPr algn="r" rtl="1"/>
            <a:r>
              <a:rPr lang="ar-IQ" sz="2400" b="1" dirty="0"/>
              <a:t>فيمكن اولا تقليل محتوى الاسمنت بقدر الامكان في الخليط وذلك لتقليل حرارة الاماهة. </a:t>
            </a:r>
            <a:endParaRPr lang="en-US" sz="2400" dirty="0"/>
          </a:p>
        </p:txBody>
      </p:sp>
      <p:sp>
        <p:nvSpPr>
          <p:cNvPr id="10" name="Rectangle 9"/>
          <p:cNvSpPr/>
          <p:nvPr/>
        </p:nvSpPr>
        <p:spPr>
          <a:xfrm>
            <a:off x="462330" y="4437112"/>
            <a:ext cx="8496944" cy="1200329"/>
          </a:xfrm>
          <a:prstGeom prst="rect">
            <a:avLst/>
          </a:prstGeom>
        </p:spPr>
        <p:txBody>
          <a:bodyPr wrap="square">
            <a:spAutoFit/>
          </a:bodyPr>
          <a:lstStyle/>
          <a:p>
            <a:pPr algn="just" rtl="1"/>
            <a:r>
              <a:rPr lang="ar-IQ" sz="2400" b="1" dirty="0"/>
              <a:t>ويمكن تقليل درجة حرارة الخرسانة الطرية بتبريد واحد او اكثر من مكونات الخليط: على سبيل المثال ، استعمال الجليد عوضا عن جزء من  ماء الخلط ولكن من الضروري صهر الجليد باجمعه قبل اكمال الخلط . </a:t>
            </a:r>
            <a:endParaRPr lang="en-US" sz="2400" dirty="0"/>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 calcmode="lin" valueType="num">
                                      <p:cBhvr>
                                        <p:cTn id="14" dur="500" fill="hold"/>
                                        <p:tgtEl>
                                          <p:spTgt spid="5"/>
                                        </p:tgtEl>
                                        <p:attrNameLst>
                                          <p:attrName>style.rotation</p:attrName>
                                        </p:attrNameLst>
                                      </p:cBhvr>
                                      <p:tavLst>
                                        <p:tav tm="0">
                                          <p:val>
                                            <p:fltVal val="360"/>
                                          </p:val>
                                        </p:tav>
                                        <p:tav tm="100000">
                                          <p:val>
                                            <p:fltVal val="0"/>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 calcmode="lin" valueType="num">
                                      <p:cBhvr>
                                        <p:cTn id="22" dur="500" fill="hold"/>
                                        <p:tgtEl>
                                          <p:spTgt spid="6"/>
                                        </p:tgtEl>
                                        <p:attrNameLst>
                                          <p:attrName>style.rotation</p:attrName>
                                        </p:attrNameLst>
                                      </p:cBhvr>
                                      <p:tavLst>
                                        <p:tav tm="0">
                                          <p:val>
                                            <p:fltVal val="360"/>
                                          </p:val>
                                        </p:tav>
                                        <p:tav tm="100000">
                                          <p:val>
                                            <p:fltVal val="0"/>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360"/>
                                          </p:val>
                                        </p:tav>
                                        <p:tav tm="100000">
                                          <p:val>
                                            <p:fltVal val="0"/>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0562" y="3000372"/>
            <a:ext cx="1976438" cy="461665"/>
          </a:xfrm>
          <a:prstGeom prst="rect">
            <a:avLst/>
          </a:prstGeom>
        </p:spPr>
        <p:style>
          <a:lnRef idx="1">
            <a:schemeClr val="accent4"/>
          </a:lnRef>
          <a:fillRef idx="2">
            <a:schemeClr val="accent4"/>
          </a:fillRef>
          <a:effectRef idx="1">
            <a:schemeClr val="accent4"/>
          </a:effectRef>
          <a:fontRef idx="minor">
            <a:schemeClr val="dk1"/>
          </a:fontRef>
        </p:style>
        <p:txBody>
          <a:bodyPr rtlCol="1">
            <a:spAutoFit/>
          </a:bodyPr>
          <a:lstStyle/>
          <a:p>
            <a:pPr algn="r">
              <a:defRPr/>
            </a:pPr>
            <a:r>
              <a:rPr lang="en-US" sz="2400" dirty="0">
                <a:solidFill>
                  <a:schemeClr val="tx1"/>
                </a:solidFill>
              </a:rPr>
              <a:t>Array-5</a:t>
            </a:r>
            <a:endParaRPr lang="ar-IQ" sz="2400" dirty="0">
              <a:solidFill>
                <a:schemeClr val="tx1"/>
              </a:solidFill>
            </a:endParaRPr>
          </a:p>
        </p:txBody>
      </p:sp>
      <p:sp>
        <p:nvSpPr>
          <p:cNvPr id="4" name="TextBox 3"/>
          <p:cNvSpPr txBox="1"/>
          <p:nvPr/>
        </p:nvSpPr>
        <p:spPr>
          <a:xfrm>
            <a:off x="4500562" y="3643314"/>
            <a:ext cx="2028825" cy="461665"/>
          </a:xfrm>
          <a:prstGeom prst="rect">
            <a:avLst/>
          </a:prstGeom>
        </p:spPr>
        <p:style>
          <a:lnRef idx="1">
            <a:schemeClr val="accent5"/>
          </a:lnRef>
          <a:fillRef idx="2">
            <a:schemeClr val="accent5"/>
          </a:fillRef>
          <a:effectRef idx="1">
            <a:schemeClr val="accent5"/>
          </a:effectRef>
          <a:fontRef idx="minor">
            <a:schemeClr val="dk1"/>
          </a:fontRef>
        </p:style>
        <p:txBody>
          <a:bodyPr rtlCol="1">
            <a:spAutoFit/>
          </a:bodyPr>
          <a:lstStyle/>
          <a:p>
            <a:pPr algn="r">
              <a:defRPr/>
            </a:pPr>
            <a:r>
              <a:rPr lang="en-US" sz="2400" dirty="0">
                <a:solidFill>
                  <a:schemeClr val="tx1"/>
                </a:solidFill>
              </a:rPr>
              <a:t>Move-6</a:t>
            </a:r>
            <a:endParaRPr lang="ar-IQ" sz="2400" dirty="0">
              <a:solidFill>
                <a:schemeClr val="tx1"/>
              </a:solidFill>
            </a:endParaRPr>
          </a:p>
        </p:txBody>
      </p:sp>
      <p:sp>
        <p:nvSpPr>
          <p:cNvPr id="5" name="TextBox 4"/>
          <p:cNvSpPr txBox="1"/>
          <p:nvPr/>
        </p:nvSpPr>
        <p:spPr>
          <a:xfrm>
            <a:off x="4500562" y="4286256"/>
            <a:ext cx="2003425" cy="461665"/>
          </a:xfrm>
          <a:prstGeom prst="rect">
            <a:avLst/>
          </a:prstGeom>
        </p:spPr>
        <p:style>
          <a:lnRef idx="1">
            <a:schemeClr val="accent2"/>
          </a:lnRef>
          <a:fillRef idx="2">
            <a:schemeClr val="accent2"/>
          </a:fillRef>
          <a:effectRef idx="1">
            <a:schemeClr val="accent2"/>
          </a:effectRef>
          <a:fontRef idx="minor">
            <a:schemeClr val="dk1"/>
          </a:fontRef>
        </p:style>
        <p:txBody>
          <a:bodyPr rtlCol="1">
            <a:spAutoFit/>
          </a:bodyPr>
          <a:lstStyle/>
          <a:p>
            <a:pPr algn="r">
              <a:defRPr/>
            </a:pPr>
            <a:r>
              <a:rPr lang="en-US" sz="2400" dirty="0">
                <a:solidFill>
                  <a:schemeClr val="tx1"/>
                </a:solidFill>
              </a:rPr>
              <a:t>Rotate-7</a:t>
            </a:r>
            <a:endParaRPr lang="ar-IQ" sz="2400" dirty="0">
              <a:solidFill>
                <a:schemeClr val="tx1"/>
              </a:solidFill>
            </a:endParaRPr>
          </a:p>
        </p:txBody>
      </p:sp>
      <p:sp>
        <p:nvSpPr>
          <p:cNvPr id="6" name="TextBox 5"/>
          <p:cNvSpPr txBox="1"/>
          <p:nvPr/>
        </p:nvSpPr>
        <p:spPr>
          <a:xfrm>
            <a:off x="4500562" y="5072074"/>
            <a:ext cx="2000250" cy="461665"/>
          </a:xfrm>
          <a:prstGeom prst="rect">
            <a:avLst/>
          </a:prstGeom>
        </p:spPr>
        <p:style>
          <a:lnRef idx="1">
            <a:schemeClr val="accent3"/>
          </a:lnRef>
          <a:fillRef idx="2">
            <a:schemeClr val="accent3"/>
          </a:fillRef>
          <a:effectRef idx="1">
            <a:schemeClr val="accent3"/>
          </a:effectRef>
          <a:fontRef idx="minor">
            <a:schemeClr val="dk1"/>
          </a:fontRef>
        </p:style>
        <p:txBody>
          <a:bodyPr rtlCol="1">
            <a:spAutoFit/>
          </a:bodyPr>
          <a:lstStyle/>
          <a:p>
            <a:pPr algn="r">
              <a:defRPr/>
            </a:pPr>
            <a:r>
              <a:rPr lang="en-US" sz="2400" dirty="0">
                <a:solidFill>
                  <a:schemeClr val="tx1"/>
                </a:solidFill>
              </a:rPr>
              <a:t>Scale-8</a:t>
            </a:r>
            <a:endParaRPr lang="ar-IQ" sz="2400" dirty="0">
              <a:solidFill>
                <a:schemeClr val="tx1"/>
              </a:solidFill>
            </a:endParaRPr>
          </a:p>
        </p:txBody>
      </p:sp>
      <p:pic>
        <p:nvPicPr>
          <p:cNvPr id="7"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9" name="TextBox 8"/>
          <p:cNvSpPr txBox="1"/>
          <p:nvPr/>
        </p:nvSpPr>
        <p:spPr>
          <a:xfrm>
            <a:off x="180082" y="260648"/>
            <a:ext cx="8640960"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lvl="0" algn="just" rtl="1"/>
            <a:r>
              <a:rPr lang="ar-IQ" sz="2000" b="1" dirty="0"/>
              <a:t>4. انتاج الخرسانة في الجو البارد (</a:t>
            </a:r>
            <a:r>
              <a:rPr lang="en-US" sz="2000" b="1" dirty="0"/>
              <a:t>Concreting in cold weather</a:t>
            </a:r>
            <a:r>
              <a:rPr lang="ar-IQ" sz="2000" b="1" dirty="0"/>
              <a:t>) </a:t>
            </a:r>
            <a:endParaRPr lang="en-US" sz="2000" dirty="0"/>
          </a:p>
          <a:p>
            <a:pPr algn="just" rtl="1"/>
            <a:r>
              <a:rPr lang="ar-IQ" sz="2000" b="1" dirty="0"/>
              <a:t>بصورة عامة، اذا منع انخفاض درجة الحرارة للخرسانة الى اقل من 4-3 م فوق درجة الانجماد، لمدة 4-3  ايام ، فانها ستقاوم الانجماد ويستمر تصلبها ولو بمعدل اقل من التصلب الاعتيادي ولكن عندما تكون درجة حرارة الهواء خلال صب الخرسانة اقل من 2م, فوق الانجماد , من الضروري اتخاذ الاحتياطات التالية لضمان الحصول على خرسانة مرضية</a:t>
            </a:r>
            <a:r>
              <a:rPr lang="en-US" sz="2000" b="1" dirty="0"/>
              <a:t> .</a:t>
            </a:r>
            <a:endParaRPr lang="en-US" sz="2000" dirty="0"/>
          </a:p>
          <a:p>
            <a:pPr algn="just">
              <a:defRPr/>
            </a:pPr>
            <a:endParaRPr lang="ar-IQ" sz="2000" dirty="0">
              <a:solidFill>
                <a:schemeClr val="tx1"/>
              </a:solidFill>
            </a:endParaRPr>
          </a:p>
        </p:txBody>
      </p:sp>
      <p:sp>
        <p:nvSpPr>
          <p:cNvPr id="10" name="TextBox 9"/>
          <p:cNvSpPr txBox="1"/>
          <p:nvPr/>
        </p:nvSpPr>
        <p:spPr>
          <a:xfrm>
            <a:off x="200088" y="2292486"/>
            <a:ext cx="8640960" cy="707886"/>
          </a:xfrm>
          <a:prstGeom prst="rect">
            <a:avLst/>
          </a:prstGeom>
        </p:spPr>
        <p:style>
          <a:lnRef idx="1">
            <a:schemeClr val="accent5"/>
          </a:lnRef>
          <a:fillRef idx="2">
            <a:schemeClr val="accent5"/>
          </a:fillRef>
          <a:effectRef idx="1">
            <a:schemeClr val="accent5"/>
          </a:effectRef>
          <a:fontRef idx="minor">
            <a:schemeClr val="dk1"/>
          </a:fontRef>
        </p:style>
        <p:txBody>
          <a:bodyPr wrap="square" rtlCol="1">
            <a:spAutoFit/>
          </a:bodyPr>
          <a:lstStyle/>
          <a:p>
            <a:pPr algn="just">
              <a:defRPr/>
            </a:pPr>
            <a:r>
              <a:rPr lang="ar-IQ" sz="2000" b="1" dirty="0"/>
              <a:t>ا- تسخين المواد لغرض اعطاء الخرسانة درجة حرارة ابتدائية قدرها 30م تقريبا واكثر بقليل عند استعمال الاسمنت البورتلاندي الاعتيادي واقل بقليل عند استعمال الاسمنت البورتلاندي السريع التصلب </a:t>
            </a:r>
            <a:endParaRPr lang="ar-IQ" sz="2000" dirty="0">
              <a:solidFill>
                <a:schemeClr val="tx1"/>
              </a:solidFill>
            </a:endParaRPr>
          </a:p>
        </p:txBody>
      </p:sp>
      <p:sp>
        <p:nvSpPr>
          <p:cNvPr id="11" name="TextBox 10"/>
          <p:cNvSpPr txBox="1"/>
          <p:nvPr/>
        </p:nvSpPr>
        <p:spPr>
          <a:xfrm>
            <a:off x="180082" y="3046538"/>
            <a:ext cx="8640960" cy="1508105"/>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algn="just" rtl="1">
              <a:defRPr/>
            </a:pPr>
            <a:r>
              <a:rPr lang="ar-IQ" sz="2000" b="1" dirty="0"/>
              <a:t>ب- استعمال الاسمنت البورتلاندي السريع التصلب والذي يكون معدل سرعة توليده للحرارة عاليا وبذلك يمكن السيطرة على درجة الحرارة الخرسانة في المراحل المبكرة بعد عملية الصب , حيث يحتوي هذا النوع من الاسمنت على نسبة عالية من (</a:t>
            </a:r>
            <a:r>
              <a:rPr lang="en-US" sz="2000" b="1" dirty="0"/>
              <a:t>C</a:t>
            </a:r>
            <a:r>
              <a:rPr lang="en-US" sz="2000" b="1" baseline="-25000" dirty="0"/>
              <a:t>3</a:t>
            </a:r>
            <a:r>
              <a:rPr lang="en-US" sz="2000" b="1" dirty="0"/>
              <a:t>S</a:t>
            </a:r>
            <a:r>
              <a:rPr lang="ar-IQ" sz="2000" b="1" dirty="0"/>
              <a:t>) و (</a:t>
            </a:r>
            <a:r>
              <a:rPr lang="en-US" sz="2000" b="1" dirty="0"/>
              <a:t>C</a:t>
            </a:r>
            <a:r>
              <a:rPr lang="en-US" sz="2000" b="1" baseline="-25000" dirty="0"/>
              <a:t>3</a:t>
            </a:r>
            <a:r>
              <a:rPr lang="en-US" sz="2000" b="1" dirty="0"/>
              <a:t>A</a:t>
            </a:r>
            <a:r>
              <a:rPr lang="ar-IQ" sz="2000" b="1" dirty="0"/>
              <a:t>) مقارنة بالاسمنت البورتلاندي الاعتيادي. كما ويمكن استعمال الخلطات الغنية بالاسمنت وذات نسبة ماء / اسمنت واطئة لنفس الغرض</a:t>
            </a:r>
            <a:r>
              <a:rPr lang="en-US" sz="2000" b="1" dirty="0"/>
              <a:t> . </a:t>
            </a:r>
            <a:endParaRPr lang="en-US" sz="2000" dirty="0"/>
          </a:p>
          <a:p>
            <a:pPr algn="r">
              <a:defRPr/>
            </a:pPr>
            <a:endParaRPr lang="ar-IQ" sz="1200" dirty="0">
              <a:solidFill>
                <a:schemeClr val="tx1"/>
              </a:solidFill>
            </a:endParaRPr>
          </a:p>
        </p:txBody>
      </p:sp>
      <p:sp>
        <p:nvSpPr>
          <p:cNvPr id="12" name="TextBox 11"/>
          <p:cNvSpPr txBox="1"/>
          <p:nvPr/>
        </p:nvSpPr>
        <p:spPr>
          <a:xfrm>
            <a:off x="200088" y="4616792"/>
            <a:ext cx="8620954"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just" rtl="1">
              <a:defRPr/>
            </a:pPr>
            <a:r>
              <a:rPr lang="ar-IQ" sz="2000" b="1" dirty="0"/>
              <a:t>ج- عزل الخرسانة من الجو المحيط بها لغرض السيطرة على درجة الحرارة بعد عملية الصب بانشاء احاطات</a:t>
            </a:r>
            <a:r>
              <a:rPr lang="en-US" sz="2000" b="1" dirty="0"/>
              <a:t> (enclosures) </a:t>
            </a:r>
            <a:r>
              <a:rPr lang="ar-IQ" sz="2000" b="1" dirty="0"/>
              <a:t>حولها وتجهيز مصدر حراري ضمن هذه الاحاطات . </a:t>
            </a:r>
            <a:endParaRPr lang="ar-IQ" sz="2000" dirty="0">
              <a:solidFill>
                <a:schemeClr val="tx1"/>
              </a:solidFill>
            </a:endParaRPr>
          </a:p>
        </p:txBody>
      </p:sp>
      <p:sp>
        <p:nvSpPr>
          <p:cNvPr id="13" name="TextBox 12"/>
          <p:cNvSpPr txBox="1"/>
          <p:nvPr/>
        </p:nvSpPr>
        <p:spPr>
          <a:xfrm>
            <a:off x="190085" y="5359645"/>
            <a:ext cx="864096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algn="just" rtl="1">
              <a:defRPr/>
            </a:pPr>
            <a:r>
              <a:rPr lang="ar-IQ" sz="2000" b="1" dirty="0"/>
              <a:t>د. استعمال السوائل المقاومة للتجمد</a:t>
            </a:r>
            <a:r>
              <a:rPr lang="en-US" sz="2000" b="1" dirty="0"/>
              <a:t> (anti- freezing liquids) </a:t>
            </a:r>
            <a:r>
              <a:rPr lang="ar-IQ" sz="2000" b="1" dirty="0"/>
              <a:t>يمكن مسموحا فقط في الخرسانة غير المسلحة. واكثر هذه الانواع شيوعا هو كلوريد الكالسيوم حيث يستعمل 1 كغم منه لكل كيس من الاسمنت (50كغم) لغرض تعجيل عملية اماهة الاسمنت.</a:t>
            </a:r>
            <a:endParaRPr lang="ar-IQ" sz="20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 calcmode="lin" valueType="num">
                                      <p:cBhvr>
                                        <p:cTn id="17" dur="500" fill="hold"/>
                                        <p:tgtEl>
                                          <p:spTgt spid="10"/>
                                        </p:tgtEl>
                                        <p:attrNameLst>
                                          <p:attrName>style.rotation</p:attrName>
                                        </p:attrNameLst>
                                      </p:cBhvr>
                                      <p:tavLst>
                                        <p:tav tm="0">
                                          <p:val>
                                            <p:fltVal val="360"/>
                                          </p:val>
                                        </p:tav>
                                        <p:tav tm="100000">
                                          <p:val>
                                            <p:fltVal val="0"/>
                                          </p:val>
                                        </p:tav>
                                      </p:tavLst>
                                    </p:anim>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 calcmode="lin" valueType="num">
                                      <p:cBhvr>
                                        <p:cTn id="25" dur="500" fill="hold"/>
                                        <p:tgtEl>
                                          <p:spTgt spid="11"/>
                                        </p:tgtEl>
                                        <p:attrNameLst>
                                          <p:attrName>style.rotation</p:attrName>
                                        </p:attrNameLst>
                                      </p:cBhvr>
                                      <p:tavLst>
                                        <p:tav tm="0">
                                          <p:val>
                                            <p:fltVal val="360"/>
                                          </p:val>
                                        </p:tav>
                                        <p:tav tm="100000">
                                          <p:val>
                                            <p:fltVal val="0"/>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 calcmode="lin" valueType="num">
                                      <p:cBhvr>
                                        <p:cTn id="33" dur="500" fill="hold"/>
                                        <p:tgtEl>
                                          <p:spTgt spid="12"/>
                                        </p:tgtEl>
                                        <p:attrNameLst>
                                          <p:attrName>style.rotation</p:attrName>
                                        </p:attrNameLst>
                                      </p:cBhvr>
                                      <p:tavLst>
                                        <p:tav tm="0">
                                          <p:val>
                                            <p:fltVal val="360"/>
                                          </p:val>
                                        </p:tav>
                                        <p:tav tm="100000">
                                          <p:val>
                                            <p:fltVal val="0"/>
                                          </p:val>
                                        </p:tav>
                                      </p:tavLst>
                                    </p:anim>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 calcmode="lin" valueType="num">
                                      <p:cBhvr>
                                        <p:cTn id="41" dur="500" fill="hold"/>
                                        <p:tgtEl>
                                          <p:spTgt spid="13"/>
                                        </p:tgtEl>
                                        <p:attrNameLst>
                                          <p:attrName>style.rotation</p:attrName>
                                        </p:attrNameLst>
                                      </p:cBhvr>
                                      <p:tavLst>
                                        <p:tav tm="0">
                                          <p:val>
                                            <p:fltVal val="360"/>
                                          </p:val>
                                        </p:tav>
                                        <p:tav tm="100000">
                                          <p:val>
                                            <p:fltVal val="0"/>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179512" y="260648"/>
            <a:ext cx="8784976" cy="1015663"/>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wrap="square">
            <a:spAutoFit/>
          </a:bodyPr>
          <a:lstStyle/>
          <a:p>
            <a:pPr algn="just" rtl="1"/>
            <a:r>
              <a:rPr lang="ar-IQ" sz="2000" b="1" dirty="0"/>
              <a:t>الاسبوع الحادي عشر والثاني عشر: ضخ الخرسانة، خواص الخرسانة في الضخ، الاجهزة المستخدمة في الضخ / الخرسانة الجاهزة الخلط: تعريفها، فوائدها واساليب انتاجها، الشاحنات الخلاطة والشاحنات الرجاجة.</a:t>
            </a:r>
            <a:endParaRPr lang="en-US" sz="2000"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645920" y="1298795"/>
            <a:ext cx="5852160" cy="4737867"/>
          </a:xfrm>
          <a:prstGeom prst="rect">
            <a:avLst/>
          </a:prstGeom>
          <a:noFill/>
          <a:ln>
            <a:noFill/>
          </a:ln>
        </p:spPr>
      </p:pic>
      <p:sp>
        <p:nvSpPr>
          <p:cNvPr id="6" name="Rectangle 5"/>
          <p:cNvSpPr/>
          <p:nvPr/>
        </p:nvSpPr>
        <p:spPr>
          <a:xfrm>
            <a:off x="2926008" y="6036662"/>
            <a:ext cx="3222357" cy="423514"/>
          </a:xfrm>
          <a:prstGeom prst="rect">
            <a:avLst/>
          </a:prstGeom>
        </p:spPr>
        <p:txBody>
          <a:bodyPr wrap="none">
            <a:spAutoFit/>
          </a:bodyPr>
          <a:lstStyle/>
          <a:p>
            <a:pPr marL="0" marR="0" algn="ctr" rtl="1">
              <a:lnSpc>
                <a:spcPct val="115000"/>
              </a:lnSpc>
              <a:spcBef>
                <a:spcPts val="0"/>
              </a:spcBef>
              <a:spcAft>
                <a:spcPts val="1000"/>
              </a:spcAft>
            </a:pPr>
            <a:r>
              <a:rPr lang="ar-IQ" sz="2000" b="1" dirty="0">
                <a:latin typeface="Calibri"/>
                <a:ea typeface="Calibri"/>
                <a:cs typeface="Arial"/>
              </a:rPr>
              <a:t>صب الخرسانة من </a:t>
            </a:r>
            <a:r>
              <a:rPr lang="ar-IQ" sz="2000" b="1">
                <a:latin typeface="Calibri"/>
                <a:ea typeface="Calibri"/>
                <a:cs typeface="Arial"/>
              </a:rPr>
              <a:t>خلال انبوب </a:t>
            </a:r>
            <a:r>
              <a:rPr lang="ar-IQ" sz="2000" b="1" dirty="0">
                <a:latin typeface="Calibri"/>
                <a:ea typeface="Calibri"/>
                <a:cs typeface="Arial"/>
              </a:rPr>
              <a:t>الضخ</a:t>
            </a:r>
            <a:endParaRPr lang="en-US" sz="1600" dirty="0">
              <a:effectLst/>
              <a:latin typeface="Calibri"/>
              <a:ea typeface="Calibri"/>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96944"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6330977"/>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614590"/>
            <a:ext cx="9144000" cy="5622721"/>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95" y="67820"/>
            <a:ext cx="8643617" cy="492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5375" y="260648"/>
            <a:ext cx="8640960" cy="70788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rtl="1"/>
            <a:r>
              <a:rPr lang="ar-IQ" sz="2000" b="1" dirty="0">
                <a:latin typeface="Calibri"/>
                <a:ea typeface="Calibri"/>
                <a:cs typeface="Arial"/>
              </a:rPr>
              <a:t>تعتبر طريقة نقل الخرسانة بالضخ من الطرق المستعملة بكثرة في نقل كميات كبيرة من </a:t>
            </a:r>
            <a:r>
              <a:rPr lang="ar-IQ" sz="2000" b="1">
                <a:latin typeface="Calibri"/>
                <a:ea typeface="Calibri"/>
                <a:cs typeface="Arial"/>
              </a:rPr>
              <a:t>الخرسانة من المصنع </a:t>
            </a:r>
            <a:r>
              <a:rPr lang="ar-IQ" sz="2000" b="1" dirty="0">
                <a:latin typeface="Calibri"/>
                <a:ea typeface="Calibri"/>
                <a:cs typeface="Arial"/>
              </a:rPr>
              <a:t>المركزي الى موقع الصب. </a:t>
            </a:r>
            <a:endParaRPr lang="en-US" sz="2000" dirty="0"/>
          </a:p>
        </p:txBody>
      </p:sp>
      <p:sp>
        <p:nvSpPr>
          <p:cNvPr id="4" name="Rectangle 3"/>
          <p:cNvSpPr/>
          <p:nvPr/>
        </p:nvSpPr>
        <p:spPr>
          <a:xfrm>
            <a:off x="5785732" y="1019372"/>
            <a:ext cx="3140603"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algn="r" rtl="1"/>
            <a:r>
              <a:rPr lang="ar-IQ" sz="2000" b="1" dirty="0"/>
              <a:t>تتألف المضخة بصورة رئيسية من</a:t>
            </a:r>
            <a:r>
              <a:rPr lang="en-US" sz="2000" b="1" dirty="0"/>
              <a:t>:</a:t>
            </a:r>
            <a:r>
              <a:rPr lang="ar-IQ" sz="2000" b="1" dirty="0"/>
              <a:t> </a:t>
            </a:r>
            <a:endParaRPr lang="en-US" sz="2000" dirty="0"/>
          </a:p>
        </p:txBody>
      </p:sp>
      <p:sp>
        <p:nvSpPr>
          <p:cNvPr id="5" name="Rectangle 4"/>
          <p:cNvSpPr/>
          <p:nvPr/>
        </p:nvSpPr>
        <p:spPr>
          <a:xfrm>
            <a:off x="2373607" y="1419482"/>
            <a:ext cx="6552728"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rtl="1"/>
            <a:r>
              <a:rPr lang="ar-IQ" sz="2000" b="1" dirty="0"/>
              <a:t>وعاء بشكل مخروط ناقص ، يتم تفريغ الخرسانة فيه بعد نقلها من الخلاطة </a:t>
            </a:r>
            <a:endParaRPr lang="en-US" sz="2000" dirty="0"/>
          </a:p>
        </p:txBody>
      </p:sp>
      <p:sp>
        <p:nvSpPr>
          <p:cNvPr id="6" name="Rectangle 5"/>
          <p:cNvSpPr/>
          <p:nvPr/>
        </p:nvSpPr>
        <p:spPr>
          <a:xfrm>
            <a:off x="288032" y="1819592"/>
            <a:ext cx="864096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rtl="1"/>
            <a:r>
              <a:rPr lang="ar-IQ" sz="2000" b="1" dirty="0">
                <a:latin typeface="Calibri"/>
                <a:ea typeface="Calibri"/>
                <a:cs typeface="Arial"/>
              </a:rPr>
              <a:t>مكبس وانابيب اسطوانية لضخ الخرسانة مع صمام السحب الذي يسمح للخرسانة بالدخول في الاسطوانة لحين ملئها وعند الكبس يقفل صمام السحب ويفتح صمام الضغط لاخراج الخرسانة من خلاله. </a:t>
            </a:r>
            <a:endParaRPr lang="en-US" sz="2000" dirty="0"/>
          </a:p>
        </p:txBody>
      </p:sp>
      <p:sp>
        <p:nvSpPr>
          <p:cNvPr id="7" name="Rectangle 6"/>
          <p:cNvSpPr/>
          <p:nvPr/>
        </p:nvSpPr>
        <p:spPr>
          <a:xfrm>
            <a:off x="285375" y="2528708"/>
            <a:ext cx="8638303" cy="70788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r" rtl="1"/>
            <a:r>
              <a:rPr lang="ar-IQ" sz="2000" b="1" dirty="0">
                <a:latin typeface="Calibri"/>
                <a:ea typeface="Calibri"/>
                <a:cs typeface="Arial"/>
              </a:rPr>
              <a:t>وتستغرق فترة السحب والكبس حوالي 4/11 ثانية اي بمعدل 45 ضربة في الدقيقة ، وباستعمال هذه المضخة يمكن دفع الخرسانة الى حوالي 450 م (1,500 قدم) افقيا او 40 م (140 قدم) عموديا.</a:t>
            </a:r>
            <a:endParaRPr lang="en-US" sz="2000" dirty="0"/>
          </a:p>
        </p:txBody>
      </p:sp>
      <p:sp>
        <p:nvSpPr>
          <p:cNvPr id="8" name="Rectangle 7"/>
          <p:cNvSpPr/>
          <p:nvPr/>
        </p:nvSpPr>
        <p:spPr>
          <a:xfrm>
            <a:off x="288032" y="3356992"/>
            <a:ext cx="8635646" cy="70788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rtl="1"/>
            <a:r>
              <a:rPr lang="ar-IQ" sz="2000" b="1" dirty="0">
                <a:latin typeface="Calibri"/>
                <a:ea typeface="Calibri"/>
                <a:cs typeface="Arial"/>
              </a:rPr>
              <a:t>تكون المضخات المستعملة بمقاسات مختلفة وذات انابيب مختلفة الاقطار ولكن من اللازم ان لا يقل قطر الانبوب عند ثلاثة امثال المقاس الاقصى للركام.</a:t>
            </a:r>
            <a:endParaRPr lang="en-US" sz="2000" dirty="0"/>
          </a:p>
        </p:txBody>
      </p:sp>
      <p:sp>
        <p:nvSpPr>
          <p:cNvPr id="9" name="Rectangle 8"/>
          <p:cNvSpPr/>
          <p:nvPr/>
        </p:nvSpPr>
        <p:spPr>
          <a:xfrm>
            <a:off x="288032" y="4064878"/>
            <a:ext cx="8635646" cy="707886"/>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rtl="1"/>
            <a:r>
              <a:rPr lang="ar-IQ" sz="2000" b="1" dirty="0"/>
              <a:t>وباستعمال مضخة كبس (</a:t>
            </a:r>
            <a:r>
              <a:rPr lang="en-US" sz="2000" b="1" dirty="0"/>
              <a:t>piston pump</a:t>
            </a:r>
            <a:r>
              <a:rPr lang="ar-IQ" sz="2000" b="1" dirty="0"/>
              <a:t>)، قطر 220 مم (9 انج) يمكن ضخ 55 م</a:t>
            </a:r>
            <a:r>
              <a:rPr lang="ar-IQ" sz="2000" b="1" baseline="30000" dirty="0"/>
              <a:t>3 </a:t>
            </a:r>
            <a:r>
              <a:rPr lang="ar-IQ" sz="2000" b="1" dirty="0"/>
              <a:t>(73 ياردة</a:t>
            </a:r>
            <a:r>
              <a:rPr lang="ar-IQ" sz="2000" b="1" baseline="30000" dirty="0"/>
              <a:t>3</a:t>
            </a:r>
            <a:r>
              <a:rPr lang="ar-IQ" sz="2000" b="1" dirty="0"/>
              <a:t>) من الخرسانة في الساعة الواحدة. </a:t>
            </a:r>
            <a:endParaRPr lang="en-US" sz="2000" dirty="0"/>
          </a:p>
        </p:txBody>
      </p:sp>
    </p:spTree>
    <p:extLst>
      <p:ext uri="{BB962C8B-B14F-4D97-AF65-F5344CB8AC3E}">
        <p14:creationId xmlns:p14="http://schemas.microsoft.com/office/powerpoint/2010/main" val="10680729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1" nodeType="clickEffect">
                                  <p:stCondLst>
                                    <p:cond delay="0"/>
                                  </p:stCondLst>
                                  <p:childTnLst>
                                    <p:animEffect transition="out" filter="barn(inVertic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xit" presetSubtype="32" fill="hold" grpId="1" nodeType="clickEffect">
                                  <p:stCondLst>
                                    <p:cond delay="0"/>
                                  </p:stCondLst>
                                  <p:childTnLst>
                                    <p:animEffect transition="out" filter="circle(out)">
                                      <p:cBhvr>
                                        <p:cTn id="47" dur="2000"/>
                                        <p:tgtEl>
                                          <p:spTgt spid="4"/>
                                        </p:tgtEl>
                                      </p:cBhvr>
                                    </p:animEffect>
                                    <p:set>
                                      <p:cBhvr>
                                        <p:cTn id="48" dur="1" fill="hold">
                                          <p:stCondLst>
                                            <p:cond delay="1999"/>
                                          </p:stCondLst>
                                        </p:cTn>
                                        <p:tgtEl>
                                          <p:spTgt spid="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5"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style.rotation</p:attrName>
                                        </p:attrNameLst>
                                      </p:cBhvr>
                                      <p:tavLst>
                                        <p:tav tm="0">
                                          <p:val>
                                            <p:fltVal val="720"/>
                                          </p:val>
                                        </p:tav>
                                        <p:tav tm="100000">
                                          <p:val>
                                            <p:fltVal val="0"/>
                                          </p:val>
                                        </p:tav>
                                      </p:tavLst>
                                    </p:anim>
                                    <p:anim calcmode="lin" valueType="num">
                                      <p:cBhvr>
                                        <p:cTn id="55" dur="2000" fill="hold"/>
                                        <p:tgtEl>
                                          <p:spTgt spid="5"/>
                                        </p:tgtEl>
                                        <p:attrNameLst>
                                          <p:attrName>ppt_h</p:attrName>
                                        </p:attrNameLst>
                                      </p:cBhvr>
                                      <p:tavLst>
                                        <p:tav tm="0">
                                          <p:val>
                                            <p:fltVal val="0"/>
                                          </p:val>
                                        </p:tav>
                                        <p:tav tm="100000">
                                          <p:val>
                                            <p:strVal val="#ppt_h"/>
                                          </p:val>
                                        </p:tav>
                                      </p:tavLst>
                                    </p:anim>
                                    <p:anim calcmode="lin" valueType="num">
                                      <p:cBhvr>
                                        <p:cTn id="56" dur="2000" fill="hold"/>
                                        <p:tgtEl>
                                          <p:spTgt spid="5"/>
                                        </p:tgtEl>
                                        <p:attrNameLst>
                                          <p:attrName>ppt_w</p:attrName>
                                        </p:attrNameLst>
                                      </p:cBhvr>
                                      <p:tavLst>
                                        <p:tav tm="0">
                                          <p:val>
                                            <p:fltVal val="0"/>
                                          </p:val>
                                        </p:tav>
                                        <p:tav tm="100000">
                                          <p:val>
                                            <p:strVal val="#ppt_w"/>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5"/>
                                        </p:tgtEl>
                                        <p:attrNameLst>
                                          <p:attrName>ppt_w</p:attrName>
                                        </p:attrNameLst>
                                      </p:cBhvr>
                                      <p:tavLst>
                                        <p:tav tm="0">
                                          <p:val>
                                            <p:strVal val="ppt_w"/>
                                          </p:val>
                                        </p:tav>
                                        <p:tav tm="100000">
                                          <p:val>
                                            <p:fltVal val="0"/>
                                          </p:val>
                                        </p:tav>
                                      </p:tavLst>
                                    </p:anim>
                                    <p:anim calcmode="lin" valueType="num">
                                      <p:cBhvr>
                                        <p:cTn id="61" dur="500"/>
                                        <p:tgtEl>
                                          <p:spTgt spid="5"/>
                                        </p:tgtEl>
                                        <p:attrNameLst>
                                          <p:attrName>ppt_h</p:attrName>
                                        </p:attrNameLst>
                                      </p:cBhvr>
                                      <p:tavLst>
                                        <p:tav tm="0">
                                          <p:val>
                                            <p:strVal val="ppt_h"/>
                                          </p:val>
                                        </p:tav>
                                        <p:tav tm="100000">
                                          <p:val>
                                            <p:fltVal val="0"/>
                                          </p:val>
                                        </p:tav>
                                      </p:tavLst>
                                    </p:anim>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5" presetClass="entr" presetSubtype="0"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71" dur="1000" fill="hold"/>
                                        <p:tgtEl>
                                          <p:spTgt spid="6"/>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6"/>
                                        </p:tgtEl>
                                        <p:attrNameLst>
                                          <p:attrName>ppt_x</p:attrName>
                                        </p:attrNameLst>
                                      </p:cBhvr>
                                      <p:tavLst>
                                        <p:tav tm="0">
                                          <p:val>
                                            <p:strVal val="ppt_x"/>
                                          </p:val>
                                        </p:tav>
                                        <p:tav tm="100000">
                                          <p:val>
                                            <p:strVal val="ppt_x"/>
                                          </p:val>
                                        </p:tav>
                                      </p:tavLst>
                                    </p:anim>
                                    <p:anim calcmode="lin" valueType="num">
                                      <p:cBhvr additive="base">
                                        <p:cTn id="80" dur="500"/>
                                        <p:tgtEl>
                                          <p:spTgt spid="6"/>
                                        </p:tgtEl>
                                        <p:attrNameLst>
                                          <p:attrName>ppt_y</p:attrName>
                                        </p:attrNameLst>
                                      </p:cBhvr>
                                      <p:tavLst>
                                        <p:tav tm="0">
                                          <p:val>
                                            <p:strVal val="ppt_y"/>
                                          </p:val>
                                        </p:tav>
                                        <p:tav tm="100000">
                                          <p:val>
                                            <p:strVal val="1+ppt_h/2"/>
                                          </p:val>
                                        </p:tav>
                                      </p:tavLst>
                                    </p:anim>
                                    <p:set>
                                      <p:cBhvr>
                                        <p:cTn id="81" dur="1" fill="hold">
                                          <p:stCondLst>
                                            <p:cond delay="499"/>
                                          </p:stCondLst>
                                        </p:cTn>
                                        <p:tgtEl>
                                          <p:spTgt spid="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 calcmode="lin" valueType="num">
                                      <p:cBhvr>
                                        <p:cTn id="86" dur="500" fill="hold"/>
                                        <p:tgtEl>
                                          <p:spTgt spid="7"/>
                                        </p:tgtEl>
                                        <p:attrNameLst>
                                          <p:attrName>ppt_w</p:attrName>
                                        </p:attrNameLst>
                                      </p:cBhvr>
                                      <p:tavLst>
                                        <p:tav tm="0">
                                          <p:val>
                                            <p:fltVal val="0"/>
                                          </p:val>
                                        </p:tav>
                                        <p:tav tm="100000">
                                          <p:val>
                                            <p:strVal val="#ppt_w"/>
                                          </p:val>
                                        </p:tav>
                                      </p:tavLst>
                                    </p:anim>
                                    <p:anim calcmode="lin" valueType="num">
                                      <p:cBhvr>
                                        <p:cTn id="87" dur="500" fill="hold"/>
                                        <p:tgtEl>
                                          <p:spTgt spid="7"/>
                                        </p:tgtEl>
                                        <p:attrNameLst>
                                          <p:attrName>ppt_h</p:attrName>
                                        </p:attrNameLst>
                                      </p:cBhvr>
                                      <p:tavLst>
                                        <p:tav tm="0">
                                          <p:val>
                                            <p:fltVal val="0"/>
                                          </p:val>
                                        </p:tav>
                                        <p:tav tm="100000">
                                          <p:val>
                                            <p:strVal val="#ppt_h"/>
                                          </p:val>
                                        </p:tav>
                                      </p:tavLst>
                                    </p:anim>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7"/>
                                        </p:tgtEl>
                                        <p:attrNameLst>
                                          <p:attrName>ppt_x</p:attrName>
                                        </p:attrNameLst>
                                      </p:cBhvr>
                                      <p:tavLst>
                                        <p:tav tm="0">
                                          <p:val>
                                            <p:strVal val="ppt_x"/>
                                          </p:val>
                                        </p:tav>
                                        <p:tav tm="100000">
                                          <p:val>
                                            <p:strVal val="ppt_x"/>
                                          </p:val>
                                        </p:tav>
                                      </p:tavLst>
                                    </p:anim>
                                    <p:anim calcmode="lin" valueType="num">
                                      <p:cBhvr additive="base">
                                        <p:cTn id="93" dur="500"/>
                                        <p:tgtEl>
                                          <p:spTgt spid="7"/>
                                        </p:tgtEl>
                                        <p:attrNameLst>
                                          <p:attrName>ppt_y</p:attrName>
                                        </p:attrNameLst>
                                      </p:cBhvr>
                                      <p:tavLst>
                                        <p:tav tm="0">
                                          <p:val>
                                            <p:strVal val="ppt_y"/>
                                          </p:val>
                                        </p:tav>
                                        <p:tav tm="100000">
                                          <p:val>
                                            <p:strVal val="1+ppt_h/2"/>
                                          </p:val>
                                        </p:tav>
                                      </p:tavLst>
                                    </p:anim>
                                    <p:set>
                                      <p:cBhvr>
                                        <p:cTn id="94" dur="1" fill="hold">
                                          <p:stCondLst>
                                            <p:cond delay="499"/>
                                          </p:stCondLst>
                                        </p:cTn>
                                        <p:tgtEl>
                                          <p:spTgt spid="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p:cTn id="99" dur="1000" fill="hold"/>
                                        <p:tgtEl>
                                          <p:spTgt spid="8"/>
                                        </p:tgtEl>
                                        <p:attrNameLst>
                                          <p:attrName>ppt_w</p:attrName>
                                        </p:attrNameLst>
                                      </p:cBhvr>
                                      <p:tavLst>
                                        <p:tav tm="0">
                                          <p:val>
                                            <p:fltVal val="0"/>
                                          </p:val>
                                        </p:tav>
                                        <p:tav tm="100000">
                                          <p:val>
                                            <p:strVal val="#ppt_w"/>
                                          </p:val>
                                        </p:tav>
                                      </p:tavLst>
                                    </p:anim>
                                    <p:anim calcmode="lin" valueType="num">
                                      <p:cBhvr>
                                        <p:cTn id="100" dur="1000" fill="hold"/>
                                        <p:tgtEl>
                                          <p:spTgt spid="8"/>
                                        </p:tgtEl>
                                        <p:attrNameLst>
                                          <p:attrName>ppt_h</p:attrName>
                                        </p:attrNameLst>
                                      </p:cBhvr>
                                      <p:tavLst>
                                        <p:tav tm="0">
                                          <p:val>
                                            <p:fltVal val="0"/>
                                          </p:val>
                                        </p:tav>
                                        <p:tav tm="100000">
                                          <p:val>
                                            <p:strVal val="#ppt_h"/>
                                          </p:val>
                                        </p:tav>
                                      </p:tavLst>
                                    </p:anim>
                                    <p:anim calcmode="lin" valueType="num">
                                      <p:cBhvr>
                                        <p:cTn id="101" dur="1000" fill="hold"/>
                                        <p:tgtEl>
                                          <p:spTgt spid="8"/>
                                        </p:tgtEl>
                                        <p:attrNameLst>
                                          <p:attrName>style.rotation</p:attrName>
                                        </p:attrNameLst>
                                      </p:cBhvr>
                                      <p:tavLst>
                                        <p:tav tm="0">
                                          <p:val>
                                            <p:fltVal val="90"/>
                                          </p:val>
                                        </p:tav>
                                        <p:tav tm="100000">
                                          <p:val>
                                            <p:fltVal val="0"/>
                                          </p:val>
                                        </p:tav>
                                      </p:tavLst>
                                    </p:anim>
                                    <p:animEffect transition="in" filter="fade">
                                      <p:cBhvr>
                                        <p:cTn id="102" dur="1000"/>
                                        <p:tgtEl>
                                          <p:spTgt spid="8"/>
                                        </p:tgtEl>
                                      </p:cBhvr>
                                    </p:animEffect>
                                  </p:childTnLst>
                                </p:cTn>
                              </p:par>
                            </p:childTnLst>
                          </p:cTn>
                        </p:par>
                      </p:childTnLst>
                    </p:cTn>
                  </p:par>
                  <p:par>
                    <p:cTn id="103" fill="hold">
                      <p:stCondLst>
                        <p:cond delay="indefinite"/>
                      </p:stCondLst>
                      <p:childTnLst>
                        <p:par>
                          <p:cTn id="104" fill="hold">
                            <p:stCondLst>
                              <p:cond delay="0"/>
                            </p:stCondLst>
                            <p:childTnLst>
                              <p:par>
                                <p:cTn id="105" presetID="43" presetClass="exit" presetSubtype="0" fill="hold" grpId="1" nodeType="clickEffect">
                                  <p:stCondLst>
                                    <p:cond delay="0"/>
                                  </p:stCondLst>
                                  <p:childTnLst>
                                    <p:anim calcmode="lin" valueType="num">
                                      <p:cBhvr>
                                        <p:cTn id="106" dur="600" decel="50000">
                                          <p:stCondLst>
                                            <p:cond delay="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7" dur="400">
                                          <p:stCondLst>
                                            <p:cond delay="600"/>
                                          </p:stCondLst>
                                        </p:cTn>
                                        <p:tgtEl>
                                          <p:spTgt spid="8"/>
                                        </p:tgtEl>
                                        <p:attrNameLst>
                                          <p:attrName>ppt_x</p:attrName>
                                        </p:attrNameLst>
                                      </p:cBhvr>
                                      <p:tavLst>
                                        <p:tav tm="0">
                                          <p:val>
                                            <p:strVal val="ppt_x"/>
                                          </p:val>
                                        </p:tav>
                                        <p:tav tm="100000">
                                          <p:val>
                                            <p:strVal val="ppt_x"/>
                                          </p:val>
                                        </p:tav>
                                      </p:tavLst>
                                    </p:anim>
                                    <p:anim calcmode="lin" valueType="num">
                                      <p:cBhvr>
                                        <p:cTn id="108" dur="600" decel="50000">
                                          <p:stCondLst>
                                            <p:cond delay="0"/>
                                          </p:stCondLst>
                                        </p:cTn>
                                        <p:tgtEl>
                                          <p:spTgt spid="8"/>
                                        </p:tgtEl>
                                        <p:attrNameLst>
                                          <p:attrName>ppt_y</p:attrName>
                                        </p:attrNameLst>
                                      </p:cBhvr>
                                      <p:tavLst>
                                        <p:tav tm="0">
                                          <p:val>
                                            <p:strVal val="ppt_y"/>
                                          </p:val>
                                        </p:tav>
                                        <p:tav tm="5000">
                                          <p:val>
                                            <p:strVal val="ppt_y+0.0019"/>
                                          </p:val>
                                        </p:tav>
                                        <p:tav tm="10000">
                                          <p:val>
                                            <p:strVal val="ppt_y+0.0076"/>
                                          </p:val>
                                        </p:tav>
                                        <p:tav tm="15000">
                                          <p:val>
                                            <p:strVal val="ppt_y+0.0169"/>
                                          </p:val>
                                        </p:tav>
                                        <p:tav tm="20000">
                                          <p:val>
                                            <p:strVal val="ppt_y+0.0296"/>
                                          </p:val>
                                        </p:tav>
                                        <p:tav tm="25000">
                                          <p:val>
                                            <p:strVal val="ppt_y+0.0454"/>
                                          </p:val>
                                        </p:tav>
                                        <p:tav tm="30000">
                                          <p:val>
                                            <p:strVal val="ppt_y+0.0639"/>
                                          </p:val>
                                        </p:tav>
                                        <p:tav tm="35000">
                                          <p:val>
                                            <p:strVal val="ppt_y+0.0846"/>
                                          </p:val>
                                        </p:tav>
                                        <p:tav tm="40000">
                                          <p:val>
                                            <p:strVal val="ppt_y+0.1071"/>
                                          </p:val>
                                        </p:tav>
                                        <p:tav tm="45000">
                                          <p:val>
                                            <p:strVal val="ppt_y+0.1307"/>
                                          </p:val>
                                        </p:tav>
                                        <p:tav tm="50000">
                                          <p:val>
                                            <p:strVal val="ppt_y+0.155"/>
                                          </p:val>
                                        </p:tav>
                                        <p:tav tm="55000">
                                          <p:val>
                                            <p:strVal val="ppt_y+0.1792"/>
                                          </p:val>
                                        </p:tav>
                                        <p:tav tm="60000">
                                          <p:val>
                                            <p:strVal val="ppt_y+0.2029"/>
                                          </p:val>
                                        </p:tav>
                                        <p:tav tm="65000">
                                          <p:val>
                                            <p:strVal val="ppt_y+0.2253"/>
                                          </p:val>
                                        </p:tav>
                                        <p:tav tm="70000">
                                          <p:val>
                                            <p:strVal val="ppt_y+0.2461"/>
                                          </p:val>
                                        </p:tav>
                                        <p:tav tm="75000">
                                          <p:val>
                                            <p:strVal val="ppt_y+0.2646"/>
                                          </p:val>
                                        </p:tav>
                                        <p:tav tm="80000">
                                          <p:val>
                                            <p:strVal val="ppt_y+0.2804"/>
                                          </p:val>
                                        </p:tav>
                                        <p:tav tm="85000">
                                          <p:val>
                                            <p:strVal val="ppt_y+0.2931"/>
                                          </p:val>
                                        </p:tav>
                                        <p:tav tm="90000">
                                          <p:val>
                                            <p:strVal val="ppt_y+0.3024"/>
                                          </p:val>
                                        </p:tav>
                                        <p:tav tm="95000">
                                          <p:val>
                                            <p:strVal val="ppt_y+0.308"/>
                                          </p:val>
                                        </p:tav>
                                        <p:tav tm="100000">
                                          <p:val>
                                            <p:strVal val="ppt_y+0.31"/>
                                          </p:val>
                                        </p:tav>
                                      </p:tavLst>
                                    </p:anim>
                                    <p:anim calcmode="lin" valueType="num">
                                      <p:cBhvr>
                                        <p:cTn id="109" dur="400">
                                          <p:stCondLst>
                                            <p:cond delay="600"/>
                                          </p:stCondLst>
                                        </p:cTn>
                                        <p:tgtEl>
                                          <p:spTgt spid="8"/>
                                        </p:tgtEl>
                                        <p:attrNameLst>
                                          <p:attrName>ppt_y</p:attrName>
                                        </p:attrNameLst>
                                      </p:cBhvr>
                                      <p:tavLst>
                                        <p:tav tm="0">
                                          <p:val>
                                            <p:strVal val="ppt_y"/>
                                          </p:val>
                                        </p:tav>
                                        <p:tav tm="100000">
                                          <p:val>
                                            <p:strVal val="ppt_y"/>
                                          </p:val>
                                        </p:tav>
                                      </p:tavLst>
                                    </p:anim>
                                    <p:animEffect transition="out" filter="fade">
                                      <p:cBhvr>
                                        <p:cTn id="110" dur="100">
                                          <p:stCondLst>
                                            <p:cond delay="900"/>
                                          </p:stCondLst>
                                        </p:cTn>
                                        <p:tgtEl>
                                          <p:spTgt spid="8"/>
                                        </p:tgtEl>
                                      </p:cBhvr>
                                    </p:animEffect>
                                    <p:set>
                                      <p:cBhvr>
                                        <p:cTn id="111" dur="1" fill="hold">
                                          <p:stCondLst>
                                            <p:cond delay="999"/>
                                          </p:stCondLst>
                                        </p:cTn>
                                        <p:tgtEl>
                                          <p:spTgt spid="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5" presetClass="entr" presetSubtype="0" fill="hold" grpId="0" nodeType="clickEffect">
                                  <p:stCondLst>
                                    <p:cond delay="0"/>
                                  </p:stCondLst>
                                  <p:childTnLst>
                                    <p:set>
                                      <p:cBhvr>
                                        <p:cTn id="115" dur="1" fill="hold">
                                          <p:stCondLst>
                                            <p:cond delay="0"/>
                                          </p:stCondLst>
                                        </p:cTn>
                                        <p:tgtEl>
                                          <p:spTgt spid="9"/>
                                        </p:tgtEl>
                                        <p:attrNameLst>
                                          <p:attrName>style.visibility</p:attrName>
                                        </p:attrNameLst>
                                      </p:cBhvr>
                                      <p:to>
                                        <p:strVal val="visible"/>
                                      </p:to>
                                    </p:set>
                                    <p:anim calcmode="lin" valueType="num">
                                      <p:cBhvr>
                                        <p:cTn id="116" dur="1000" fill="hold"/>
                                        <p:tgtEl>
                                          <p:spTgt spid="9"/>
                                        </p:tgtEl>
                                        <p:attrNameLst>
                                          <p:attrName>ppt_w</p:attrName>
                                        </p:attrNameLst>
                                      </p:cBhvr>
                                      <p:tavLst>
                                        <p:tav tm="0">
                                          <p:val>
                                            <p:fltVal val="0"/>
                                          </p:val>
                                        </p:tav>
                                        <p:tav tm="100000">
                                          <p:val>
                                            <p:strVal val="#ppt_w"/>
                                          </p:val>
                                        </p:tav>
                                      </p:tavLst>
                                    </p:anim>
                                    <p:anim calcmode="lin" valueType="num">
                                      <p:cBhvr>
                                        <p:cTn id="117" dur="1000" fill="hold"/>
                                        <p:tgtEl>
                                          <p:spTgt spid="9"/>
                                        </p:tgtEl>
                                        <p:attrNameLst>
                                          <p:attrName>ppt_h</p:attrName>
                                        </p:attrNameLst>
                                      </p:cBhvr>
                                      <p:tavLst>
                                        <p:tav tm="0">
                                          <p:val>
                                            <p:fltVal val="0"/>
                                          </p:val>
                                        </p:tav>
                                        <p:tav tm="100000">
                                          <p:val>
                                            <p:strVal val="#ppt_h"/>
                                          </p:val>
                                        </p:tav>
                                      </p:tavLst>
                                    </p:anim>
                                    <p:anim calcmode="lin" valueType="num">
                                      <p:cBhvr>
                                        <p:cTn id="118"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19"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0" fill="hold">
                      <p:stCondLst>
                        <p:cond delay="indefinite"/>
                      </p:stCondLst>
                      <p:childTnLst>
                        <p:par>
                          <p:cTn id="121" fill="hold">
                            <p:stCondLst>
                              <p:cond delay="0"/>
                            </p:stCondLst>
                            <p:childTnLst>
                              <p:par>
                                <p:cTn id="122" presetID="15" presetClass="exit" presetSubtype="0" fill="hold" grpId="1" nodeType="clickEffect">
                                  <p:stCondLst>
                                    <p:cond delay="0"/>
                                  </p:stCondLst>
                                  <p:childTnLst>
                                    <p:anim calcmode="lin" valueType="num">
                                      <p:cBhvr>
                                        <p:cTn id="123" dur="1000"/>
                                        <p:tgtEl>
                                          <p:spTgt spid="9"/>
                                        </p:tgtEl>
                                        <p:attrNameLst>
                                          <p:attrName>ppt_w</p:attrName>
                                        </p:attrNameLst>
                                      </p:cBhvr>
                                      <p:tavLst>
                                        <p:tav tm="0">
                                          <p:val>
                                            <p:strVal val="ppt_w"/>
                                          </p:val>
                                        </p:tav>
                                        <p:tav tm="100000">
                                          <p:val>
                                            <p:fltVal val="0"/>
                                          </p:val>
                                        </p:tav>
                                      </p:tavLst>
                                    </p:anim>
                                    <p:anim calcmode="lin" valueType="num">
                                      <p:cBhvr>
                                        <p:cTn id="124" dur="1000"/>
                                        <p:tgtEl>
                                          <p:spTgt spid="9"/>
                                        </p:tgtEl>
                                        <p:attrNameLst>
                                          <p:attrName>ppt_h</p:attrName>
                                        </p:attrNameLst>
                                      </p:cBhvr>
                                      <p:tavLst>
                                        <p:tav tm="0">
                                          <p:val>
                                            <p:strVal val="ppt_h"/>
                                          </p:val>
                                        </p:tav>
                                        <p:tav tm="100000">
                                          <p:val>
                                            <p:fltVal val="0"/>
                                          </p:val>
                                        </p:tav>
                                      </p:tavLst>
                                    </p:anim>
                                    <p:anim calcmode="lin" valueType="num">
                                      <p:cBhvr>
                                        <p:cTn id="125" dur="10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26" dur="10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7"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395536" y="697920"/>
            <a:ext cx="8424936"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rtl="1"/>
            <a:r>
              <a:rPr lang="ar-IQ" sz="2000" b="1" dirty="0">
                <a:latin typeface="Calibri"/>
                <a:ea typeface="Calibri"/>
                <a:cs typeface="Arial"/>
              </a:rPr>
              <a:t>عملية الضخ تكون اقتصادية فيم اذا تم الضخ بصورة مستمرة ولفترة طويلة وذلك لأنه في بدايتة كل فترة ضخ يلزم تمليط الانابيب بالملاط ، بمعدل حوالي </a:t>
            </a:r>
            <a:r>
              <a:rPr lang="en-US" sz="2000" b="1" dirty="0">
                <a:latin typeface="Calibri"/>
                <a:ea typeface="Calibri"/>
                <a:cs typeface="Arial"/>
              </a:rPr>
              <a:t>0.25</a:t>
            </a:r>
            <a:r>
              <a:rPr lang="ar-IQ" sz="2000" b="1" dirty="0">
                <a:latin typeface="Calibri"/>
                <a:ea typeface="Calibri"/>
                <a:cs typeface="Arial"/>
              </a:rPr>
              <a:t> م</a:t>
            </a:r>
            <a:r>
              <a:rPr lang="ar-IQ" sz="2000" b="1" baseline="30000" dirty="0">
                <a:latin typeface="Calibri"/>
                <a:ea typeface="Calibri"/>
                <a:cs typeface="Arial"/>
              </a:rPr>
              <a:t>3</a:t>
            </a:r>
            <a:r>
              <a:rPr lang="ar-IQ" sz="2000" b="1" dirty="0">
                <a:latin typeface="Calibri"/>
                <a:ea typeface="Calibri"/>
                <a:cs typeface="Arial"/>
              </a:rPr>
              <a:t> لكل 100 م (1 ياردة</a:t>
            </a:r>
            <a:r>
              <a:rPr lang="ar-IQ" sz="2000" b="1" baseline="30000" dirty="0">
                <a:latin typeface="Calibri"/>
                <a:ea typeface="Calibri"/>
                <a:cs typeface="Arial"/>
              </a:rPr>
              <a:t>3</a:t>
            </a:r>
            <a:r>
              <a:rPr lang="ar-IQ" sz="2000" b="1" dirty="0">
                <a:latin typeface="Calibri"/>
                <a:ea typeface="Calibri"/>
                <a:cs typeface="Arial"/>
              </a:rPr>
              <a:t> لكل 1,000 قدم) لأنبوب قطره 150 مم (6 انج) وكذلك لأنه في نهاية العملية لابد من بذل جهود كبيرة لتنظيف الانابيب يجب الانتباه الى عدم استعمال انابيب الالمنيوم وذلك لان الالمنيوم يتفاعل مع قلويات الاسمنت ويولد غاز الهيدروجين الذي يسبب تكوين فجوات في داخل الخرسانة المتصلبة مؤديا الى نقصان مقاومتها.</a:t>
            </a:r>
            <a:endParaRPr lang="en-US" sz="2000" dirty="0"/>
          </a:p>
        </p:txBody>
      </p:sp>
      <p:sp>
        <p:nvSpPr>
          <p:cNvPr id="4" name="Rectangle 3"/>
          <p:cNvSpPr/>
          <p:nvPr/>
        </p:nvSpPr>
        <p:spPr>
          <a:xfrm>
            <a:off x="395536" y="3068960"/>
            <a:ext cx="8424936" cy="221599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marR="0" algn="just" rtl="1">
              <a:lnSpc>
                <a:spcPct val="115000"/>
              </a:lnSpc>
              <a:spcBef>
                <a:spcPts val="0"/>
              </a:spcBef>
              <a:spcAft>
                <a:spcPts val="1000"/>
              </a:spcAft>
            </a:pPr>
            <a:r>
              <a:rPr lang="ar-IQ" sz="2000" b="1" dirty="0">
                <a:latin typeface="Calibri"/>
                <a:ea typeface="Calibri"/>
                <a:cs typeface="Arial"/>
              </a:rPr>
              <a:t>ان الفوائد الرئيسية لضخ الخرسانة هي امكانية تجهيزها الى نقاط موزعة الى مساحات واسعة يصعب الحصول عليها بطرق اخرى وهذه الطريقة مفيدة بصورة خاصة في مواقع العمل المزدحمة او في تطبيقات خاصة مثل بطانات الانفاق (</a:t>
            </a:r>
            <a:r>
              <a:rPr lang="en-US" sz="2000" b="1" dirty="0">
                <a:latin typeface="Calibri"/>
                <a:ea typeface="Calibri"/>
                <a:cs typeface="Arial"/>
              </a:rPr>
              <a:t>tunnel linings</a:t>
            </a:r>
            <a:r>
              <a:rPr lang="ar-IQ" sz="2000" b="1" dirty="0">
                <a:latin typeface="Calibri"/>
                <a:ea typeface="Calibri"/>
                <a:cs typeface="Arial"/>
              </a:rPr>
              <a:t>)</a:t>
            </a:r>
            <a:r>
              <a:rPr lang="en-US" sz="2000" b="1" dirty="0">
                <a:latin typeface="Calibri"/>
                <a:ea typeface="Calibri"/>
                <a:cs typeface="Arial"/>
              </a:rPr>
              <a:t>.</a:t>
            </a:r>
            <a:r>
              <a:rPr lang="ar-IQ" sz="2000" b="1" dirty="0">
                <a:latin typeface="Calibri"/>
                <a:ea typeface="Calibri"/>
                <a:cs typeface="Arial"/>
              </a:rPr>
              <a:t> وبضخ الخرسانة يمكن تجنب مناولتها حيث تتم عملية الضخ بنقل الخرسانة من الخلاطة الى موقعها في القالب وتنجز عملية الصب بمعدل مماثل لانتاج الخرسانة من الخلاطة. وفي الوقت الحاضر تنقل نسبة كبيرة من الخرسانة الجاهزة الخلط بطريقة الضخ.</a:t>
            </a:r>
            <a:endParaRPr lang="en-US" sz="1600" dirty="0">
              <a:effectLst/>
              <a:latin typeface="Calibri"/>
              <a:ea typeface="Calibri"/>
              <a:cs typeface="Arial"/>
            </a:endParaRPr>
          </a:p>
        </p:txBody>
      </p:sp>
    </p:spTree>
    <p:extLst>
      <p:ext uri="{BB962C8B-B14F-4D97-AF65-F5344CB8AC3E}">
        <p14:creationId xmlns:p14="http://schemas.microsoft.com/office/powerpoint/2010/main" val="10680729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grpId="1" nodeType="clickEffect">
                                  <p:stCondLst>
                                    <p:cond delay="0"/>
                                  </p:stCondLst>
                                  <p:childTnLst>
                                    <p:animEffect transition="out" filter="fade">
                                      <p:cBhvr>
                                        <p:cTn id="14" dur="1000"/>
                                        <p:tgtEl>
                                          <p:spTgt spid="2"/>
                                        </p:tgtEl>
                                      </p:cBhvr>
                                    </p:animEffect>
                                    <p:anim calcmode="lin" valueType="num">
                                      <p:cBhvr>
                                        <p:cTn id="15" dur="1000"/>
                                        <p:tgtEl>
                                          <p:spTgt spid="2"/>
                                        </p:tgtEl>
                                        <p:attrNameLst>
                                          <p:attrName>ppt_x</p:attrName>
                                        </p:attrNameLst>
                                      </p:cBhvr>
                                      <p:tavLst>
                                        <p:tav tm="0">
                                          <p:val>
                                            <p:strVal val="ppt_x"/>
                                          </p:val>
                                        </p:tav>
                                        <p:tav tm="100000">
                                          <p:val>
                                            <p:strVal val="ppt_x"/>
                                          </p:val>
                                        </p:tav>
                                      </p:tavLst>
                                    </p:anim>
                                    <p:anim calcmode="lin" valueType="num">
                                      <p:cBhvr>
                                        <p:cTn id="16" dur="100" decel="100000"/>
                                        <p:tgtEl>
                                          <p:spTgt spid="2"/>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2"/>
                                        </p:tgtEl>
                                        <p:attrNameLst>
                                          <p:attrName>ppt_y</p:attrName>
                                        </p:attrNameLst>
                                      </p:cBhvr>
                                      <p:tavLst>
                                        <p:tav tm="0">
                                          <p:val>
                                            <p:strVal val="ppt_y"/>
                                          </p:val>
                                        </p:tav>
                                        <p:tav tm="100000">
                                          <p:val>
                                            <p:strVal val="ppt_y+1"/>
                                          </p:val>
                                        </p:tav>
                                      </p:tavLst>
                                    </p:anim>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587853" y="260648"/>
            <a:ext cx="6376635" cy="400110"/>
          </a:xfrm>
          <a:prstGeom prst="rect">
            <a:avLst/>
          </a:prstGeom>
          <a:solidFill>
            <a:srgbClr val="00B0F0"/>
          </a:solidFill>
        </p:spPr>
        <p:txBody>
          <a:bodyPr wrap="square">
            <a:spAutoFit/>
          </a:bodyPr>
          <a:lstStyle/>
          <a:p>
            <a:pPr algn="just" rtl="1"/>
            <a:r>
              <a:rPr lang="ar-IQ" sz="2000" b="1" dirty="0">
                <a:latin typeface="Calibri"/>
                <a:ea typeface="Calibri"/>
                <a:cs typeface="Arial"/>
              </a:rPr>
              <a:t>ولغرض التمكن من ضخ الخرسانة يلزم ان يضخ الخليط لمتطلبات معينة:</a:t>
            </a:r>
            <a:endParaRPr lang="en-US" sz="2000" dirty="0"/>
          </a:p>
        </p:txBody>
      </p:sp>
      <p:sp>
        <p:nvSpPr>
          <p:cNvPr id="4" name="Rectangle 3"/>
          <p:cNvSpPr/>
          <p:nvPr/>
        </p:nvSpPr>
        <p:spPr>
          <a:xfrm>
            <a:off x="260115" y="660758"/>
            <a:ext cx="8704373" cy="707886"/>
          </a:xfrm>
          <a:prstGeom prst="rect">
            <a:avLst/>
          </a:prstGeom>
          <a:solidFill>
            <a:schemeClr val="accent3"/>
          </a:solidFill>
        </p:spPr>
        <p:txBody>
          <a:bodyPr wrap="square">
            <a:spAutoFit/>
          </a:bodyPr>
          <a:lstStyle/>
          <a:p>
            <a:pPr algn="just" rtl="1"/>
            <a:r>
              <a:rPr lang="ar-IQ" sz="2000" b="1" dirty="0">
                <a:latin typeface="Calibri"/>
                <a:ea typeface="Calibri"/>
                <a:cs typeface="Arial"/>
              </a:rPr>
              <a:t>واولها هو ان تكون الخرسانة مخلوطة بصورة تامة قبل تغذيتها في المضخة وفي بعض الاحيان يعاد خلطها في الوعاء الذي يكون بشكل مخروط ناقص بواسطة قضيب تقليب (</a:t>
            </a:r>
            <a:r>
              <a:rPr lang="en-US" sz="2000" b="1" dirty="0">
                <a:latin typeface="Calibri"/>
                <a:ea typeface="Calibri"/>
                <a:cs typeface="Arial"/>
              </a:rPr>
              <a:t>stirring rod</a:t>
            </a:r>
            <a:r>
              <a:rPr lang="ar-IQ" sz="2000" b="1" dirty="0">
                <a:latin typeface="Calibri"/>
                <a:ea typeface="Calibri"/>
                <a:cs typeface="Arial"/>
              </a:rPr>
              <a:t>) </a:t>
            </a:r>
            <a:endParaRPr lang="en-US" sz="2000" dirty="0"/>
          </a:p>
        </p:txBody>
      </p:sp>
      <p:sp>
        <p:nvSpPr>
          <p:cNvPr id="5" name="Rectangle 4"/>
          <p:cNvSpPr/>
          <p:nvPr/>
        </p:nvSpPr>
        <p:spPr>
          <a:xfrm>
            <a:off x="281791" y="1404542"/>
            <a:ext cx="8682697" cy="132343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rtl="1"/>
            <a:r>
              <a:rPr lang="ar-IQ" sz="2000" b="1" dirty="0">
                <a:latin typeface="Calibri"/>
                <a:ea typeface="Calibri"/>
                <a:cs typeface="Arial"/>
              </a:rPr>
              <a:t>وبتعبير ادق ، لا يجوز ان يكون الخليط غير متجانس التكوين ، مبتلة جدا او جافا جدا اي ان قابلية تشغيله تكون حرجة فالهطول الذي يتراوح بين 40-100 مم (</a:t>
            </a:r>
            <a:r>
              <a:rPr lang="en-US" sz="2000" b="1" dirty="0">
                <a:latin typeface="Calibri"/>
                <a:ea typeface="Calibri"/>
                <a:cs typeface="Arial"/>
              </a:rPr>
              <a:t>1 ½ </a:t>
            </a:r>
            <a:r>
              <a:rPr lang="ar-IQ" sz="2000" b="1" dirty="0">
                <a:latin typeface="Calibri"/>
                <a:ea typeface="Calibri"/>
                <a:cs typeface="Arial"/>
              </a:rPr>
              <a:t> -4 انج) او عامل الرص الذي تتراوح قيمته بين </a:t>
            </a:r>
            <a:r>
              <a:rPr lang="en-US" sz="2000" b="1" dirty="0">
                <a:latin typeface="Calibri"/>
                <a:ea typeface="Calibri"/>
                <a:cs typeface="Arial"/>
              </a:rPr>
              <a:t>0.95-0.9</a:t>
            </a:r>
            <a:r>
              <a:rPr lang="ar-IQ" sz="2000" b="1" dirty="0">
                <a:latin typeface="Calibri"/>
                <a:ea typeface="Calibri"/>
                <a:cs typeface="Arial"/>
              </a:rPr>
              <a:t> يكون مفضلا ولكن بسبب الضخ يحصل رص جزئي للخرسانة وبذلك فان الهطول يقل في نقطة استلام الخرسانة بمقدار يتراوح بين 10 مم و25 مم (</a:t>
            </a:r>
            <a:r>
              <a:rPr lang="en-US" sz="2000" b="1" dirty="0">
                <a:latin typeface="Calibri"/>
                <a:ea typeface="Calibri"/>
                <a:cs typeface="Arial"/>
              </a:rPr>
              <a:t>1/2</a:t>
            </a:r>
            <a:r>
              <a:rPr lang="ar-IQ" sz="2000" b="1" dirty="0">
                <a:latin typeface="Calibri"/>
                <a:ea typeface="Calibri"/>
                <a:cs typeface="Arial"/>
              </a:rPr>
              <a:t> انج – 1 انج).</a:t>
            </a:r>
            <a:endParaRPr lang="en-US" sz="2000" dirty="0"/>
          </a:p>
        </p:txBody>
      </p:sp>
      <p:sp>
        <p:nvSpPr>
          <p:cNvPr id="7" name="Rectangle 6"/>
          <p:cNvSpPr/>
          <p:nvPr/>
        </p:nvSpPr>
        <p:spPr>
          <a:xfrm>
            <a:off x="281791" y="2757360"/>
            <a:ext cx="8682697" cy="40011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rtl="1"/>
            <a:r>
              <a:rPr lang="ar-IQ" sz="2000" b="1" dirty="0">
                <a:latin typeface="Calibri"/>
                <a:ea typeface="Calibri"/>
                <a:cs typeface="Arial"/>
              </a:rPr>
              <a:t>ومع ذلك تنقل الخلطات الفقيرة بالاسمنت (8:1) بعد اضافة عامل مساعد لتحسين قابلية التشغيل </a:t>
            </a:r>
            <a:endParaRPr lang="en-US" sz="2000" dirty="0"/>
          </a:p>
        </p:txBody>
      </p:sp>
      <p:sp>
        <p:nvSpPr>
          <p:cNvPr id="8" name="Rectangle 7"/>
          <p:cNvSpPr/>
          <p:nvPr/>
        </p:nvSpPr>
        <p:spPr>
          <a:xfrm>
            <a:off x="294654" y="3183161"/>
            <a:ext cx="8682697" cy="1839286"/>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marL="0" marR="0" algn="just" rtl="1">
              <a:lnSpc>
                <a:spcPct val="115000"/>
              </a:lnSpc>
              <a:spcBef>
                <a:spcPts val="0"/>
              </a:spcBef>
              <a:spcAft>
                <a:spcPts val="1000"/>
              </a:spcAft>
            </a:pPr>
            <a:r>
              <a:rPr lang="ar-IQ" sz="2000" b="1" dirty="0">
                <a:latin typeface="Calibri"/>
                <a:ea typeface="Calibri"/>
                <a:cs typeface="Arial"/>
              </a:rPr>
              <a:t>ويعتبر عدم احتواء الخلطة على نسبة كافية من الرمل من العوامل التي تؤدي الى انسداد خط النقل وذلك لصعوبة تحريك الخلطة امام المكبس في خط النقل وكذلك فأن الخلطات التي لاتحتوي على نسبة كافية من الرمل تتماسك مع بعضها البعض وتحوله الى كتلة من الخرسانة داخل المكبس ويستدعي الامر تنظيفها باليد وفي بعض الاحيان تنسد الانابيب كليا او جزئيا وتعالج هذه الحالة اولا بالطرق على المواسير من الخارج في مكان الانسداد او يغير الانبوب المسدود اذا لم تجدي الطريقة السابقة.</a:t>
            </a:r>
            <a:endParaRPr lang="en-US" sz="1600" dirty="0">
              <a:effectLst/>
              <a:latin typeface="Calibri"/>
              <a:ea typeface="Calibri"/>
              <a:cs typeface="Arial"/>
            </a:endParaRPr>
          </a:p>
        </p:txBody>
      </p:sp>
    </p:spTree>
    <p:extLst>
      <p:ext uri="{BB962C8B-B14F-4D97-AF65-F5344CB8AC3E}">
        <p14:creationId xmlns:p14="http://schemas.microsoft.com/office/powerpoint/2010/main" val="10680729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xit" presetSubtype="0" fill="hold" grpId="1" nodeType="clickEffect">
                                  <p:stCondLst>
                                    <p:cond delay="0"/>
                                  </p:stCondLst>
                                  <p:childTnLst>
                                    <p:animEffect transition="out" filter="wipe(down)">
                                      <p:cBhvr>
                                        <p:cTn id="12" dur="180" accel="50000">
                                          <p:stCondLst>
                                            <p:cond delay="1820"/>
                                          </p:stCondLst>
                                        </p:cTn>
                                        <p:tgtEl>
                                          <p:spTgt spid="2"/>
                                        </p:tgtEl>
                                      </p:cBhvr>
                                    </p:animEffect>
                                    <p:anim calcmode="lin" valueType="num">
                                      <p:cBhvr>
                                        <p:cTn id="13"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14"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15"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9"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20" dur="26">
                                          <p:stCondLst>
                                            <p:cond delay="620"/>
                                          </p:stCondLst>
                                        </p:cTn>
                                        <p:tgtEl>
                                          <p:spTgt spid="2"/>
                                        </p:tgtEl>
                                      </p:cBhvr>
                                      <p:to x="100000" y="60000"/>
                                    </p:animScale>
                                    <p:animScale>
                                      <p:cBhvr>
                                        <p:cTn id="21" dur="166" decel="50000">
                                          <p:stCondLst>
                                            <p:cond delay="64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set>
                                      <p:cBhvr>
                                        <p:cTn id="28" dur="1" fill="hold">
                                          <p:stCondLst>
                                            <p:cond delay="19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1)">
                                      <p:cBhvr>
                                        <p:cTn id="33" dur="20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4"/>
                                        </p:tgtEl>
                                        <p:attrNameLst>
                                          <p:attrName>ppt_x</p:attrName>
                                        </p:attrNameLst>
                                      </p:cBhvr>
                                      <p:tavLst>
                                        <p:tav tm="0">
                                          <p:val>
                                            <p:strVal val="ppt_x"/>
                                          </p:val>
                                        </p:tav>
                                        <p:tav tm="100000">
                                          <p:val>
                                            <p:strVal val="ppt_x"/>
                                          </p:val>
                                        </p:tav>
                                      </p:tavLst>
                                    </p:anim>
                                    <p:anim calcmode="lin" valueType="num">
                                      <p:cBhvr additive="base">
                                        <p:cTn id="38" dur="500"/>
                                        <p:tgtEl>
                                          <p:spTgt spid="4"/>
                                        </p:tgtEl>
                                        <p:attrNameLst>
                                          <p:attrName>ppt_y</p:attrName>
                                        </p:attrNameLst>
                                      </p:cBhvr>
                                      <p:tavLst>
                                        <p:tav tm="0">
                                          <p:val>
                                            <p:strVal val="ppt_y"/>
                                          </p:val>
                                        </p:tav>
                                        <p:tav tm="100000">
                                          <p:val>
                                            <p:strVal val="1+ppt_h/2"/>
                                          </p:val>
                                        </p:tav>
                                      </p:tavLst>
                                    </p:anim>
                                    <p:set>
                                      <p:cBhvr>
                                        <p:cTn id="39" dur="1" fill="hold">
                                          <p:stCondLst>
                                            <p:cond delay="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grpId="0"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circle(in)">
                                      <p:cBhvr>
                                        <p:cTn id="67" dur="2000"/>
                                        <p:tgtEl>
                                          <p:spTgt spid="7"/>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xit" presetSubtype="0" fill="hold" grpId="1" nodeType="clickEffect">
                                  <p:stCondLst>
                                    <p:cond delay="0"/>
                                  </p:stCondLst>
                                  <p:childTnLst>
                                    <p:anim calcmode="lin" valueType="num">
                                      <p:cBhvr>
                                        <p:cTn id="71" dur="1000"/>
                                        <p:tgtEl>
                                          <p:spTgt spid="7"/>
                                        </p:tgtEl>
                                        <p:attrNameLst>
                                          <p:attrName>ppt_w</p:attrName>
                                        </p:attrNameLst>
                                      </p:cBhvr>
                                      <p:tavLst>
                                        <p:tav tm="0">
                                          <p:val>
                                            <p:strVal val="ppt_w"/>
                                          </p:val>
                                        </p:tav>
                                        <p:tav tm="100000">
                                          <p:val>
                                            <p:fltVal val="0"/>
                                          </p:val>
                                        </p:tav>
                                      </p:tavLst>
                                    </p:anim>
                                    <p:anim calcmode="lin" valueType="num">
                                      <p:cBhvr>
                                        <p:cTn id="72" dur="1000"/>
                                        <p:tgtEl>
                                          <p:spTgt spid="7"/>
                                        </p:tgtEl>
                                        <p:attrNameLst>
                                          <p:attrName>ppt_h</p:attrName>
                                        </p:attrNameLst>
                                      </p:cBhvr>
                                      <p:tavLst>
                                        <p:tav tm="0">
                                          <p:val>
                                            <p:strVal val="ppt_h"/>
                                          </p:val>
                                        </p:tav>
                                        <p:tav tm="100000">
                                          <p:val>
                                            <p:fltVal val="0"/>
                                          </p:val>
                                        </p:tav>
                                      </p:tavLst>
                                    </p:anim>
                                    <p:anim calcmode="lin" valueType="num">
                                      <p:cBhvr>
                                        <p:cTn id="73" dur="1000"/>
                                        <p:tgtEl>
                                          <p:spTgt spid="7"/>
                                        </p:tgtEl>
                                        <p:attrNameLst>
                                          <p:attrName>style.rotation</p:attrName>
                                        </p:attrNameLst>
                                      </p:cBhvr>
                                      <p:tavLst>
                                        <p:tav tm="0">
                                          <p:val>
                                            <p:fltVal val="0"/>
                                          </p:val>
                                        </p:tav>
                                        <p:tav tm="100000">
                                          <p:val>
                                            <p:fltVal val="90"/>
                                          </p:val>
                                        </p:tav>
                                      </p:tavLst>
                                    </p:anim>
                                    <p:animEffect transition="out" filter="fade">
                                      <p:cBhvr>
                                        <p:cTn id="74" dur="1000"/>
                                        <p:tgtEl>
                                          <p:spTgt spid="7"/>
                                        </p:tgtEl>
                                      </p:cBhvr>
                                    </p:animEffect>
                                    <p:set>
                                      <p:cBhvr>
                                        <p:cTn id="75" dur="1" fill="hold">
                                          <p:stCondLst>
                                            <p:cond delay="999"/>
                                          </p:stCondLst>
                                        </p:cTn>
                                        <p:tgtEl>
                                          <p:spTgt spid="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 calcmode="lin" valueType="num">
                                      <p:cBhvr>
                                        <p:cTn id="80" dur="500" fill="hold"/>
                                        <p:tgtEl>
                                          <p:spTgt spid="8"/>
                                        </p:tgtEl>
                                        <p:attrNameLst>
                                          <p:attrName>ppt_w</p:attrName>
                                        </p:attrNameLst>
                                      </p:cBhvr>
                                      <p:tavLst>
                                        <p:tav tm="0">
                                          <p:val>
                                            <p:fltVal val="0"/>
                                          </p:val>
                                        </p:tav>
                                        <p:tav tm="100000">
                                          <p:val>
                                            <p:strVal val="#ppt_w"/>
                                          </p:val>
                                        </p:tav>
                                      </p:tavLst>
                                    </p:anim>
                                    <p:anim calcmode="lin" valueType="num">
                                      <p:cBhvr>
                                        <p:cTn id="81" dur="500" fill="hold"/>
                                        <p:tgtEl>
                                          <p:spTgt spid="8"/>
                                        </p:tgtEl>
                                        <p:attrNameLst>
                                          <p:attrName>ppt_h</p:attrName>
                                        </p:attrNameLst>
                                      </p:cBhvr>
                                      <p:tavLst>
                                        <p:tav tm="0">
                                          <p:val>
                                            <p:fltVal val="0"/>
                                          </p:val>
                                        </p:tav>
                                        <p:tav tm="100000">
                                          <p:val>
                                            <p:strVal val="#ppt_h"/>
                                          </p:val>
                                        </p:tav>
                                      </p:tavLst>
                                    </p:anim>
                                    <p:animEffect transition="in" filter="fade">
                                      <p:cBhvr>
                                        <p:cTn id="8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P spid="5" grpId="1" animBg="1"/>
      <p:bldP spid="7" grpId="0" animBg="1"/>
      <p:bldP spid="7" grpId="1" animBg="1"/>
      <p:bldP spid="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4" name="Rectangle 3"/>
          <p:cNvSpPr/>
          <p:nvPr/>
        </p:nvSpPr>
        <p:spPr>
          <a:xfrm>
            <a:off x="44733" y="260648"/>
            <a:ext cx="8856984" cy="1446550"/>
          </a:xfrm>
          <a:prstGeom prst="rect">
            <a:avLst/>
          </a:prstGeom>
        </p:spPr>
        <p:txBody>
          <a:bodyPr wrap="square">
            <a:spAutoFit/>
          </a:bodyPr>
          <a:lstStyle/>
          <a:p>
            <a:pPr algn="ctr" rtl="1"/>
            <a:r>
              <a:rPr lang="ar-IQ" sz="2200" b="1" dirty="0">
                <a:solidFill>
                  <a:srgbClr val="7030A0"/>
                </a:solidFill>
              </a:rPr>
              <a:t>الاسبوع الثالث عشر: </a:t>
            </a:r>
            <a:r>
              <a:rPr lang="ar-SA" sz="2200" b="1" dirty="0">
                <a:solidFill>
                  <a:srgbClr val="7030A0"/>
                </a:solidFill>
              </a:rPr>
              <a:t>مقاومة الخرسانة المتصلبة</a:t>
            </a:r>
            <a:r>
              <a:rPr lang="en-US" sz="2200" b="1" dirty="0">
                <a:solidFill>
                  <a:srgbClr val="7030A0"/>
                </a:solidFill>
              </a:rPr>
              <a:t> , </a:t>
            </a:r>
            <a:r>
              <a:rPr lang="ar-SA" sz="2200" b="1" dirty="0">
                <a:solidFill>
                  <a:srgbClr val="7030A0"/>
                </a:solidFill>
              </a:rPr>
              <a:t>طبيعة مقاومة الخرسانة</a:t>
            </a:r>
            <a:r>
              <a:rPr lang="en-US" sz="2200" b="1" dirty="0">
                <a:solidFill>
                  <a:srgbClr val="7030A0"/>
                </a:solidFill>
              </a:rPr>
              <a:t> , </a:t>
            </a:r>
            <a:r>
              <a:rPr lang="ar-SA" sz="2200" b="1" dirty="0">
                <a:solidFill>
                  <a:srgbClr val="7030A0"/>
                </a:solidFill>
              </a:rPr>
              <a:t>أنواع المقاومة</a:t>
            </a:r>
            <a:endParaRPr lang="en-US" sz="2200" b="1" dirty="0">
              <a:solidFill>
                <a:srgbClr val="7030A0"/>
              </a:solidFill>
            </a:endParaRPr>
          </a:p>
          <a:p>
            <a:pPr algn="ctr" rtl="1"/>
            <a:r>
              <a:rPr lang="ar-SA" sz="2200" b="1" dirty="0">
                <a:solidFill>
                  <a:srgbClr val="7030A0"/>
                </a:solidFill>
              </a:rPr>
              <a:t>الاسبوع الرابع عشر: فحوصات مقاومة الخرسانة</a:t>
            </a:r>
            <a:r>
              <a:rPr lang="en-US" sz="2200" b="1" dirty="0">
                <a:solidFill>
                  <a:srgbClr val="7030A0"/>
                </a:solidFill>
              </a:rPr>
              <a:t>: </a:t>
            </a:r>
            <a:r>
              <a:rPr lang="ar-SA" sz="2200" b="1" dirty="0">
                <a:solidFill>
                  <a:srgbClr val="7030A0"/>
                </a:solidFill>
              </a:rPr>
              <a:t>فحص مقاومة الانضغاط</a:t>
            </a:r>
            <a:r>
              <a:rPr lang="en-US" sz="2200" b="1" dirty="0">
                <a:solidFill>
                  <a:srgbClr val="7030A0"/>
                </a:solidFill>
              </a:rPr>
              <a:t> , </a:t>
            </a:r>
            <a:r>
              <a:rPr lang="ar-SA" sz="2200" b="1" dirty="0">
                <a:solidFill>
                  <a:srgbClr val="7030A0"/>
                </a:solidFill>
              </a:rPr>
              <a:t>فحص مقاومة الشد</a:t>
            </a:r>
            <a:r>
              <a:rPr lang="en-US" sz="2200" b="1" dirty="0">
                <a:solidFill>
                  <a:srgbClr val="7030A0"/>
                </a:solidFill>
              </a:rPr>
              <a:t> )</a:t>
            </a:r>
            <a:r>
              <a:rPr lang="ar-SA" sz="2200" b="1" dirty="0">
                <a:solidFill>
                  <a:srgbClr val="7030A0"/>
                </a:solidFill>
              </a:rPr>
              <a:t>فحص الشد بالانحناء وفحص الشد بالانشطار</a:t>
            </a:r>
            <a:r>
              <a:rPr lang="en-US" sz="2200" b="1" dirty="0">
                <a:solidFill>
                  <a:srgbClr val="7030A0"/>
                </a:solidFill>
              </a:rPr>
              <a:t>(</a:t>
            </a:r>
            <a:r>
              <a:rPr lang="ar-SA" sz="2200" b="1" dirty="0">
                <a:solidFill>
                  <a:srgbClr val="7030A0"/>
                </a:solidFill>
              </a:rPr>
              <a:t>.</a:t>
            </a:r>
            <a:endParaRPr lang="en-US" sz="2200" b="1" dirty="0">
              <a:solidFill>
                <a:srgbClr val="7030A0"/>
              </a:solidFill>
            </a:endParaRPr>
          </a:p>
          <a:p>
            <a:pPr algn="ctr" rtl="1"/>
            <a:r>
              <a:rPr lang="ar-SA" sz="2200" b="1" dirty="0">
                <a:solidFill>
                  <a:srgbClr val="7030A0"/>
                </a:solidFill>
              </a:rPr>
              <a:t>الاسبوع الخامس عشر: العوامل المؤثرة على مقاومة الخرسانة المتصلبة</a:t>
            </a:r>
            <a:r>
              <a:rPr lang="en-US" sz="2200" b="1" dirty="0">
                <a:solidFill>
                  <a:srgbClr val="7030A0"/>
                </a:solidFill>
              </a:rPr>
              <a:t>.</a:t>
            </a:r>
          </a:p>
        </p:txBody>
      </p:sp>
      <p:sp>
        <p:nvSpPr>
          <p:cNvPr id="5" name="Rectangle 4"/>
          <p:cNvSpPr/>
          <p:nvPr/>
        </p:nvSpPr>
        <p:spPr>
          <a:xfrm>
            <a:off x="4932040" y="1916832"/>
            <a:ext cx="4134465" cy="400110"/>
          </a:xfrm>
          <a:prstGeom prst="rect">
            <a:avLst/>
          </a:prstGeom>
        </p:spPr>
        <p:txBody>
          <a:bodyPr wrap="none">
            <a:spAutoFit/>
          </a:bodyPr>
          <a:lstStyle/>
          <a:p>
            <a:pPr rtl="1"/>
            <a:r>
              <a:rPr lang="ar-IQ" sz="2000" b="1" u="sng" dirty="0">
                <a:solidFill>
                  <a:srgbClr val="0070C0"/>
                </a:solidFill>
              </a:rPr>
              <a:t>مقاومة الخرسانة </a:t>
            </a:r>
            <a:r>
              <a:rPr lang="en-US" sz="2000" b="1" u="sng" dirty="0">
                <a:solidFill>
                  <a:srgbClr val="0070C0"/>
                </a:solidFill>
              </a:rPr>
              <a:t>strength of concrete</a:t>
            </a:r>
            <a:endParaRPr lang="en-US" sz="2000" dirty="0">
              <a:solidFill>
                <a:srgbClr val="0070C0"/>
              </a:solidFill>
            </a:endParaRPr>
          </a:p>
        </p:txBody>
      </p:sp>
      <p:sp>
        <p:nvSpPr>
          <p:cNvPr id="6" name="Rectangle 5"/>
          <p:cNvSpPr/>
          <p:nvPr/>
        </p:nvSpPr>
        <p:spPr>
          <a:xfrm>
            <a:off x="342130" y="4678104"/>
            <a:ext cx="8578188" cy="1631216"/>
          </a:xfrm>
          <a:prstGeom prst="rect">
            <a:avLst/>
          </a:prstGeom>
        </p:spPr>
        <p:txBody>
          <a:bodyPr wrap="square">
            <a:spAutoFit/>
          </a:bodyPr>
          <a:lstStyle/>
          <a:p>
            <a:pPr algn="just" rtl="1"/>
            <a:r>
              <a:rPr lang="ar-IQ" sz="2000" b="1" dirty="0"/>
              <a:t>كما يفيد اﺧﺘﺒﺎر اﻟﻀﻐﻂ ﻓﻰ تحديد صلاحية الركام وﻣﺎء اﻟﺨﻠﻂ ﻟﻠﺘﻌﺮف ﻋﻠﻰ تأثير اﻟﺸﻮاﺋﺐ اﻟﺘﻰ ﻗﺪ ﺗﻮﺟﺪ بهما ﻋﻠﻰ ﻣﻘﺎوﻣﺔ اﻟﻀﻐﻂ ﻟﻠﺨﺮﺳﺎﻧﺔ. واﻟﻮاﻗﻊ ﺣﺎﻟﻴﺎً أن ﻣﻘﺎوﻣﺔ اﻟﻀﻐﻂ ﻟﺨﺮﺳﺎﻧﺔ اﻟﻤﻨﺸﺂت التقليدية ﺗﺘﺮاوح بين ٢٥٠ - ٣٥٠ كغم/ﺳﻢ٢ أﻣﺎ بالنسبة ﻟﻠﻤﻨﺸﺂت الخاصة واﻟﻮﺣﺪات سابقة اﻟﺘﺠﻬﻴﺰ ﻓﻤﻘﺎوﻣﺔ اﻟﻀﻐﻂ تزيد ﻋﻦ ذﻟﻚ وﺗﺼﻞ إﻟﻰ ٤٠٠ - ٥٠٠ كغم/ﺳﻢ٢ واﻟﻮﺣﺪات اﻟﺨﺮﺳﺎﻧﻴﺔ سابقة اﻹﺟﻬﺎد يجب أن ﺗﻜﻮن ذات ﻣﻘﺎوﻣﺔ ﻟﻠﻀﻐﻂ تزيد ﻋﻦ ٤٠٠ كغم/ﺳﻢ٢وﻗﺪ ﺗﺼﻞ إﻟﻰ ٦٠٠ كغم/ﺳﻢ٢. </a:t>
            </a:r>
            <a:endParaRPr lang="en-US" sz="2000" dirty="0"/>
          </a:p>
        </p:txBody>
      </p:sp>
      <p:sp>
        <p:nvSpPr>
          <p:cNvPr id="7" name="Rectangle 6"/>
          <p:cNvSpPr/>
          <p:nvPr/>
        </p:nvSpPr>
        <p:spPr>
          <a:xfrm>
            <a:off x="342131" y="2492896"/>
            <a:ext cx="8559586" cy="1323439"/>
          </a:xfrm>
          <a:prstGeom prst="rect">
            <a:avLst/>
          </a:prstGeom>
        </p:spPr>
        <p:txBody>
          <a:bodyPr wrap="square">
            <a:spAutoFit/>
          </a:bodyPr>
          <a:lstStyle/>
          <a:p>
            <a:pPr algn="just" rtl="1"/>
            <a:r>
              <a:rPr lang="ar-IQ" sz="2000" b="1" dirty="0"/>
              <a:t>إن ﻣﻘﺎوﻣﺔ اﻟﻀﻐﻂ هي اهم ﺧﻮاص اﻟﺨﺮﺳﺎﻧﺔ اﻟﻤﺘﺼﻠﺪة ﻋﻠﻰ اﻹﻃﻼق وهي ﺗﻌﺒﺮ ﻋﻦ درﺟﺔ ﺟﻮدﺗﻬﺎ وصلاحيتها ، وﻣﻘﺎوﻣﺔ اﻟﻀﻐﻂ هي اﻟﻤﻘﺎوﻣﺔ اﻷم ﻟﻠﺨﺮﺳﺎﻧﺔ ﺣﻴﺚ أن ﻣﻌﻈﻢ اﻟﺨﻮاص واﻟﻤﻘﺎوﻣﺎت اﻷﺧﺮى ﻣﺜﻞ اﻟﺸﺪ و اﻻﻧﺤﻨﺎء واﻟﻘﺺ واﻟﺘﻤﺎﺳﻚ ﻣﻊ حديد اﻟﺘﺴﻠﻴﺢ ﺗﺘﺤﺴﻦ وتزيد بزيادة ﻣﻘﺎوﻣﺔ اﻟﻀﻐﻂ واﻟﻌﻜﺲ صحيح. </a:t>
            </a:r>
            <a:endParaRPr lang="en-US" sz="2000" dirty="0"/>
          </a:p>
        </p:txBody>
      </p:sp>
      <p:sp>
        <p:nvSpPr>
          <p:cNvPr id="8" name="Rectangle 7"/>
          <p:cNvSpPr/>
          <p:nvPr/>
        </p:nvSpPr>
        <p:spPr>
          <a:xfrm>
            <a:off x="328719" y="3857081"/>
            <a:ext cx="8559585" cy="707886"/>
          </a:xfrm>
          <a:prstGeom prst="rect">
            <a:avLst/>
          </a:prstGeom>
        </p:spPr>
        <p:txBody>
          <a:bodyPr wrap="square">
            <a:spAutoFit/>
          </a:bodyPr>
          <a:lstStyle/>
          <a:p>
            <a:pPr algn="just" rtl="1"/>
            <a:r>
              <a:rPr lang="ar-IQ" sz="2000" b="1" dirty="0"/>
              <a:t>ﻟﺬﻟﻚ يجرى اﺧﺘﺒﺎر اﻟﻀﻐﻂ لغرض اﻟﺘﺤﻜﻢ ﻓﻰ ﺟﻮدة إﻧﺘﺎج اﻟﺨﺮﺳﺎﻧﺔ ﻓﻰ ﻣﻮﻗﻊ اﻟﻤﺸﺮوع كما يستخدم هذا اﻻﺧﺘﺒﺎر ﻓﻰ أﻏﺮاض اﻟﺘﺼﻤﻴﻢ اﻹﻧﺸﺎﺋﻰ لتحديد اﻟﻤﻘﺎوﻣﺔ اﻟﻤﻤﻴﺰة </a:t>
            </a:r>
            <a:r>
              <a:rPr lang="en-US" sz="2000" b="1" dirty="0"/>
              <a:t>Characteristic Strength</a:t>
            </a:r>
            <a:r>
              <a:rPr lang="ar-IQ" sz="2000" b="1" dirty="0"/>
              <a:t>. </a:t>
            </a:r>
            <a:endParaRPr lang="en-US" sz="2000" dirty="0"/>
          </a:p>
        </p:txBody>
      </p:sp>
    </p:spTree>
    <p:extLst>
      <p:ext uri="{BB962C8B-B14F-4D97-AF65-F5344CB8AC3E}">
        <p14:creationId xmlns:p14="http://schemas.microsoft.com/office/powerpoint/2010/main" val="1068072961"/>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sp>
        <p:nvSpPr>
          <p:cNvPr id="2" name="Rectangle 1"/>
          <p:cNvSpPr/>
          <p:nvPr/>
        </p:nvSpPr>
        <p:spPr>
          <a:xfrm>
            <a:off x="251520" y="1700808"/>
            <a:ext cx="8640960" cy="2739211"/>
          </a:xfrm>
          <a:prstGeom prst="rect">
            <a:avLst/>
          </a:prstGeom>
        </p:spPr>
        <p:txBody>
          <a:bodyPr wrap="square">
            <a:spAutoFit/>
          </a:bodyPr>
          <a:lstStyle/>
          <a:p>
            <a:pPr algn="just" rtl="1"/>
            <a:r>
              <a:rPr lang="ar-IQ" sz="2800" b="1" u="sng" dirty="0">
                <a:solidFill>
                  <a:srgbClr val="00B0F0"/>
                </a:solidFill>
              </a:rPr>
              <a:t>العوامل المؤثرة على مقاومة الضغط:</a:t>
            </a:r>
            <a:endParaRPr lang="en-US" sz="2800" dirty="0">
              <a:solidFill>
                <a:srgbClr val="00B0F0"/>
              </a:solidFill>
            </a:endParaRPr>
          </a:p>
          <a:p>
            <a:pPr algn="just" rtl="1"/>
            <a:r>
              <a:rPr lang="ar-IQ" sz="2400" b="1" dirty="0"/>
              <a:t>تتأثر ﻣﻘﺎوﻣﺔ اﻟﻀﻐﻂ بعوامل عديدة وﻣﺘﻨﻮﻋﺔ يلخصها اﻟﺮﺳﻢ اﻟﺒﻴﺎﻧﻲ ﻓﻰ اربعة ﻣﺠﻤﻮﻋﺎت رﺋﻴﺴﻴﺔ هي:</a:t>
            </a:r>
            <a:endParaRPr lang="en-US" sz="2400" dirty="0"/>
          </a:p>
          <a:p>
            <a:pPr algn="just" rtl="1"/>
            <a:r>
              <a:rPr lang="ar-IQ" sz="2400" b="1" dirty="0"/>
              <a:t>1. اﻟﻤﻮاد اﻟﻤﻜﻮﻧﺔ وﻧﺴﺐ اﻟﺨﻠﻂ. </a:t>
            </a:r>
            <a:endParaRPr lang="en-US" sz="2400" dirty="0"/>
          </a:p>
          <a:p>
            <a:pPr algn="just" rtl="1"/>
            <a:r>
              <a:rPr lang="ar-IQ" sz="2400" b="1" dirty="0"/>
              <a:t>2. ﻃﺮق صناعة اﻟﺨﺮﺳﺎﻧﺔ ﻣﻦ ﺧﻠﻂ وﻧﻘﻞ وصب ورص.     </a:t>
            </a:r>
            <a:endParaRPr lang="en-US" sz="2400" dirty="0"/>
          </a:p>
          <a:p>
            <a:pPr algn="just" rtl="1"/>
            <a:r>
              <a:rPr lang="ar-IQ" sz="2400" b="1" dirty="0"/>
              <a:t>3. ﻇﺮوف اﻟﻤﻌﺎﻟﺠﺔ.</a:t>
            </a:r>
            <a:endParaRPr lang="en-US" sz="2400" dirty="0"/>
          </a:p>
          <a:p>
            <a:pPr algn="just" rtl="1"/>
            <a:r>
              <a:rPr lang="ar-IQ" sz="2400" b="1" dirty="0"/>
              <a:t>4. اﻟﻌﻤﺮ وﻇﺮوف اﻻﺧﺘﺒﺎر.</a:t>
            </a:r>
            <a:endParaRPr lang="en-US" sz="2400" dirty="0"/>
          </a:p>
        </p:txBody>
      </p:sp>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music_17.jpg"/>
          <p:cNvPicPr>
            <a:picLocks noGrp="1" noChangeAspect="1"/>
          </p:cNvPicPr>
          <p:nvPr isPhoto="1"/>
        </p:nvPicPr>
        <p:blipFill>
          <a:blip r:embed="rId2">
            <a:lum bright="20000"/>
          </a:blip>
          <a:srcRect/>
          <a:stretch>
            <a:fillRect/>
          </a:stretch>
        </p:blipFill>
        <p:spPr bwMode="auto">
          <a:xfrm>
            <a:off x="36512" y="44624"/>
            <a:ext cx="9144000" cy="6784231"/>
          </a:xfrm>
          <a:prstGeom prst="rect">
            <a:avLst/>
          </a:prstGeom>
          <a:noFill/>
          <a:ln w="9525">
            <a:noFill/>
            <a:miter lim="800000"/>
            <a:headEnd/>
            <a:tailEnd/>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4625"/>
            <a:ext cx="8964488" cy="6624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670856"/>
      </p:ext>
    </p:extLst>
  </p:cSld>
  <p:clrMapOvr>
    <a:masterClrMapping/>
  </p:clrMapOvr>
  <mc:AlternateContent xmlns:mc="http://schemas.openxmlformats.org/markup-compatibility/2006" xmlns:p14="http://schemas.microsoft.com/office/powerpoint/2010/main">
    <mc:Choice Requires="p14">
      <p:transition spd="slow" p14:dur="1600">
        <p14:prism dir="d" isInverted="1"/>
      </p:transition>
    </mc:Choice>
    <mc:Fallback xmlns="">
      <p:transition spd="slow">
        <p:fade/>
      </p:transition>
    </mc:Fallback>
  </mc:AlternateContent>
</p:sld>
</file>

<file path=ppt/theme/_rels/theme27.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Theme1">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Theme1">
  <a:themeElements>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Theme1">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Blend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ends">
      <a:majorFont>
        <a:latin typeface="Tahoma"/>
        <a:ea typeface=""/>
        <a:cs typeface="Arial"/>
      </a:majorFont>
      <a:minorFont>
        <a:latin typeface="Tahoma"/>
        <a:ea typeface=""/>
        <a:cs typeface="Arial"/>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Theme1">
  <a:themeElements>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ends">
  <a:themeElements>
    <a:clrScheme name="مسبوك">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heme1">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6533</TotalTime>
  <Words>13463</Words>
  <Application>Microsoft Office PowerPoint</Application>
  <PresentationFormat>عرض على الشاشة (4:3)</PresentationFormat>
  <Paragraphs>664</Paragraphs>
  <Slides>143</Slides>
  <Notes>3</Notes>
  <HiddenSlides>0</HiddenSlides>
  <MMClips>1</MMClips>
  <ScaleCrop>false</ScaleCrop>
  <HeadingPairs>
    <vt:vector size="4" baseType="variant">
      <vt:variant>
        <vt:lpstr>نسق</vt:lpstr>
      </vt:variant>
      <vt:variant>
        <vt:i4>27</vt:i4>
      </vt:variant>
      <vt:variant>
        <vt:lpstr>عناوين الشرائح</vt:lpstr>
      </vt:variant>
      <vt:variant>
        <vt:i4>143</vt:i4>
      </vt:variant>
    </vt:vector>
  </HeadingPairs>
  <TitlesOfParts>
    <vt:vector size="170" baseType="lpstr">
      <vt:lpstr>Theme1</vt:lpstr>
      <vt:lpstr>Profile</vt:lpstr>
      <vt:lpstr>Watermark</vt:lpstr>
      <vt:lpstr>Blends</vt:lpstr>
      <vt:lpstr>Capsules</vt:lpstr>
      <vt:lpstr>Crayons</vt:lpstr>
      <vt:lpstr>1_Theme1</vt:lpstr>
      <vt:lpstr>1_Profile</vt:lpstr>
      <vt:lpstr>1_Watermark</vt:lpstr>
      <vt:lpstr>1_Blends</vt:lpstr>
      <vt:lpstr>1_Capsules</vt:lpstr>
      <vt:lpstr>1_Crayons</vt:lpstr>
      <vt:lpstr>2_Theme1</vt:lpstr>
      <vt:lpstr>2_Profile</vt:lpstr>
      <vt:lpstr>2_Watermark</vt:lpstr>
      <vt:lpstr>2_Blends</vt:lpstr>
      <vt:lpstr>2_Capsules</vt:lpstr>
      <vt:lpstr>2_Crayons</vt:lpstr>
      <vt:lpstr>3_Theme1</vt:lpstr>
      <vt:lpstr>3_Profile</vt:lpstr>
      <vt:lpstr>3_Watermark</vt:lpstr>
      <vt:lpstr>3_Blends</vt:lpstr>
      <vt:lpstr>3_Capsules</vt:lpstr>
      <vt:lpstr>3_Crayons</vt:lpstr>
      <vt:lpstr>4_Theme1</vt:lpstr>
      <vt:lpstr>Office Theme</vt:lpstr>
      <vt:lpstr>Flow</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Concrete Technology </vt:lpstr>
      <vt:lpstr>عرض تقديمي في PowerPoint</vt:lpstr>
      <vt:lpstr>Concrete Technology</vt:lpstr>
      <vt:lpstr>عرض تقديمي في PowerPoint</vt:lpstr>
      <vt:lpstr>المواد الداخلة في الخرسانة:</vt:lpstr>
      <vt:lpstr>طرق صناعة  الاسمنت</vt:lpstr>
      <vt:lpstr>التركيب الكيميائي للسمنت البورتلاندي:</vt:lpstr>
      <vt:lpstr>عرض تقديمي في PowerPoint</vt:lpstr>
      <vt:lpstr>عرض تقديمي في PowerPoint</vt:lpstr>
      <vt:lpstr>عرض تقديمي في PowerPoint</vt:lpstr>
      <vt:lpstr>وهناك ايضا مركبات ثانوية او اكاسيد ثانوية في السمنت ندرجها في ادناه مع سبب وجودها:</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ب - فحص الاختراق بطريقة كرة كيلي (Kelly Ball Penetration Test)</vt:lpstr>
      <vt:lpstr>شكل (2)جهاز كرة (Kelly) للاختراق لفحص قوام الخرسانة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AutoCAD   2D</dc:title>
  <dc:creator>tec</dc:creator>
  <cp:lastModifiedBy>9647802480259</cp:lastModifiedBy>
  <cp:revision>607</cp:revision>
  <dcterms:created xsi:type="dcterms:W3CDTF">2001-01-01T09:09:52Z</dcterms:created>
  <dcterms:modified xsi:type="dcterms:W3CDTF">2020-03-13T17:38:04Z</dcterms:modified>
</cp:coreProperties>
</file>